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sldIdLst>
    <p:sldId id="256" r:id="rId2"/>
    <p:sldId id="259" r:id="rId3"/>
    <p:sldId id="257" r:id="rId4"/>
    <p:sldId id="268" r:id="rId5"/>
    <p:sldId id="269" r:id="rId6"/>
    <p:sldId id="280" r:id="rId7"/>
    <p:sldId id="262" r:id="rId8"/>
    <p:sldId id="260" r:id="rId9"/>
    <p:sldId id="270" r:id="rId10"/>
    <p:sldId id="279" r:id="rId11"/>
    <p:sldId id="263" r:id="rId12"/>
    <p:sldId id="264" r:id="rId13"/>
    <p:sldId id="265" r:id="rId14"/>
    <p:sldId id="266" r:id="rId15"/>
    <p:sldId id="277" r:id="rId16"/>
    <p:sldId id="282" r:id="rId17"/>
    <p:sldId id="283" r:id="rId18"/>
    <p:sldId id="281" r:id="rId19"/>
    <p:sldId id="274" r:id="rId20"/>
    <p:sldId id="271" r:id="rId21"/>
    <p:sldId id="273" r:id="rId22"/>
    <p:sldId id="272" r:id="rId23"/>
    <p:sldId id="284" r:id="rId24"/>
    <p:sldId id="275" r:id="rId25"/>
    <p:sldId id="278" r:id="rId26"/>
    <p:sldId id="285" r:id="rId27"/>
    <p:sldId id="290" r:id="rId28"/>
    <p:sldId id="291" r:id="rId29"/>
    <p:sldId id="292" r:id="rId30"/>
    <p:sldId id="295" r:id="rId31"/>
    <p:sldId id="293" r:id="rId32"/>
    <p:sldId id="286" r:id="rId33"/>
    <p:sldId id="276" r:id="rId34"/>
    <p:sldId id="288" r:id="rId35"/>
    <p:sldId id="289" r:id="rId36"/>
    <p:sldId id="296" r:id="rId37"/>
    <p:sldId id="297" r:id="rId38"/>
    <p:sldId id="299" r:id="rId39"/>
    <p:sldId id="298" r:id="rId40"/>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p:cViewPr varScale="1">
        <p:scale>
          <a:sx n="88" d="100"/>
          <a:sy n="88" d="100"/>
        </p:scale>
        <p:origin x="710" y="6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p>
            <a:fld id="{B8C37C28-F701-42CE-BE9E-885092FF2571}" type="datetimeFigureOut">
              <a:rPr lang="pt-BR" smtClean="0"/>
              <a:t>12/07/2019</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06B3045-83C2-4B7E-BAF5-643F8CC5182C}" type="slidenum">
              <a:rPr lang="pt-BR" smtClean="0"/>
              <a:t>‹nº›</a:t>
            </a:fld>
            <a:endParaRPr lang="pt-BR"/>
          </a:p>
        </p:txBody>
      </p:sp>
    </p:spTree>
    <p:extLst>
      <p:ext uri="{BB962C8B-B14F-4D97-AF65-F5344CB8AC3E}">
        <p14:creationId xmlns:p14="http://schemas.microsoft.com/office/powerpoint/2010/main" val="40358285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B8C37C28-F701-42CE-BE9E-885092FF2571}" type="datetimeFigureOut">
              <a:rPr lang="pt-BR" smtClean="0"/>
              <a:t>12/07/2019</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06B3045-83C2-4B7E-BAF5-643F8CC5182C}" type="slidenum">
              <a:rPr lang="pt-BR" smtClean="0"/>
              <a:t>‹nº›</a:t>
            </a:fld>
            <a:endParaRPr lang="pt-BR"/>
          </a:p>
        </p:txBody>
      </p:sp>
    </p:spTree>
    <p:extLst>
      <p:ext uri="{BB962C8B-B14F-4D97-AF65-F5344CB8AC3E}">
        <p14:creationId xmlns:p14="http://schemas.microsoft.com/office/powerpoint/2010/main" val="1731822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BR" smtClean="0"/>
              <a:t>Clique para editar o título mestre</a:t>
            </a:r>
            <a:endParaRPr lang="pt-BR"/>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B8C37C28-F701-42CE-BE9E-885092FF2571}" type="datetimeFigureOut">
              <a:rPr lang="pt-BR" smtClean="0"/>
              <a:t>12/07/2019</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06B3045-83C2-4B7E-BAF5-643F8CC5182C}" type="slidenum">
              <a:rPr lang="pt-BR" smtClean="0"/>
              <a:t>‹nº›</a:t>
            </a:fld>
            <a:endParaRPr lang="pt-BR"/>
          </a:p>
        </p:txBody>
      </p:sp>
    </p:spTree>
    <p:extLst>
      <p:ext uri="{BB962C8B-B14F-4D97-AF65-F5344CB8AC3E}">
        <p14:creationId xmlns:p14="http://schemas.microsoft.com/office/powerpoint/2010/main" val="14656734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Título, Marcadores e Foto">
    <p:spTree>
      <p:nvGrpSpPr>
        <p:cNvPr id="1" name=""/>
        <p:cNvGrpSpPr/>
        <p:nvPr/>
      </p:nvGrpSpPr>
      <p:grpSpPr>
        <a:xfrm>
          <a:off x="0" y="0"/>
          <a:ext cx="0" cy="0"/>
          <a:chOff x="0" y="0"/>
          <a:chExt cx="0" cy="0"/>
        </a:xfrm>
      </p:grpSpPr>
      <p:sp>
        <p:nvSpPr>
          <p:cNvPr id="32" name="Shape 32"/>
          <p:cNvSpPr/>
          <p:nvPr/>
        </p:nvSpPr>
        <p:spPr>
          <a:xfrm>
            <a:off x="401836" y="1384102"/>
            <a:ext cx="3567230" cy="94"/>
          </a:xfrm>
          <a:prstGeom prst="rect">
            <a:avLst/>
          </a:prstGeom>
          <a:ln w="12700">
            <a:solidFill>
              <a:srgbClr val="9A9A9A"/>
            </a:solidFill>
            <a:miter lim="400000"/>
          </a:ln>
        </p:spPr>
        <p:txBody>
          <a:bodyPr lIns="0" tIns="0" rIns="0" bIns="0" anchor="ctr"/>
          <a:lstStyle/>
          <a:p>
            <a:pPr lvl="0" algn="l" defTabSz="321457">
              <a:defRPr sz="1200">
                <a:latin typeface="Helvetica"/>
                <a:ea typeface="Helvetica"/>
                <a:cs typeface="Helvetica"/>
                <a:sym typeface="Helvetica"/>
              </a:defRPr>
            </a:pPr>
            <a:endParaRPr/>
          </a:p>
        </p:txBody>
      </p:sp>
      <p:sp>
        <p:nvSpPr>
          <p:cNvPr id="33" name="Shape 33"/>
          <p:cNvSpPr>
            <a:spLocks noGrp="1"/>
          </p:cNvSpPr>
          <p:nvPr>
            <p:ph type="title"/>
          </p:nvPr>
        </p:nvSpPr>
        <p:spPr>
          <a:xfrm>
            <a:off x="401836" y="232172"/>
            <a:ext cx="3571875" cy="982266"/>
          </a:xfrm>
          <a:prstGeom prst="rect">
            <a:avLst/>
          </a:prstGeom>
        </p:spPr>
        <p:txBody>
          <a:bodyPr/>
          <a:lstStyle/>
          <a:p>
            <a:pPr lvl="0">
              <a:defRPr sz="1800"/>
            </a:pPr>
            <a:r>
              <a:rPr sz="3000"/>
              <a:t>Texto do Título</a:t>
            </a:r>
          </a:p>
        </p:txBody>
      </p:sp>
      <p:sp>
        <p:nvSpPr>
          <p:cNvPr id="34" name="Shape 34"/>
          <p:cNvSpPr>
            <a:spLocks noGrp="1"/>
          </p:cNvSpPr>
          <p:nvPr>
            <p:ph type="body" idx="1"/>
          </p:nvPr>
        </p:nvSpPr>
        <p:spPr>
          <a:xfrm>
            <a:off x="401836" y="1562695"/>
            <a:ext cx="3571875" cy="4688086"/>
          </a:xfrm>
          <a:prstGeom prst="rect">
            <a:avLst/>
          </a:prstGeom>
        </p:spPr>
        <p:txBody>
          <a:bodyPr/>
          <a:lstStyle>
            <a:lvl1pPr marL="232164" indent="-232164">
              <a:spcBef>
                <a:spcPts val="2109"/>
              </a:spcBef>
              <a:buFontTx/>
              <a:defRPr sz="1800">
                <a:latin typeface="Helvetica Neue"/>
                <a:ea typeface="Helvetica Neue"/>
                <a:cs typeface="Helvetica Neue"/>
                <a:sym typeface="Helvetica Neue"/>
              </a:defRPr>
            </a:lvl1pPr>
            <a:lvl2pPr marL="464327" indent="-232164">
              <a:spcBef>
                <a:spcPts val="2109"/>
              </a:spcBef>
              <a:buFontTx/>
              <a:defRPr sz="1800">
                <a:latin typeface="Helvetica Neue"/>
                <a:ea typeface="Helvetica Neue"/>
                <a:cs typeface="Helvetica Neue"/>
                <a:sym typeface="Helvetica Neue"/>
              </a:defRPr>
            </a:lvl2pPr>
            <a:lvl3pPr marL="696491" indent="-232164">
              <a:spcBef>
                <a:spcPts val="2109"/>
              </a:spcBef>
              <a:buFontTx/>
              <a:defRPr sz="1800">
                <a:latin typeface="Helvetica Neue"/>
                <a:ea typeface="Helvetica Neue"/>
                <a:cs typeface="Helvetica Neue"/>
                <a:sym typeface="Helvetica Neue"/>
              </a:defRPr>
            </a:lvl3pPr>
            <a:lvl4pPr marL="928654" indent="-232164">
              <a:spcBef>
                <a:spcPts val="2109"/>
              </a:spcBef>
              <a:buFontTx/>
              <a:defRPr sz="1800">
                <a:latin typeface="Helvetica Neue"/>
                <a:ea typeface="Helvetica Neue"/>
                <a:cs typeface="Helvetica Neue"/>
                <a:sym typeface="Helvetica Neue"/>
              </a:defRPr>
            </a:lvl4pPr>
            <a:lvl5pPr marL="1160818" indent="-232164">
              <a:spcBef>
                <a:spcPts val="2109"/>
              </a:spcBef>
              <a:buFontTx/>
              <a:defRPr sz="1800">
                <a:latin typeface="Helvetica Neue"/>
                <a:ea typeface="Helvetica Neue"/>
                <a:cs typeface="Helvetica Neue"/>
                <a:sym typeface="Helvetica Neue"/>
              </a:defRPr>
            </a:lvl5pPr>
          </a:lstStyle>
          <a:p>
            <a:pPr lvl="0">
              <a:defRPr sz="1800">
                <a:solidFill>
                  <a:srgbClr val="000000"/>
                </a:solidFill>
              </a:defRPr>
            </a:pPr>
            <a:r>
              <a:rPr sz="1800">
                <a:solidFill>
                  <a:srgbClr val="747474"/>
                </a:solidFill>
              </a:rPr>
              <a:t>Nível de Corpo Um</a:t>
            </a:r>
          </a:p>
          <a:p>
            <a:pPr lvl="1">
              <a:defRPr sz="1800">
                <a:solidFill>
                  <a:srgbClr val="000000"/>
                </a:solidFill>
              </a:defRPr>
            </a:pPr>
            <a:r>
              <a:rPr sz="1800">
                <a:solidFill>
                  <a:srgbClr val="747474"/>
                </a:solidFill>
              </a:rPr>
              <a:t>Nível de Corpo Dois</a:t>
            </a:r>
          </a:p>
          <a:p>
            <a:pPr lvl="2">
              <a:defRPr sz="1800">
                <a:solidFill>
                  <a:srgbClr val="000000"/>
                </a:solidFill>
              </a:defRPr>
            </a:pPr>
            <a:r>
              <a:rPr sz="1800">
                <a:solidFill>
                  <a:srgbClr val="747474"/>
                </a:solidFill>
              </a:rPr>
              <a:t>Nível de Corpo Três</a:t>
            </a:r>
          </a:p>
          <a:p>
            <a:pPr lvl="3">
              <a:defRPr sz="1800">
                <a:solidFill>
                  <a:srgbClr val="000000"/>
                </a:solidFill>
              </a:defRPr>
            </a:pPr>
            <a:r>
              <a:rPr sz="1800">
                <a:solidFill>
                  <a:srgbClr val="747474"/>
                </a:solidFill>
              </a:rPr>
              <a:t>Nível de Corpo Quatro</a:t>
            </a:r>
          </a:p>
          <a:p>
            <a:pPr lvl="4">
              <a:defRPr sz="1800">
                <a:solidFill>
                  <a:srgbClr val="000000"/>
                </a:solidFill>
              </a:defRPr>
            </a:pPr>
            <a:r>
              <a:rPr sz="1800">
                <a:solidFill>
                  <a:srgbClr val="747474"/>
                </a:solidFill>
              </a:rPr>
              <a:t>Nível de Corpo Cinco</a:t>
            </a:r>
          </a:p>
        </p:txBody>
      </p:sp>
      <p:sp>
        <p:nvSpPr>
          <p:cNvPr id="35" name="Shape 35"/>
          <p:cNvSpPr>
            <a:spLocks noGrp="1"/>
          </p:cNvSpPr>
          <p:nvPr>
            <p:ph type="sldNum" sz="quarter" idx="2"/>
          </p:nvPr>
        </p:nvSpPr>
        <p:spPr>
          <a:xfrm>
            <a:off x="359116" y="6465094"/>
            <a:ext cx="219385" cy="210812"/>
          </a:xfrm>
          <a:prstGeom prst="rect">
            <a:avLst/>
          </a:prstGeom>
        </p:spPr>
        <p:txBody>
          <a:bodyPr/>
          <a:lstStyle>
            <a:lvl1pPr algn="l"/>
          </a:lstStyle>
          <a:p>
            <a:pPr lvl="0"/>
            <a:fld id="{86CB4B4D-7CA3-9044-876B-883B54F8677D}" type="slidenum">
              <a:t>‹nº›</a:t>
            </a:fld>
            <a:endParaRPr/>
          </a:p>
        </p:txBody>
      </p:sp>
    </p:spTree>
    <p:extLst>
      <p:ext uri="{BB962C8B-B14F-4D97-AF65-F5344CB8AC3E}">
        <p14:creationId xmlns:p14="http://schemas.microsoft.com/office/powerpoint/2010/main" val="29987363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B8C37C28-F701-42CE-BE9E-885092FF2571}" type="datetimeFigureOut">
              <a:rPr lang="pt-BR" smtClean="0"/>
              <a:t>12/07/2019</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06B3045-83C2-4B7E-BAF5-643F8CC5182C}" type="slidenum">
              <a:rPr lang="pt-BR" smtClean="0"/>
              <a:t>‹nº›</a:t>
            </a:fld>
            <a:endParaRPr lang="pt-BR"/>
          </a:p>
        </p:txBody>
      </p:sp>
    </p:spTree>
    <p:extLst>
      <p:ext uri="{BB962C8B-B14F-4D97-AF65-F5344CB8AC3E}">
        <p14:creationId xmlns:p14="http://schemas.microsoft.com/office/powerpoint/2010/main" val="32271983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 texto mestre</a:t>
            </a:r>
          </a:p>
        </p:txBody>
      </p:sp>
      <p:sp>
        <p:nvSpPr>
          <p:cNvPr id="4" name="Espaço Reservado para Data 3"/>
          <p:cNvSpPr>
            <a:spLocks noGrp="1"/>
          </p:cNvSpPr>
          <p:nvPr>
            <p:ph type="dt" sz="half" idx="10"/>
          </p:nvPr>
        </p:nvSpPr>
        <p:spPr/>
        <p:txBody>
          <a:bodyPr/>
          <a:lstStyle/>
          <a:p>
            <a:fld id="{B8C37C28-F701-42CE-BE9E-885092FF2571}" type="datetimeFigureOut">
              <a:rPr lang="pt-BR" smtClean="0"/>
              <a:t>12/07/2019</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06B3045-83C2-4B7E-BAF5-643F8CC5182C}" type="slidenum">
              <a:rPr lang="pt-BR" smtClean="0"/>
              <a:t>‹nº›</a:t>
            </a:fld>
            <a:endParaRPr lang="pt-BR"/>
          </a:p>
        </p:txBody>
      </p:sp>
    </p:spTree>
    <p:extLst>
      <p:ext uri="{BB962C8B-B14F-4D97-AF65-F5344CB8AC3E}">
        <p14:creationId xmlns:p14="http://schemas.microsoft.com/office/powerpoint/2010/main" val="1337586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p:txBody>
          <a:bodyPr/>
          <a:lstStyle/>
          <a:p>
            <a:fld id="{B8C37C28-F701-42CE-BE9E-885092FF2571}" type="datetimeFigureOut">
              <a:rPr lang="pt-BR" smtClean="0"/>
              <a:t>12/07/2019</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A06B3045-83C2-4B7E-BAF5-643F8CC5182C}" type="slidenum">
              <a:rPr lang="pt-BR" smtClean="0"/>
              <a:t>‹nº›</a:t>
            </a:fld>
            <a:endParaRPr lang="pt-BR"/>
          </a:p>
        </p:txBody>
      </p:sp>
    </p:spTree>
    <p:extLst>
      <p:ext uri="{BB962C8B-B14F-4D97-AF65-F5344CB8AC3E}">
        <p14:creationId xmlns:p14="http://schemas.microsoft.com/office/powerpoint/2010/main" val="3770780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p:txBody>
          <a:bodyPr/>
          <a:lstStyle/>
          <a:p>
            <a:fld id="{B8C37C28-F701-42CE-BE9E-885092FF2571}" type="datetimeFigureOut">
              <a:rPr lang="pt-BR" smtClean="0"/>
              <a:t>12/07/2019</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A06B3045-83C2-4B7E-BAF5-643F8CC5182C}" type="slidenum">
              <a:rPr lang="pt-BR" smtClean="0"/>
              <a:t>‹nº›</a:t>
            </a:fld>
            <a:endParaRPr lang="pt-BR"/>
          </a:p>
        </p:txBody>
      </p:sp>
    </p:spTree>
    <p:extLst>
      <p:ext uri="{BB962C8B-B14F-4D97-AF65-F5344CB8AC3E}">
        <p14:creationId xmlns:p14="http://schemas.microsoft.com/office/powerpoint/2010/main" val="1354759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Data 2"/>
          <p:cNvSpPr>
            <a:spLocks noGrp="1"/>
          </p:cNvSpPr>
          <p:nvPr>
            <p:ph type="dt" sz="half" idx="10"/>
          </p:nvPr>
        </p:nvSpPr>
        <p:spPr/>
        <p:txBody>
          <a:bodyPr/>
          <a:lstStyle/>
          <a:p>
            <a:fld id="{B8C37C28-F701-42CE-BE9E-885092FF2571}" type="datetimeFigureOut">
              <a:rPr lang="pt-BR" smtClean="0"/>
              <a:t>12/07/2019</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A06B3045-83C2-4B7E-BAF5-643F8CC5182C}" type="slidenum">
              <a:rPr lang="pt-BR" smtClean="0"/>
              <a:t>‹nº›</a:t>
            </a:fld>
            <a:endParaRPr lang="pt-BR"/>
          </a:p>
        </p:txBody>
      </p:sp>
    </p:spTree>
    <p:extLst>
      <p:ext uri="{BB962C8B-B14F-4D97-AF65-F5344CB8AC3E}">
        <p14:creationId xmlns:p14="http://schemas.microsoft.com/office/powerpoint/2010/main" val="3019187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B8C37C28-F701-42CE-BE9E-885092FF2571}" type="datetimeFigureOut">
              <a:rPr lang="pt-BR" smtClean="0"/>
              <a:t>12/07/2019</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A06B3045-83C2-4B7E-BAF5-643F8CC5182C}" type="slidenum">
              <a:rPr lang="pt-BR" smtClean="0"/>
              <a:t>‹nº›</a:t>
            </a:fld>
            <a:endParaRPr lang="pt-BR"/>
          </a:p>
        </p:txBody>
      </p:sp>
    </p:spTree>
    <p:extLst>
      <p:ext uri="{BB962C8B-B14F-4D97-AF65-F5344CB8AC3E}">
        <p14:creationId xmlns:p14="http://schemas.microsoft.com/office/powerpoint/2010/main" val="2921837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B8C37C28-F701-42CE-BE9E-885092FF2571}" type="datetimeFigureOut">
              <a:rPr lang="pt-BR" smtClean="0"/>
              <a:t>12/07/2019</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A06B3045-83C2-4B7E-BAF5-643F8CC5182C}" type="slidenum">
              <a:rPr lang="pt-BR" smtClean="0"/>
              <a:t>‹nº›</a:t>
            </a:fld>
            <a:endParaRPr lang="pt-BR"/>
          </a:p>
        </p:txBody>
      </p:sp>
    </p:spTree>
    <p:extLst>
      <p:ext uri="{BB962C8B-B14F-4D97-AF65-F5344CB8AC3E}">
        <p14:creationId xmlns:p14="http://schemas.microsoft.com/office/powerpoint/2010/main" val="1107024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B8C37C28-F701-42CE-BE9E-885092FF2571}" type="datetimeFigureOut">
              <a:rPr lang="pt-BR" smtClean="0"/>
              <a:t>12/07/2019</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A06B3045-83C2-4B7E-BAF5-643F8CC5182C}" type="slidenum">
              <a:rPr lang="pt-BR" smtClean="0"/>
              <a:t>‹nº›</a:t>
            </a:fld>
            <a:endParaRPr lang="pt-BR"/>
          </a:p>
        </p:txBody>
      </p:sp>
    </p:spTree>
    <p:extLst>
      <p:ext uri="{BB962C8B-B14F-4D97-AF65-F5344CB8AC3E}">
        <p14:creationId xmlns:p14="http://schemas.microsoft.com/office/powerpoint/2010/main" val="1616191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BR" smtClean="0"/>
              <a:t>Clique para editar o título mestre</a:t>
            </a:r>
            <a:endParaRPr lang="pt-BR"/>
          </a:p>
        </p:txBody>
      </p:sp>
      <p:sp>
        <p:nvSpPr>
          <p:cNvPr id="3" name="Espaço Reservado para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C37C28-F701-42CE-BE9E-885092FF2571}" type="datetimeFigureOut">
              <a:rPr lang="pt-BR" smtClean="0"/>
              <a:t>12/07/2019</a:t>
            </a:fld>
            <a:endParaRPr lang="pt-BR"/>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6B3045-83C2-4B7E-BAF5-643F8CC5182C}" type="slidenum">
              <a:rPr lang="pt-BR" smtClean="0"/>
              <a:t>‹nº›</a:t>
            </a:fld>
            <a:endParaRPr lang="pt-BR"/>
          </a:p>
        </p:txBody>
      </p:sp>
    </p:spTree>
    <p:extLst>
      <p:ext uri="{BB962C8B-B14F-4D97-AF65-F5344CB8AC3E}">
        <p14:creationId xmlns:p14="http://schemas.microsoft.com/office/powerpoint/2010/main" val="20888475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hyperlink" Target="https://projeta.cptec.inpe.br/#/dashboard" TargetMode="Externa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hyperlink" Target="https://agu.confex.com/agu/fm15/meetingapp.cgi/Paper/65673" TargetMode="External"/><Relationship Id="rId2" Type="http://schemas.openxmlformats.org/officeDocument/2006/relationships/image" Target="../media/image160.png"/><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hyperlink" Target="https://d3nehc6yl9qzo4.cloudfront.net/downloads/estudo_secas_completo_com_isbn.pdf" TargetMode="External"/></Relationships>
</file>

<file path=ppt/slides/_rels/slide34.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8.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5" Type="http://schemas.openxmlformats.org/officeDocument/2006/relationships/image" Target="../media/image76.png"/><Relationship Id="rId10" Type="http://schemas.openxmlformats.org/officeDocument/2006/relationships/image" Target="../media/image36.png"/><Relationship Id="rId4" Type="http://schemas.openxmlformats.org/officeDocument/2006/relationships/image" Target="../media/image30.jpeg"/><Relationship Id="rId9" Type="http://schemas.openxmlformats.org/officeDocument/2006/relationships/image" Target="../media/image35.png"/><Relationship Id="rId14" Type="http://schemas.openxmlformats.org/officeDocument/2006/relationships/image" Target="../media/image40.png"/></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hyperlink" Target="https://projeta.cptec.inpe.br/#/dashboard"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p:cNvPicPr/>
          <p:nvPr/>
        </p:nvPicPr>
        <p:blipFill>
          <a:blip r:embed="rId2"/>
          <a:srcRect/>
          <a:stretch>
            <a:fillRect/>
          </a:stretch>
        </p:blipFill>
        <p:spPr bwMode="auto">
          <a:xfrm>
            <a:off x="2267744" y="980728"/>
            <a:ext cx="4392488" cy="3888432"/>
          </a:xfrm>
          <a:prstGeom prst="rect">
            <a:avLst/>
          </a:prstGeom>
          <a:noFill/>
          <a:ln w="9525">
            <a:noFill/>
            <a:miter lim="800000"/>
            <a:headEnd/>
            <a:tailEnd/>
          </a:ln>
        </p:spPr>
      </p:pic>
      <p:sp>
        <p:nvSpPr>
          <p:cNvPr id="5" name="CaixaDeTexto 4"/>
          <p:cNvSpPr txBox="1"/>
          <p:nvPr/>
        </p:nvSpPr>
        <p:spPr>
          <a:xfrm>
            <a:off x="0" y="116632"/>
            <a:ext cx="9144000" cy="400110"/>
          </a:xfrm>
          <a:prstGeom prst="rect">
            <a:avLst/>
          </a:prstGeom>
          <a:noFill/>
        </p:spPr>
        <p:txBody>
          <a:bodyPr wrap="square" rtlCol="0">
            <a:spAutoFit/>
          </a:bodyPr>
          <a:lstStyle/>
          <a:p>
            <a:pPr algn="ctr"/>
            <a:r>
              <a:rPr lang="pt-BR" sz="2000" b="1" dirty="0" smtClean="0"/>
              <a:t>Estrutura Conceitual do estudo elaborado para Terceira Comunicação Nacional</a:t>
            </a:r>
            <a:endParaRPr lang="pt-BR" sz="2000" b="1" dirty="0"/>
          </a:p>
        </p:txBody>
      </p:sp>
      <mc:AlternateContent xmlns:mc="http://schemas.openxmlformats.org/markup-compatibility/2006" xmlns:a14="http://schemas.microsoft.com/office/drawing/2010/main">
        <mc:Choice Requires="a14">
          <p:sp>
            <p:nvSpPr>
              <p:cNvPr id="6" name="Retângulo 5"/>
              <p:cNvSpPr/>
              <p:nvPr/>
            </p:nvSpPr>
            <p:spPr>
              <a:xfrm>
                <a:off x="-4657" y="5621316"/>
                <a:ext cx="9148657" cy="1048044"/>
              </a:xfrm>
              <a:prstGeom prst="rect">
                <a:avLst/>
              </a:prstGeom>
            </p:spPr>
            <p:txBody>
              <a:bodyPr wrap="square">
                <a:spAutoFit/>
              </a:bodyPr>
              <a:lstStyle/>
              <a:p>
                <a:pPr algn="ctr"/>
                <a:r>
                  <a:rPr lang="pt-BR" sz="1200" dirty="0" smtClean="0"/>
                  <a:t> </a:t>
                </a:r>
              </a:p>
              <a:p>
                <a:pPr algn="ctr"/>
                <a14:m>
                  <m:oMathPara xmlns:m="http://schemas.openxmlformats.org/officeDocument/2006/math">
                    <m:oMathParaPr>
                      <m:jc m:val="centerGroup"/>
                    </m:oMathParaPr>
                    <m:oMath xmlns:m="http://schemas.openxmlformats.org/officeDocument/2006/math">
                      <m:f>
                        <m:fPr>
                          <m:type m:val="lin"/>
                          <m:ctrlPr>
                            <a:rPr lang="pt-BR" sz="1200" i="1">
                              <a:latin typeface="Cambria Math" panose="02040503050406030204" pitchFamily="18" charset="0"/>
                            </a:rPr>
                          </m:ctrlPr>
                        </m:fPr>
                        <m:num>
                          <m:d>
                            <m:dPr>
                              <m:ctrlPr>
                                <a:rPr lang="pt-BR" sz="1200" i="1">
                                  <a:latin typeface="Cambria Math" panose="02040503050406030204" pitchFamily="18" charset="0"/>
                                </a:rPr>
                              </m:ctrlPr>
                            </m:dPr>
                            <m:e>
                              <m:r>
                                <a:rPr lang="pt-BR" sz="1200" i="1">
                                  <a:latin typeface="Cambria Math"/>
                                </a:rPr>
                                <m:t>1.30∗</m:t>
                              </m:r>
                              <m:r>
                                <a:rPr lang="pt-BR" sz="1200" b="1" i="1">
                                  <a:latin typeface="Cambria Math"/>
                                </a:rPr>
                                <m:t>𝑹𝒙</m:t>
                              </m:r>
                              <m:r>
                                <a:rPr lang="pt-BR" sz="1200" b="1" i="1">
                                  <a:latin typeface="Cambria Math"/>
                                </a:rPr>
                                <m:t>𝟓</m:t>
                              </m:r>
                              <m:r>
                                <a:rPr lang="pt-BR" sz="1200" b="1" i="1">
                                  <a:latin typeface="Cambria Math"/>
                                </a:rPr>
                                <m:t>𝒅𝒂𝒚</m:t>
                              </m:r>
                              <m:r>
                                <a:rPr lang="pt-BR" sz="1200" b="1" i="1">
                                  <a:latin typeface="Cambria Math"/>
                                </a:rPr>
                                <m:t>+ </m:t>
                              </m:r>
                              <m:r>
                                <a:rPr lang="pt-BR" sz="1200" i="1">
                                  <a:latin typeface="Cambria Math"/>
                                </a:rPr>
                                <m:t>1.30</m:t>
                              </m:r>
                              <m:r>
                                <a:rPr lang="pt-BR" sz="1200" b="1" i="1">
                                  <a:latin typeface="Cambria Math"/>
                                </a:rPr>
                                <m:t>∗</m:t>
                              </m:r>
                              <m:sSup>
                                <m:sSupPr>
                                  <m:ctrlPr>
                                    <a:rPr lang="pt-BR" sz="1200" b="1" i="1">
                                      <a:latin typeface="Cambria Math" panose="02040503050406030204" pitchFamily="18" charset="0"/>
                                    </a:rPr>
                                  </m:ctrlPr>
                                </m:sSupPr>
                                <m:e>
                                  <m:r>
                                    <a:rPr lang="pt-BR" sz="1200" b="1" i="1">
                                      <a:latin typeface="Cambria Math"/>
                                    </a:rPr>
                                    <m:t>𝑪𝑾𝑫</m:t>
                                  </m:r>
                                </m:e>
                                <m:sup>
                                  <m:r>
                                    <a:rPr lang="pt-BR" sz="1200" b="1" i="1">
                                      <a:latin typeface="Cambria Math"/>
                                    </a:rPr>
                                    <m:t>𝒊𝒏𝒗</m:t>
                                  </m:r>
                                </m:sup>
                              </m:sSup>
                              <m:r>
                                <a:rPr lang="pt-BR" sz="1200" b="1" i="1">
                                  <a:latin typeface="Cambria Math"/>
                                </a:rPr>
                                <m:t>+</m:t>
                              </m:r>
                              <m:r>
                                <a:rPr lang="pt-BR" sz="1200" i="1">
                                  <a:latin typeface="Cambria Math"/>
                                </a:rPr>
                                <m:t>1.0∗</m:t>
                              </m:r>
                              <m:r>
                                <a:rPr lang="pt-BR" sz="1200" b="1" i="1">
                                  <a:latin typeface="Cambria Math"/>
                                </a:rPr>
                                <m:t>𝑹</m:t>
                              </m:r>
                              <m:r>
                                <a:rPr lang="pt-BR" sz="1200" b="1" i="1">
                                  <a:latin typeface="Cambria Math"/>
                                </a:rPr>
                                <m:t>𝟗𝟓</m:t>
                              </m:r>
                              <m:r>
                                <a:rPr lang="pt-BR" sz="1200" b="1" i="1">
                                  <a:latin typeface="Cambria Math"/>
                                </a:rPr>
                                <m:t>𝒑</m:t>
                              </m:r>
                              <m:r>
                                <a:rPr lang="pt-BR" sz="1200" b="1" i="1">
                                  <a:latin typeface="Cambria Math"/>
                                </a:rPr>
                                <m:t>+</m:t>
                              </m:r>
                              <m:r>
                                <a:rPr lang="pt-BR" sz="1200" i="1">
                                  <a:latin typeface="Cambria Math"/>
                                </a:rPr>
                                <m:t>0.40∗</m:t>
                              </m:r>
                              <m:r>
                                <a:rPr lang="pt-BR" sz="1200" b="1" i="1">
                                  <a:latin typeface="Cambria Math"/>
                                </a:rPr>
                                <m:t>𝑹𝒙</m:t>
                              </m:r>
                              <m:r>
                                <a:rPr lang="pt-BR" sz="1200" b="1" i="1">
                                  <a:latin typeface="Cambria Math"/>
                                </a:rPr>
                                <m:t>𝟏</m:t>
                              </m:r>
                              <m:r>
                                <a:rPr lang="pt-BR" sz="1200" b="1" i="1">
                                  <a:latin typeface="Cambria Math"/>
                                </a:rPr>
                                <m:t> </m:t>
                              </m:r>
                              <m:r>
                                <a:rPr lang="pt-BR" sz="1200" b="1" i="1">
                                  <a:latin typeface="Cambria Math"/>
                                </a:rPr>
                                <m:t>𝑫𝒂𝒚</m:t>
                              </m:r>
                            </m:e>
                          </m:d>
                        </m:num>
                        <m:den>
                          <m:r>
                            <a:rPr lang="pt-BR" sz="1200" i="1">
                              <a:latin typeface="Cambria Math"/>
                            </a:rPr>
                            <m:t>4</m:t>
                          </m:r>
                        </m:den>
                      </m:f>
                      <m:r>
                        <a:rPr lang="pt-BR" sz="1200" i="1">
                          <a:latin typeface="Cambria Math"/>
                        </a:rPr>
                        <m:t>=</m:t>
                      </m:r>
                      <m:sSub>
                        <m:sSubPr>
                          <m:ctrlPr>
                            <a:rPr lang="pt-BR" sz="1200" b="1" i="1">
                              <a:latin typeface="Cambria Math" panose="02040503050406030204" pitchFamily="18" charset="0"/>
                            </a:rPr>
                          </m:ctrlPr>
                        </m:sSubPr>
                        <m:e>
                          <m:r>
                            <a:rPr lang="pt-BR" sz="1200" b="1" i="1">
                              <a:latin typeface="Cambria Math"/>
                            </a:rPr>
                            <m:t>𝑽𝒖𝒍𝒏</m:t>
                          </m:r>
                        </m:e>
                        <m:sub>
                          <m:r>
                            <a:rPr lang="pt-BR" sz="1200" b="1" i="1">
                              <a:latin typeface="Cambria Math"/>
                            </a:rPr>
                            <m:t>𝒄𝒍𝒊𝒎</m:t>
                          </m:r>
                        </m:sub>
                      </m:sSub>
                      <m:r>
                        <a:rPr lang="pt-BR" sz="1200" b="1" i="1" smtClean="0">
                          <a:latin typeface="Cambria Math"/>
                        </a:rPr>
                        <m:t> →</m:t>
                      </m:r>
                      <m:r>
                        <a:rPr lang="pt-BR" sz="1200" b="1" i="1" smtClean="0">
                          <a:latin typeface="Cambria Math"/>
                        </a:rPr>
                        <m:t>𝑫𝒆𝒔𝒍𝒊𝒛𝒂𝒎𝒆𝒏𝒕𝒐𝒔</m:t>
                      </m:r>
                      <m:r>
                        <a:rPr lang="pt-BR" sz="1200" b="1" i="1" smtClean="0">
                          <a:latin typeface="Cambria Math"/>
                        </a:rPr>
                        <m:t> </m:t>
                      </m:r>
                      <m:r>
                        <a:rPr lang="pt-BR" sz="1200" b="1" i="1" smtClean="0">
                          <a:latin typeface="Cambria Math"/>
                        </a:rPr>
                        <m:t>𝒅𝒆</m:t>
                      </m:r>
                      <m:r>
                        <a:rPr lang="pt-BR" sz="1200" b="1" i="1" smtClean="0">
                          <a:latin typeface="Cambria Math"/>
                        </a:rPr>
                        <m:t> </m:t>
                      </m:r>
                      <m:r>
                        <a:rPr lang="pt-BR" sz="1200" b="1" i="1" smtClean="0">
                          <a:latin typeface="Cambria Math"/>
                        </a:rPr>
                        <m:t>𝑻𝒆𝒓𝒓𝒂</m:t>
                      </m:r>
                    </m:oMath>
                  </m:oMathPara>
                </a14:m>
                <a:endParaRPr lang="pt-BR" sz="1200" dirty="0"/>
              </a:p>
              <a:p>
                <a:pPr algn="ctr"/>
                <a:r>
                  <a:rPr lang="pt-BR" sz="1200" dirty="0"/>
                  <a:t> </a:t>
                </a:r>
              </a:p>
              <a:p>
                <a:pPr algn="ctr"/>
                <a14:m>
                  <m:oMath xmlns:m="http://schemas.openxmlformats.org/officeDocument/2006/math">
                    <m:f>
                      <m:fPr>
                        <m:type m:val="lin"/>
                        <m:ctrlPr>
                          <a:rPr lang="pt-BR" sz="1200" b="1" i="1">
                            <a:latin typeface="Cambria Math" panose="02040503050406030204" pitchFamily="18" charset="0"/>
                          </a:rPr>
                        </m:ctrlPr>
                      </m:fPr>
                      <m:num>
                        <m:d>
                          <m:dPr>
                            <m:ctrlPr>
                              <a:rPr lang="pt-BR" sz="1200" b="1" i="1">
                                <a:latin typeface="Cambria Math" panose="02040503050406030204" pitchFamily="18" charset="0"/>
                              </a:rPr>
                            </m:ctrlPr>
                          </m:dPr>
                          <m:e>
                            <m:r>
                              <a:rPr lang="pt-BR" sz="1200" b="1" i="1">
                                <a:latin typeface="Cambria Math"/>
                              </a:rPr>
                              <m:t>1.75∗</m:t>
                            </m:r>
                            <m:r>
                              <a:rPr lang="pt-BR" sz="1200" b="1" i="1">
                                <a:latin typeface="Cambria Math"/>
                              </a:rPr>
                              <m:t>𝑹𝒙</m:t>
                            </m:r>
                            <m:r>
                              <a:rPr lang="pt-BR" sz="1200" b="1" i="1">
                                <a:latin typeface="Cambria Math"/>
                              </a:rPr>
                              <m:t>𝟏</m:t>
                            </m:r>
                            <m:r>
                              <a:rPr lang="pt-BR" sz="1200" b="1" i="1">
                                <a:latin typeface="Cambria Math"/>
                              </a:rPr>
                              <m:t>𝒅𝒂𝒀</m:t>
                            </m:r>
                            <m:r>
                              <a:rPr lang="pt-BR" sz="1200" b="1" i="1">
                                <a:latin typeface="Cambria Math"/>
                              </a:rPr>
                              <m:t>+ </m:t>
                            </m:r>
                            <m:r>
                              <a:rPr lang="pt-BR" sz="1200" b="1" i="1">
                                <a:latin typeface="Cambria Math"/>
                              </a:rPr>
                              <m:t>𝟎</m:t>
                            </m:r>
                            <m:r>
                              <a:rPr lang="pt-BR" sz="1200" b="1" i="1">
                                <a:latin typeface="Cambria Math"/>
                              </a:rPr>
                              <m:t>.</m:t>
                            </m:r>
                            <m:r>
                              <a:rPr lang="pt-BR" sz="1200" b="1" i="1">
                                <a:latin typeface="Cambria Math"/>
                              </a:rPr>
                              <m:t>𝟓𝟎</m:t>
                            </m:r>
                            <m:r>
                              <a:rPr lang="pt-BR" sz="1200" b="1" i="1">
                                <a:latin typeface="Cambria Math"/>
                              </a:rPr>
                              <m:t>∗</m:t>
                            </m:r>
                            <m:r>
                              <a:rPr lang="pt-BR" sz="1200" b="1" i="1">
                                <a:latin typeface="Cambria Math"/>
                              </a:rPr>
                              <m:t>𝑹</m:t>
                            </m:r>
                            <m:r>
                              <a:rPr lang="pt-BR" sz="1200" b="1" i="1">
                                <a:latin typeface="Cambria Math"/>
                              </a:rPr>
                              <m:t>𝟗𝟓</m:t>
                            </m:r>
                            <m:r>
                              <a:rPr lang="pt-BR" sz="1200" b="1" i="1">
                                <a:latin typeface="Cambria Math"/>
                              </a:rPr>
                              <m:t>𝒑</m:t>
                            </m:r>
                            <m:r>
                              <a:rPr lang="pt-BR" sz="1200" b="1" i="1">
                                <a:latin typeface="Cambria Math"/>
                              </a:rPr>
                              <m:t>+</m:t>
                            </m:r>
                            <m:r>
                              <a:rPr lang="pt-BR" sz="1200" b="1" i="1">
                                <a:latin typeface="Cambria Math"/>
                              </a:rPr>
                              <m:t>𝟎</m:t>
                            </m:r>
                            <m:r>
                              <a:rPr lang="pt-BR" sz="1200" b="1" i="1">
                                <a:latin typeface="Cambria Math"/>
                              </a:rPr>
                              <m:t>.</m:t>
                            </m:r>
                            <m:r>
                              <a:rPr lang="pt-BR" sz="1200" b="1" i="1">
                                <a:latin typeface="Cambria Math"/>
                              </a:rPr>
                              <m:t>𝟓𝟎</m:t>
                            </m:r>
                            <m:r>
                              <a:rPr lang="pt-BR" sz="1200" b="1" i="1">
                                <a:latin typeface="Cambria Math"/>
                              </a:rPr>
                              <m:t>∗</m:t>
                            </m:r>
                            <m:r>
                              <a:rPr lang="pt-BR" sz="1200" b="1" i="1">
                                <a:latin typeface="Cambria Math"/>
                              </a:rPr>
                              <m:t>𝑹𝒙</m:t>
                            </m:r>
                            <m:r>
                              <a:rPr lang="pt-BR" sz="1200" b="1" i="1">
                                <a:latin typeface="Cambria Math"/>
                              </a:rPr>
                              <m:t>𝟓</m:t>
                            </m:r>
                            <m:r>
                              <a:rPr lang="pt-BR" sz="1200" b="1" i="1">
                                <a:latin typeface="Cambria Math"/>
                              </a:rPr>
                              <m:t>𝒅𝒂𝒚</m:t>
                            </m:r>
                            <m:r>
                              <a:rPr lang="pt-BR" sz="1200" b="1" i="1">
                                <a:latin typeface="Cambria Math"/>
                              </a:rPr>
                              <m:t>+</m:t>
                            </m:r>
                            <m:r>
                              <a:rPr lang="pt-BR" sz="1200" b="1" i="1">
                                <a:latin typeface="Cambria Math"/>
                              </a:rPr>
                              <m:t>𝟎</m:t>
                            </m:r>
                            <m:r>
                              <a:rPr lang="pt-BR" sz="1200" b="1" i="1">
                                <a:latin typeface="Cambria Math"/>
                              </a:rPr>
                              <m:t>.</m:t>
                            </m:r>
                            <m:r>
                              <a:rPr lang="pt-BR" sz="1200" b="1" i="1">
                                <a:latin typeface="Cambria Math"/>
                              </a:rPr>
                              <m:t>𝟐𝟓</m:t>
                            </m:r>
                            <m:r>
                              <a:rPr lang="pt-BR" sz="1200" b="1" i="1">
                                <a:latin typeface="Cambria Math"/>
                              </a:rPr>
                              <m:t> </m:t>
                            </m:r>
                            <m:r>
                              <a:rPr lang="pt-BR" sz="1200" b="1" i="1">
                                <a:latin typeface="Cambria Math"/>
                              </a:rPr>
                              <m:t>𝑪𝑾𝑫</m:t>
                            </m:r>
                          </m:e>
                        </m:d>
                      </m:num>
                      <m:den>
                        <m:r>
                          <a:rPr lang="pt-BR" sz="1200" b="1" i="1">
                            <a:latin typeface="Cambria Math"/>
                          </a:rPr>
                          <m:t>3</m:t>
                        </m:r>
                      </m:den>
                    </m:f>
                    <m:r>
                      <a:rPr lang="pt-BR" sz="1200" b="1" i="1">
                        <a:latin typeface="Cambria Math"/>
                      </a:rPr>
                      <m:t>=</m:t>
                    </m:r>
                    <m:sSub>
                      <m:sSubPr>
                        <m:ctrlPr>
                          <a:rPr lang="pt-BR" sz="1200" b="1" i="1">
                            <a:latin typeface="Cambria Math" panose="02040503050406030204" pitchFamily="18" charset="0"/>
                          </a:rPr>
                        </m:ctrlPr>
                      </m:sSubPr>
                      <m:e>
                        <m:r>
                          <a:rPr lang="pt-BR" sz="1200" b="1" i="1">
                            <a:latin typeface="Cambria Math"/>
                          </a:rPr>
                          <m:t>𝑽𝒖𝒍𝒏</m:t>
                        </m:r>
                      </m:e>
                      <m:sub>
                        <m:r>
                          <a:rPr lang="pt-BR" sz="1200" b="1" i="1">
                            <a:latin typeface="Cambria Math"/>
                          </a:rPr>
                          <m:t>𝒄𝒍𝒊𝒎</m:t>
                        </m:r>
                      </m:sub>
                    </m:sSub>
                    <m:r>
                      <a:rPr lang="pt-BR" sz="1200" b="1" i="1">
                        <a:latin typeface="Cambria Math"/>
                      </a:rPr>
                      <m:t>→</m:t>
                    </m:r>
                  </m:oMath>
                </a14:m>
                <a:r>
                  <a:rPr lang="pt-BR" sz="1200" b="1" i="1" dirty="0">
                    <a:latin typeface="Cambria Math"/>
                  </a:rPr>
                  <a:t> Inundações bruscas, enxurradas e alagamentos</a:t>
                </a:r>
              </a:p>
              <a:p>
                <a:pPr algn="ctr"/>
                <a:r>
                  <a:rPr lang="pt-BR" sz="1200" b="1" i="1" dirty="0">
                    <a:latin typeface="Cambria Math"/>
                  </a:rPr>
                  <a:t> </a:t>
                </a:r>
              </a:p>
            </p:txBody>
          </p:sp>
        </mc:Choice>
        <mc:Fallback xmlns="">
          <p:sp>
            <p:nvSpPr>
              <p:cNvPr id="6" name="Retângulo 5"/>
              <p:cNvSpPr>
                <a:spLocks noRot="1" noChangeAspect="1" noMove="1" noResize="1" noEditPoints="1" noAdjustHandles="1" noChangeArrowheads="1" noChangeShapeType="1" noTextEdit="1"/>
              </p:cNvSpPr>
              <p:nvPr/>
            </p:nvSpPr>
            <p:spPr>
              <a:xfrm>
                <a:off x="-4657" y="5621316"/>
                <a:ext cx="9148657" cy="1048044"/>
              </a:xfrm>
              <a:prstGeom prst="rect">
                <a:avLst/>
              </a:prstGeom>
              <a:blipFill rotWithShape="1">
                <a:blip r:embed="rId3"/>
                <a:stretch>
                  <a:fillRect t="-5233" b="-21512"/>
                </a:stretch>
              </a:blipFill>
            </p:spPr>
            <p:txBody>
              <a:bodyPr/>
              <a:lstStyle/>
              <a:p>
                <a:r>
                  <a:rPr lang="pt-BR">
                    <a:noFill/>
                  </a:rPr>
                  <a:t> </a:t>
                </a:r>
              </a:p>
            </p:txBody>
          </p:sp>
        </mc:Fallback>
      </mc:AlternateContent>
      <p:sp>
        <p:nvSpPr>
          <p:cNvPr id="7" name="CaixaDeTexto 6"/>
          <p:cNvSpPr txBox="1"/>
          <p:nvPr/>
        </p:nvSpPr>
        <p:spPr>
          <a:xfrm>
            <a:off x="323528" y="5014917"/>
            <a:ext cx="8352928" cy="692497"/>
          </a:xfrm>
          <a:prstGeom prst="rect">
            <a:avLst/>
          </a:prstGeom>
          <a:noFill/>
        </p:spPr>
        <p:txBody>
          <a:bodyPr wrap="square" rtlCol="0">
            <a:spAutoFit/>
          </a:bodyPr>
          <a:lstStyle/>
          <a:p>
            <a:pPr algn="just"/>
            <a:r>
              <a:rPr lang="pt-BR" sz="1300" dirty="0" smtClean="0"/>
              <a:t>Naquela ocasião, após vários testes, chegou-se a estes “modelos ótimos” para representar a </a:t>
            </a:r>
            <a:r>
              <a:rPr lang="pt-BR" sz="1300" u="sng" dirty="0" smtClean="0"/>
              <a:t>dimensão climática</a:t>
            </a:r>
            <a:r>
              <a:rPr lang="pt-BR" sz="1300" baseline="30000" dirty="0" smtClean="0"/>
              <a:t>*</a:t>
            </a:r>
            <a:r>
              <a:rPr lang="pt-BR" sz="1300" dirty="0" smtClean="0"/>
              <a:t> da vulnerabilidade. Mais detalhes podem ser encontrados diretamente nos documentos deste estudo em específico. Estas mesmas equações foram utilizadas no presente estudo para compor o </a:t>
            </a:r>
            <a:r>
              <a:rPr lang="pt-BR" sz="1300" dirty="0" err="1" smtClean="0"/>
              <a:t>sub-índice</a:t>
            </a:r>
            <a:r>
              <a:rPr lang="pt-BR" sz="1300" dirty="0" smtClean="0"/>
              <a:t> de Exposição.</a:t>
            </a:r>
            <a:endParaRPr lang="pt-BR" sz="1300" dirty="0"/>
          </a:p>
        </p:txBody>
      </p:sp>
      <p:sp>
        <p:nvSpPr>
          <p:cNvPr id="8" name="CaixaDeTexto 7"/>
          <p:cNvSpPr txBox="1"/>
          <p:nvPr/>
        </p:nvSpPr>
        <p:spPr>
          <a:xfrm>
            <a:off x="70992" y="6670909"/>
            <a:ext cx="9073008" cy="261610"/>
          </a:xfrm>
          <a:prstGeom prst="rect">
            <a:avLst/>
          </a:prstGeom>
          <a:noFill/>
        </p:spPr>
        <p:txBody>
          <a:bodyPr wrap="square" rtlCol="0">
            <a:spAutoFit/>
          </a:bodyPr>
          <a:lstStyle/>
          <a:p>
            <a:pPr algn="r"/>
            <a:r>
              <a:rPr lang="pt-BR" sz="1050" i="1" dirty="0" smtClean="0"/>
              <a:t>* Neste estudo, o termo “dimensão climática” é equivalente ao vetor “Exposição” proposto pelo IPCC no AR4</a:t>
            </a:r>
            <a:endParaRPr lang="pt-BR" sz="1050" i="1" dirty="0"/>
          </a:p>
        </p:txBody>
      </p:sp>
    </p:spTree>
    <p:extLst>
      <p:ext uri="{BB962C8B-B14F-4D97-AF65-F5344CB8AC3E}">
        <p14:creationId xmlns:p14="http://schemas.microsoft.com/office/powerpoint/2010/main" val="41527000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PEDRO~1.CAM\AppData\Local\Temp\Rar$DIa0.564\Exposição MM - Baselin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556792"/>
            <a:ext cx="5472608" cy="5143203"/>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m 2"/>
          <p:cNvPicPr>
            <a:picLocks noChangeAspect="1"/>
          </p:cNvPicPr>
          <p:nvPr/>
        </p:nvPicPr>
        <p:blipFill>
          <a:blip r:embed="rId3"/>
          <a:stretch>
            <a:fillRect/>
          </a:stretch>
        </p:blipFill>
        <p:spPr>
          <a:xfrm>
            <a:off x="5988863" y="3534956"/>
            <a:ext cx="2760264" cy="1736972"/>
          </a:xfrm>
          <a:prstGeom prst="rect">
            <a:avLst/>
          </a:prstGeom>
        </p:spPr>
      </p:pic>
      <p:pic>
        <p:nvPicPr>
          <p:cNvPr id="4" name="Imagem 3"/>
          <p:cNvPicPr>
            <a:picLocks noChangeAspect="1"/>
          </p:cNvPicPr>
          <p:nvPr/>
        </p:nvPicPr>
        <p:blipFill>
          <a:blip r:embed="rId4"/>
          <a:stretch>
            <a:fillRect/>
          </a:stretch>
        </p:blipFill>
        <p:spPr>
          <a:xfrm>
            <a:off x="5988863" y="5430282"/>
            <a:ext cx="2783562" cy="1239078"/>
          </a:xfrm>
          <a:prstGeom prst="rect">
            <a:avLst/>
          </a:prstGeom>
        </p:spPr>
      </p:pic>
      <p:sp>
        <p:nvSpPr>
          <p:cNvPr id="6" name="CaixaDeTexto 5"/>
          <p:cNvSpPr txBox="1"/>
          <p:nvPr/>
        </p:nvSpPr>
        <p:spPr>
          <a:xfrm>
            <a:off x="5988863" y="1574877"/>
            <a:ext cx="2758597" cy="1169551"/>
          </a:xfrm>
          <a:prstGeom prst="rect">
            <a:avLst/>
          </a:prstGeom>
          <a:noFill/>
        </p:spPr>
        <p:txBody>
          <a:bodyPr wrap="square" rtlCol="0">
            <a:spAutoFit/>
          </a:bodyPr>
          <a:lstStyle/>
          <a:p>
            <a:pPr algn="just"/>
            <a:r>
              <a:rPr lang="pt-BR" sz="1400" dirty="0" smtClean="0"/>
              <a:t>O fatiamento das classes segue a classificação feita através do método “Natural Breaks”. Os limites de cada classe estão apresentados nas imagens abaixo:</a:t>
            </a:r>
            <a:endParaRPr lang="pt-BR" sz="1400" dirty="0"/>
          </a:p>
        </p:txBody>
      </p:sp>
      <p:sp>
        <p:nvSpPr>
          <p:cNvPr id="13" name="Retângulo 12"/>
          <p:cNvSpPr/>
          <p:nvPr/>
        </p:nvSpPr>
        <p:spPr>
          <a:xfrm>
            <a:off x="414008" y="295712"/>
            <a:ext cx="8280920" cy="1008111"/>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Retângulo 13"/>
          <p:cNvSpPr/>
          <p:nvPr/>
        </p:nvSpPr>
        <p:spPr>
          <a:xfrm>
            <a:off x="522398" y="554951"/>
            <a:ext cx="871921" cy="504056"/>
          </a:xfrm>
          <a:prstGeom prst="rect">
            <a:avLst/>
          </a:prstGeom>
          <a:solidFill>
            <a:srgbClr val="FFFF9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391" tIns="45697" rIns="91391" bIns="45697" rtlCol="0" anchor="ctr"/>
          <a:lstStyle/>
          <a:p>
            <a:pPr algn="ctr"/>
            <a:endParaRPr lang="pt-BR" sz="1500">
              <a:latin typeface="Arial" panose="020B0604020202020204" pitchFamily="34" charset="0"/>
              <a:cs typeface="Arial" panose="020B0604020202020204" pitchFamily="34" charset="0"/>
            </a:endParaRPr>
          </a:p>
        </p:txBody>
      </p:sp>
      <p:sp>
        <p:nvSpPr>
          <p:cNvPr id="15" name="CaixaDeTexto 14"/>
          <p:cNvSpPr txBox="1"/>
          <p:nvPr/>
        </p:nvSpPr>
        <p:spPr>
          <a:xfrm>
            <a:off x="453047" y="900111"/>
            <a:ext cx="1022609" cy="215397"/>
          </a:xfrm>
          <a:prstGeom prst="rect">
            <a:avLst/>
          </a:prstGeom>
          <a:noFill/>
        </p:spPr>
        <p:txBody>
          <a:bodyPr wrap="square" lIns="91391" tIns="45697" rIns="91391" bIns="45697" rtlCol="0">
            <a:spAutoFit/>
          </a:bodyPr>
          <a:lstStyle/>
          <a:p>
            <a:r>
              <a:rPr lang="pt-BR" sz="500" i="1" dirty="0">
                <a:latin typeface="Arial" panose="020B0604020202020204" pitchFamily="34" charset="0"/>
                <a:cs typeface="Arial" panose="020B0604020202020204" pitchFamily="34" charset="0"/>
              </a:rPr>
              <a:t>Shapefile (polígono</a:t>
            </a:r>
            <a:r>
              <a:rPr lang="pt-BR" sz="800" i="1" dirty="0">
                <a:latin typeface="Arial" panose="020B0604020202020204" pitchFamily="34" charset="0"/>
                <a:cs typeface="Arial" panose="020B0604020202020204" pitchFamily="34" charset="0"/>
              </a:rPr>
              <a:t>)</a:t>
            </a:r>
          </a:p>
        </p:txBody>
      </p:sp>
      <p:sp>
        <p:nvSpPr>
          <p:cNvPr id="16" name="CaixaDeTexto 15"/>
          <p:cNvSpPr txBox="1"/>
          <p:nvPr/>
        </p:nvSpPr>
        <p:spPr>
          <a:xfrm>
            <a:off x="442976" y="538175"/>
            <a:ext cx="1030436" cy="338508"/>
          </a:xfrm>
          <a:prstGeom prst="rect">
            <a:avLst/>
          </a:prstGeom>
          <a:noFill/>
        </p:spPr>
        <p:txBody>
          <a:bodyPr wrap="square" lIns="91391" tIns="45697" rIns="91391" bIns="45697" rtlCol="0">
            <a:spAutoFit/>
          </a:bodyPr>
          <a:lstStyle/>
          <a:p>
            <a:pPr algn="ctr"/>
            <a:r>
              <a:rPr lang="pt-BR" sz="800" dirty="0" smtClean="0">
                <a:latin typeface="Arial" panose="020B0604020202020204" pitchFamily="34" charset="0"/>
                <a:cs typeface="Arial" panose="020B0604020202020204" pitchFamily="34" charset="0"/>
              </a:rPr>
              <a:t>Base Completa </a:t>
            </a:r>
            <a:r>
              <a:rPr lang="pt-BR" sz="800" dirty="0">
                <a:latin typeface="Arial" panose="020B0604020202020204" pitchFamily="34" charset="0"/>
                <a:cs typeface="Arial" panose="020B0604020202020204" pitchFamily="34" charset="0"/>
              </a:rPr>
              <a:t>Deslizamentos</a:t>
            </a:r>
          </a:p>
        </p:txBody>
      </p:sp>
      <p:sp>
        <p:nvSpPr>
          <p:cNvPr id="17" name="CaixaDeTexto 16"/>
          <p:cNvSpPr txBox="1"/>
          <p:nvPr/>
        </p:nvSpPr>
        <p:spPr>
          <a:xfrm>
            <a:off x="1412050" y="391527"/>
            <a:ext cx="7282878" cy="1200329"/>
          </a:xfrm>
          <a:prstGeom prst="rect">
            <a:avLst/>
          </a:prstGeom>
          <a:noFill/>
        </p:spPr>
        <p:txBody>
          <a:bodyPr wrap="square" rtlCol="0">
            <a:spAutoFit/>
          </a:bodyPr>
          <a:lstStyle/>
          <a:p>
            <a:pPr algn="just"/>
            <a:r>
              <a:rPr lang="pt-BR" sz="1200" dirty="0" smtClean="0"/>
              <a:t>Este mapa foi gerado a partir do campo Exposição, encontrado na tabela de atributos do </a:t>
            </a:r>
            <a:r>
              <a:rPr lang="pt-BR" sz="1200" dirty="0" err="1" smtClean="0"/>
              <a:t>shapefile</a:t>
            </a:r>
            <a:r>
              <a:rPr lang="pt-BR" sz="1200" dirty="0" smtClean="0"/>
              <a:t> “Base Completa Deslizamentos”. O caso ilustrado trata-se do resultado para o modelo </a:t>
            </a:r>
            <a:r>
              <a:rPr lang="pt-BR" sz="1200" dirty="0" err="1" smtClean="0"/>
              <a:t>Eta-HadGEM</a:t>
            </a:r>
            <a:r>
              <a:rPr lang="pt-BR" sz="1200" dirty="0" smtClean="0"/>
              <a:t> no período 1961-1990 (</a:t>
            </a:r>
            <a:r>
              <a:rPr lang="pt-BR" sz="1200" dirty="0" err="1" smtClean="0"/>
              <a:t>baseline</a:t>
            </a:r>
            <a:r>
              <a:rPr lang="pt-BR" sz="1200" dirty="0" smtClean="0"/>
              <a:t>) que utiliza o campo/atributo “</a:t>
            </a:r>
            <a:r>
              <a:rPr lang="pt-BR" sz="1200" dirty="0" err="1" smtClean="0"/>
              <a:t>exp_had_hi</a:t>
            </a:r>
            <a:r>
              <a:rPr lang="pt-BR" sz="1200" dirty="0" smtClean="0"/>
              <a:t>” como referência. O fatiamento das classes segue conforme descrito abaixo, sendo que os outros mapas de Exposição importam esta mesma forma de classificação.</a:t>
            </a:r>
          </a:p>
          <a:p>
            <a:pPr algn="just"/>
            <a:r>
              <a:rPr lang="pt-BR" sz="1200" dirty="0" smtClean="0"/>
              <a:t/>
            </a:r>
            <a:br>
              <a:rPr lang="pt-BR" sz="1200" dirty="0" smtClean="0"/>
            </a:br>
            <a:endParaRPr lang="pt-BR" sz="1200" dirty="0"/>
          </a:p>
        </p:txBody>
      </p:sp>
    </p:spTree>
    <p:extLst>
      <p:ext uri="{BB962C8B-B14F-4D97-AF65-F5344CB8AC3E}">
        <p14:creationId xmlns:p14="http://schemas.microsoft.com/office/powerpoint/2010/main" val="27152427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a:spLocks noChangeArrowheads="1"/>
          </p:cNvSpPr>
          <p:nvPr/>
        </p:nvSpPr>
        <p:spPr bwMode="auto">
          <a:xfrm>
            <a:off x="1843088" y="26098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BR" alt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CaixaDeTexto 12"/>
          <p:cNvSpPr txBox="1"/>
          <p:nvPr/>
        </p:nvSpPr>
        <p:spPr>
          <a:xfrm>
            <a:off x="0" y="116632"/>
            <a:ext cx="9144000" cy="461665"/>
          </a:xfrm>
          <a:prstGeom prst="rect">
            <a:avLst/>
          </a:prstGeom>
          <a:noFill/>
        </p:spPr>
        <p:txBody>
          <a:bodyPr wrap="square" rtlCol="0">
            <a:spAutoFit/>
          </a:bodyPr>
          <a:lstStyle/>
          <a:p>
            <a:pPr algn="ctr"/>
            <a:r>
              <a:rPr lang="pt-BR" sz="2400" b="1" dirty="0" err="1" smtClean="0">
                <a:solidFill>
                  <a:schemeClr val="accent6">
                    <a:lumMod val="50000"/>
                  </a:schemeClr>
                </a:solidFill>
              </a:rPr>
              <a:t>Sub-índice</a:t>
            </a:r>
            <a:r>
              <a:rPr lang="pt-BR" sz="2400" b="1" dirty="0" smtClean="0">
                <a:solidFill>
                  <a:schemeClr val="accent6">
                    <a:lumMod val="50000"/>
                  </a:schemeClr>
                </a:solidFill>
              </a:rPr>
              <a:t> de Sensibilidade: Deslizamentos de Terra</a:t>
            </a:r>
            <a:endParaRPr lang="pt-BR" sz="2400" b="1" dirty="0">
              <a:solidFill>
                <a:schemeClr val="accent6">
                  <a:lumMod val="50000"/>
                </a:schemeClr>
              </a:solidFill>
            </a:endParaRPr>
          </a:p>
        </p:txBody>
      </p:sp>
      <p:sp>
        <p:nvSpPr>
          <p:cNvPr id="3" name="Retângulo 2"/>
          <p:cNvSpPr/>
          <p:nvPr/>
        </p:nvSpPr>
        <p:spPr>
          <a:xfrm>
            <a:off x="683568" y="908720"/>
            <a:ext cx="7704856" cy="2246769"/>
          </a:xfrm>
          <a:prstGeom prst="rect">
            <a:avLst/>
          </a:prstGeom>
        </p:spPr>
        <p:txBody>
          <a:bodyPr wrap="square">
            <a:spAutoFit/>
          </a:bodyPr>
          <a:lstStyle/>
          <a:p>
            <a:pPr algn="just"/>
            <a:r>
              <a:rPr lang="pt-BR" sz="1400" dirty="0"/>
              <a:t>A sensibilidade é definida como a intensidade com a qual um sistema pode sofrer danos, ou ser afetado por perturbações (no caso, climáticas), levando em consideração suas características intrínsecas, representando como o sistema responde no presente. Este vetor </a:t>
            </a:r>
            <a:r>
              <a:rPr lang="pt-BR" sz="1400" dirty="0" smtClean="0"/>
              <a:t>é representado </a:t>
            </a:r>
            <a:r>
              <a:rPr lang="pt-BR" sz="1400" dirty="0"/>
              <a:t>por variáveis que possam refletir espacialmente a suscetibilidade aos processos </a:t>
            </a:r>
            <a:r>
              <a:rPr lang="pt-BR" sz="1400" dirty="0" smtClean="0"/>
              <a:t>deslizamentos </a:t>
            </a:r>
            <a:r>
              <a:rPr lang="pt-BR" sz="1400" dirty="0"/>
              <a:t>de terra. Para </a:t>
            </a:r>
            <a:r>
              <a:rPr lang="pt-BR" sz="1400" dirty="0" smtClean="0"/>
              <a:t>este tipo </a:t>
            </a:r>
            <a:r>
              <a:rPr lang="pt-BR" sz="1400" dirty="0"/>
              <a:t>de </a:t>
            </a:r>
            <a:r>
              <a:rPr lang="pt-BR" sz="1400" dirty="0" smtClean="0"/>
              <a:t>ameaça natural </a:t>
            </a:r>
            <a:r>
              <a:rPr lang="pt-BR" sz="1400" dirty="0"/>
              <a:t>há uma forte interferência das atividades antrópicas em induzir tais processos, sendo ideal implementar na análise alguma variável que possa explicitar esta relação. Para isto</a:t>
            </a:r>
            <a:r>
              <a:rPr lang="pt-BR" sz="1400" dirty="0" smtClean="0"/>
              <a:t>, utilizou-se, </a:t>
            </a:r>
            <a:r>
              <a:rPr lang="pt-BR" sz="1400" b="1" dirty="0"/>
              <a:t>nos dois casos, </a:t>
            </a:r>
            <a:r>
              <a:rPr lang="pt-BR" sz="1400" b="1" dirty="0" smtClean="0"/>
              <a:t>o dado de população urbana </a:t>
            </a:r>
            <a:r>
              <a:rPr lang="pt-BR" sz="1400" dirty="0"/>
              <a:t>como um dos componentes para definir não somente a suscetibilidade (induzida) de cada município, mas também por ela ser parcialmente representativa da magnitude de um possível impacto, conforme apresentado em alguns estudos que correlacionam impactos de desastres e densidade </a:t>
            </a:r>
            <a:r>
              <a:rPr lang="pt-BR" sz="1400" dirty="0" smtClean="0"/>
              <a:t>populacional. </a:t>
            </a:r>
            <a:endParaRPr lang="pt-BR" sz="1400" dirty="0"/>
          </a:p>
        </p:txBody>
      </p:sp>
      <mc:AlternateContent xmlns:mc="http://schemas.openxmlformats.org/markup-compatibility/2006" xmlns:a14="http://schemas.microsoft.com/office/drawing/2010/main">
        <mc:Choice Requires="a14">
          <p:sp>
            <p:nvSpPr>
              <p:cNvPr id="6" name="Retângulo 5"/>
              <p:cNvSpPr/>
              <p:nvPr/>
            </p:nvSpPr>
            <p:spPr>
              <a:xfrm>
                <a:off x="827584" y="3356992"/>
                <a:ext cx="4572000" cy="1080360"/>
              </a:xfrm>
              <a:prstGeom prst="rect">
                <a:avLst/>
              </a:prstGeom>
            </p:spPr>
            <p:txBody>
              <a:bodyPr>
                <a:spAutoFit/>
              </a:bodyPr>
              <a:lstStyle/>
              <a:p>
                <a:r>
                  <a:rPr lang="pt-BR" dirty="0"/>
                  <a:t> </a:t>
                </a:r>
              </a:p>
              <a:p>
                <a14:m>
                  <m:oMath xmlns:m="http://schemas.openxmlformats.org/officeDocument/2006/math">
                    <m:r>
                      <a:rPr lang="pt-BR" i="1">
                        <a:latin typeface="Cambria Math"/>
                      </a:rPr>
                      <m:t> </m:t>
                    </m:r>
                    <m:f>
                      <m:fPr>
                        <m:type m:val="lin"/>
                        <m:ctrlPr>
                          <a:rPr lang="pt-BR" i="1">
                            <a:latin typeface="Cambria Math" panose="02040503050406030204" pitchFamily="18" charset="0"/>
                          </a:rPr>
                        </m:ctrlPr>
                      </m:fPr>
                      <m:num>
                        <m:sSub>
                          <m:sSubPr>
                            <m:ctrlPr>
                              <a:rPr lang="pt-BR" b="1" i="1">
                                <a:latin typeface="Cambria Math" panose="02040503050406030204" pitchFamily="18" charset="0"/>
                              </a:rPr>
                            </m:ctrlPr>
                          </m:sSubPr>
                          <m:e>
                            <m:r>
                              <a:rPr lang="pt-BR" b="1" i="1">
                                <a:latin typeface="Cambria Math"/>
                              </a:rPr>
                              <m:t>𝑺𝒆𝒏𝒔</m:t>
                            </m:r>
                          </m:e>
                          <m:sub>
                            <m:r>
                              <a:rPr lang="pt-BR" b="1" i="1">
                                <a:latin typeface="Cambria Math"/>
                              </a:rPr>
                              <m:t>𝒅𝒆𝒔𝒍𝒊𝒛</m:t>
                            </m:r>
                            <m:r>
                              <a:rPr lang="pt-BR" b="1" i="1">
                                <a:latin typeface="Cambria Math"/>
                              </a:rPr>
                              <m:t>.</m:t>
                            </m:r>
                          </m:sub>
                        </m:sSub>
                        <m:r>
                          <a:rPr lang="pt-BR" i="1">
                            <a:latin typeface="Cambria Math"/>
                          </a:rPr>
                          <m:t>=</m:t>
                        </m:r>
                        <m:d>
                          <m:dPr>
                            <m:begChr m:val="["/>
                            <m:endChr m:val="]"/>
                            <m:ctrlPr>
                              <a:rPr lang="pt-BR" i="1">
                                <a:latin typeface="Cambria Math" panose="02040503050406030204" pitchFamily="18" charset="0"/>
                              </a:rPr>
                            </m:ctrlPr>
                          </m:dPr>
                          <m:e>
                            <m:sSub>
                              <m:sSubPr>
                                <m:ctrlPr>
                                  <a:rPr lang="pt-BR" i="1">
                                    <a:latin typeface="Cambria Math" panose="02040503050406030204" pitchFamily="18" charset="0"/>
                                  </a:rPr>
                                </m:ctrlPr>
                              </m:sSubPr>
                              <m:e>
                                <m:d>
                                  <m:dPr>
                                    <m:ctrlPr>
                                      <a:rPr lang="pt-BR" i="1">
                                        <a:latin typeface="Cambria Math" panose="02040503050406030204" pitchFamily="18" charset="0"/>
                                      </a:rPr>
                                    </m:ctrlPr>
                                  </m:dPr>
                                  <m:e>
                                    <m:acc>
                                      <m:accPr>
                                        <m:chr m:val="̅"/>
                                        <m:ctrlPr>
                                          <a:rPr lang="pt-BR" b="1" i="1">
                                            <a:latin typeface="Cambria Math" panose="02040503050406030204" pitchFamily="18" charset="0"/>
                                          </a:rPr>
                                        </m:ctrlPr>
                                      </m:accPr>
                                      <m:e>
                                        <m:r>
                                          <a:rPr lang="pt-BR" b="1" i="1">
                                            <a:latin typeface="Cambria Math"/>
                                          </a:rPr>
                                          <m:t>𝑫𝒆𝒄𝒍𝒊𝒗</m:t>
                                        </m:r>
                                        <m:r>
                                          <a:rPr lang="pt-BR" b="1" i="1">
                                            <a:latin typeface="Cambria Math"/>
                                          </a:rPr>
                                          <m:t>.</m:t>
                                        </m:r>
                                      </m:e>
                                    </m:acc>
                                  </m:e>
                                </m:d>
                              </m:e>
                              <m:sub>
                                <m:r>
                                  <a:rPr lang="pt-BR" i="1">
                                    <a:latin typeface="Cambria Math"/>
                                  </a:rPr>
                                  <m:t>𝑝𝑜𝑛𝑑</m:t>
                                </m:r>
                              </m:sub>
                            </m:sSub>
                            <m:r>
                              <a:rPr lang="pt-BR" b="1" i="1">
                                <a:latin typeface="Cambria Math"/>
                              </a:rPr>
                              <m:t> ×</m:t>
                            </m:r>
                            <m:d>
                              <m:dPr>
                                <m:ctrlPr>
                                  <a:rPr lang="pt-BR" b="1" i="1">
                                    <a:latin typeface="Cambria Math" panose="02040503050406030204" pitchFamily="18" charset="0"/>
                                  </a:rPr>
                                </m:ctrlPr>
                              </m:dPr>
                              <m:e>
                                <m:acc>
                                  <m:accPr>
                                    <m:chr m:val="̅"/>
                                    <m:ctrlPr>
                                      <a:rPr lang="pt-BR" b="1" i="1">
                                        <a:latin typeface="Cambria Math" panose="02040503050406030204" pitchFamily="18" charset="0"/>
                                      </a:rPr>
                                    </m:ctrlPr>
                                  </m:accPr>
                                  <m:e>
                                    <m:r>
                                      <a:rPr lang="pt-BR" b="1" i="1">
                                        <a:latin typeface="Cambria Math"/>
                                      </a:rPr>
                                      <m:t>𝑹𝒆𝒍𝒆𝒗𝒐</m:t>
                                    </m:r>
                                  </m:e>
                                </m:acc>
                              </m:e>
                            </m:d>
                            <m:r>
                              <a:rPr lang="pt-BR" b="1" i="1">
                                <a:latin typeface="Cambria Math"/>
                              </a:rPr>
                              <m:t>×(</m:t>
                            </m:r>
                            <m:r>
                              <a:rPr lang="pt-BR" b="1" i="1">
                                <a:latin typeface="Cambria Math"/>
                              </a:rPr>
                              <m:t>𝑷𝒐𝒑</m:t>
                            </m:r>
                            <m:r>
                              <a:rPr lang="pt-BR" b="1" i="1">
                                <a:latin typeface="Cambria Math"/>
                              </a:rPr>
                              <m:t>. </m:t>
                            </m:r>
                            <m:r>
                              <a:rPr lang="pt-BR" b="1" i="1">
                                <a:latin typeface="Cambria Math"/>
                              </a:rPr>
                              <m:t>𝑼𝒓𝒃</m:t>
                            </m:r>
                            <m:r>
                              <a:rPr lang="pt-BR" b="1" i="1">
                                <a:latin typeface="Cambria Math"/>
                              </a:rPr>
                              <m:t>)</m:t>
                            </m:r>
                          </m:e>
                        </m:d>
                      </m:num>
                      <m:den>
                        <m:r>
                          <a:rPr lang="pt-BR" i="1">
                            <a:latin typeface="Cambria Math"/>
                          </a:rPr>
                          <m:t>100.000</m:t>
                        </m:r>
                      </m:den>
                    </m:f>
                  </m:oMath>
                </a14:m>
                <a:r>
                  <a:rPr lang="pt-BR" b="1" dirty="0"/>
                  <a:t> 	</a:t>
                </a:r>
                <a:endParaRPr lang="pt-BR" dirty="0"/>
              </a:p>
            </p:txBody>
          </p:sp>
        </mc:Choice>
        <mc:Fallback xmlns="">
          <p:sp>
            <p:nvSpPr>
              <p:cNvPr id="6" name="Retângulo 5"/>
              <p:cNvSpPr>
                <a:spLocks noRot="1" noChangeAspect="1" noMove="1" noResize="1" noEditPoints="1" noAdjustHandles="1" noChangeArrowheads="1" noChangeShapeType="1" noTextEdit="1"/>
              </p:cNvSpPr>
              <p:nvPr/>
            </p:nvSpPr>
            <p:spPr>
              <a:xfrm>
                <a:off x="827584" y="3356992"/>
                <a:ext cx="4572000" cy="1080360"/>
              </a:xfrm>
              <a:prstGeom prst="rect">
                <a:avLst/>
              </a:prstGeom>
              <a:blipFill rotWithShape="1">
                <a:blip r:embed="rId2"/>
                <a:stretch>
                  <a:fillRect t="-7910" r="-47867" b="-27119"/>
                </a:stretch>
              </a:blipFill>
            </p:spPr>
            <p:txBody>
              <a:bodyPr/>
              <a:lstStyle/>
              <a:p>
                <a:r>
                  <a:rPr lang="pt-BR">
                    <a:noFill/>
                  </a:rPr>
                  <a:t> </a:t>
                </a:r>
              </a:p>
            </p:txBody>
          </p:sp>
        </mc:Fallback>
      </mc:AlternateContent>
      <p:sp>
        <p:nvSpPr>
          <p:cNvPr id="7" name="Rectangle 2"/>
          <p:cNvSpPr>
            <a:spLocks noChangeArrowheads="1"/>
          </p:cNvSpPr>
          <p:nvPr/>
        </p:nvSpPr>
        <p:spPr bwMode="auto">
          <a:xfrm>
            <a:off x="683568" y="4424332"/>
            <a:ext cx="3744416" cy="289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en-US" altLang="pt-BR" sz="1400" b="1" i="1" u="none" strike="noStrike" cap="none" normalizeH="0" baseline="0" dirty="0" smtClean="0">
                <a:ln>
                  <a:noFill/>
                </a:ln>
                <a:solidFill>
                  <a:srgbClr val="000000"/>
                </a:solidFill>
                <a:effectLst/>
                <a:latin typeface="+mj-lt"/>
                <a:ea typeface="Calibri" pitchFamily="34" charset="0"/>
                <a:cs typeface="Times New Roman" pitchFamily="18" charset="0"/>
              </a:rPr>
              <a:t> </a:t>
            </a:r>
            <a:r>
              <a:rPr kumimoji="0" lang="en-US" altLang="pt-BR" sz="1400" b="1" i="1" u="none" strike="noStrike" cap="none" normalizeH="0" baseline="0" dirty="0" err="1" smtClean="0">
                <a:ln>
                  <a:noFill/>
                </a:ln>
                <a:solidFill>
                  <a:srgbClr val="000000"/>
                </a:solidFill>
                <a:effectLst/>
                <a:latin typeface="+mj-lt"/>
                <a:ea typeface="Calibri" pitchFamily="34" charset="0"/>
                <a:cs typeface="Times New Roman" pitchFamily="18" charset="0"/>
              </a:rPr>
              <a:t>Decliv</a:t>
            </a:r>
            <a:r>
              <a:rPr kumimoji="0" lang="pt-BR" altLang="pt-BR" sz="1400" b="1" i="1" u="none" strike="noStrike" cap="none" normalizeH="0" baseline="0" dirty="0" smtClean="0">
                <a:ln>
                  <a:noFill/>
                </a:ln>
                <a:solidFill>
                  <a:srgbClr val="000000"/>
                </a:solidFill>
                <a:effectLst/>
                <a:latin typeface="+mj-lt"/>
                <a:ea typeface="Calibri" pitchFamily="34" charset="0"/>
                <a:cs typeface="Times New Roman" pitchFamily="18" charset="0"/>
              </a:rPr>
              <a:t>.</a:t>
            </a:r>
            <a:r>
              <a:rPr kumimoji="0" lang="en-US" altLang="pt-BR" sz="1400" b="1" i="1" u="none" strike="noStrike" cap="none" normalizeH="0" baseline="0" dirty="0" smtClean="0">
                <a:ln>
                  <a:noFill/>
                </a:ln>
                <a:solidFill>
                  <a:srgbClr val="000000"/>
                </a:solidFill>
                <a:effectLst/>
                <a:latin typeface="+mj-lt"/>
                <a:ea typeface="Calibri" pitchFamily="34" charset="0"/>
                <a:cs typeface="Times New Roman" pitchFamily="18" charset="0"/>
              </a:rPr>
              <a:t>pond</a:t>
            </a:r>
            <a:r>
              <a:rPr kumimoji="0" lang="pt-BR" altLang="pt-BR" sz="1400" b="1" i="0" u="none" strike="noStrike" cap="none" normalizeH="0" baseline="0" dirty="0" smtClean="0">
                <a:ln>
                  <a:noFill/>
                </a:ln>
                <a:solidFill>
                  <a:srgbClr val="000000"/>
                </a:solidFill>
                <a:effectLst/>
                <a:latin typeface="+mj-lt"/>
                <a:ea typeface="Calibri" pitchFamily="34" charset="0"/>
              </a:rPr>
              <a:t> </a:t>
            </a:r>
            <a:r>
              <a:rPr kumimoji="0" lang="pt-BR" altLang="pt-BR" sz="1400" b="0" i="0" u="none" strike="noStrike" cap="none" normalizeH="0" baseline="0" dirty="0" smtClean="0">
                <a:ln>
                  <a:noFill/>
                </a:ln>
                <a:solidFill>
                  <a:srgbClr val="000000"/>
                </a:solidFill>
                <a:effectLst/>
                <a:latin typeface="+mj-lt"/>
                <a:ea typeface="Calibri" pitchFamily="34" charset="0"/>
              </a:rPr>
              <a:t>o valor médio, ponderado (ver</a:t>
            </a:r>
            <a:r>
              <a:rPr kumimoji="0" lang="pt-BR" altLang="pt-BR" sz="1400" b="0" i="0" u="none" strike="noStrike" cap="none" normalizeH="0" dirty="0" smtClean="0">
                <a:ln>
                  <a:noFill/>
                </a:ln>
                <a:solidFill>
                  <a:srgbClr val="000000"/>
                </a:solidFill>
                <a:effectLst/>
                <a:latin typeface="+mj-lt"/>
                <a:ea typeface="Calibri" pitchFamily="34" charset="0"/>
              </a:rPr>
              <a:t> próximo slide)</a:t>
            </a:r>
            <a:r>
              <a:rPr kumimoji="0" lang="pt-BR" altLang="pt-BR" sz="1400" b="0" i="0" u="none" strike="noStrike" cap="none" normalizeH="0" baseline="0" dirty="0" smtClean="0">
                <a:ln>
                  <a:noFill/>
                </a:ln>
                <a:solidFill>
                  <a:srgbClr val="000000"/>
                </a:solidFill>
                <a:effectLst/>
                <a:latin typeface="+mj-lt"/>
                <a:ea typeface="Calibri" pitchFamily="34" charset="0"/>
              </a:rPr>
              <a:t>,</a:t>
            </a:r>
            <a:r>
              <a:rPr kumimoji="0" lang="pt-BR" altLang="pt-BR" sz="1400" b="0" i="0" u="none" strike="noStrike" cap="none" normalizeH="0" dirty="0" smtClean="0">
                <a:ln>
                  <a:noFill/>
                </a:ln>
                <a:solidFill>
                  <a:srgbClr val="000000"/>
                </a:solidFill>
                <a:effectLst/>
                <a:latin typeface="+mj-lt"/>
                <a:ea typeface="Calibri" pitchFamily="34" charset="0"/>
              </a:rPr>
              <a:t> </a:t>
            </a:r>
            <a:r>
              <a:rPr kumimoji="0" lang="pt-BR" altLang="pt-BR" sz="1400" b="0" i="0" u="none" strike="noStrike" cap="none" normalizeH="0" baseline="0" dirty="0" smtClean="0">
                <a:ln>
                  <a:noFill/>
                </a:ln>
                <a:solidFill>
                  <a:srgbClr val="000000"/>
                </a:solidFill>
                <a:effectLst/>
                <a:latin typeface="+mj-lt"/>
                <a:ea typeface="Calibri" pitchFamily="34" charset="0"/>
              </a:rPr>
              <a:t>da declividade dentro dos limites da área urbana municipal;</a:t>
            </a:r>
          </a:p>
          <a:p>
            <a:pPr marL="0" marR="0" lvl="0" indent="0" algn="just" defTabSz="914400" rtl="0" eaLnBrk="1" fontAlgn="base" latinLnBrk="0" hangingPunct="1">
              <a:lnSpc>
                <a:spcPct val="100000"/>
              </a:lnSpc>
              <a:spcBef>
                <a:spcPct val="0"/>
              </a:spcBef>
              <a:spcAft>
                <a:spcPct val="0"/>
              </a:spcAft>
              <a:buClrTx/>
              <a:buSzTx/>
              <a:buFontTx/>
              <a:buChar char="•"/>
              <a:tabLst/>
            </a:pPr>
            <a:endParaRPr kumimoji="0" lang="pt-BR" altLang="pt-BR" sz="1400" b="0" i="0" u="none" strike="noStrike" cap="none" normalizeH="0" baseline="0" dirty="0" smtClean="0">
              <a:ln>
                <a:noFill/>
              </a:ln>
              <a:solidFill>
                <a:schemeClr val="tx1"/>
              </a:solidFill>
              <a:effectLst/>
              <a:latin typeface="+mj-lt"/>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pt-BR" sz="1400" b="1" i="1" u="none" strike="noStrike" cap="none" normalizeH="0" baseline="0" dirty="0" smtClean="0">
                <a:ln>
                  <a:noFill/>
                </a:ln>
                <a:solidFill>
                  <a:srgbClr val="000000"/>
                </a:solidFill>
                <a:effectLst/>
                <a:latin typeface="+mj-lt"/>
                <a:ea typeface="Calibri" pitchFamily="34" charset="0"/>
                <a:cs typeface="Times New Roman" pitchFamily="18" charset="0"/>
              </a:rPr>
              <a:t> </a:t>
            </a:r>
            <a:r>
              <a:rPr kumimoji="0" lang="en-US" altLang="pt-BR" sz="1400" b="1" i="1" u="none" strike="noStrike" cap="none" normalizeH="0" baseline="0" dirty="0" err="1" smtClean="0">
                <a:ln>
                  <a:noFill/>
                </a:ln>
                <a:solidFill>
                  <a:srgbClr val="000000"/>
                </a:solidFill>
                <a:effectLst/>
                <a:latin typeface="+mj-lt"/>
                <a:ea typeface="Calibri" pitchFamily="34" charset="0"/>
                <a:cs typeface="Times New Roman" pitchFamily="18" charset="0"/>
              </a:rPr>
              <a:t>Relevo</a:t>
            </a:r>
            <a:r>
              <a:rPr kumimoji="0" lang="pt-BR" altLang="pt-BR" sz="1400" b="1" i="0" u="none" strike="noStrike" cap="none" normalizeH="0" baseline="0" dirty="0" smtClean="0">
                <a:ln>
                  <a:noFill/>
                </a:ln>
                <a:solidFill>
                  <a:srgbClr val="000000"/>
                </a:solidFill>
                <a:effectLst/>
                <a:latin typeface="+mj-lt"/>
                <a:ea typeface="Times New Roman" pitchFamily="18" charset="0"/>
              </a:rPr>
              <a:t> </a:t>
            </a:r>
            <a:r>
              <a:rPr kumimoji="0" lang="pt-BR" altLang="pt-BR" sz="1400" b="0" i="0" u="none" strike="noStrike" cap="none" normalizeH="0" baseline="0" dirty="0" smtClean="0">
                <a:ln>
                  <a:noFill/>
                </a:ln>
                <a:solidFill>
                  <a:srgbClr val="000000"/>
                </a:solidFill>
                <a:effectLst/>
                <a:latin typeface="+mj-lt"/>
                <a:ea typeface="Calibri" pitchFamily="34" charset="0"/>
              </a:rPr>
              <a:t>o valor médio, ponderado (ver próximo slide),</a:t>
            </a:r>
            <a:r>
              <a:rPr kumimoji="0" lang="pt-BR" altLang="pt-BR" sz="1400" b="0" i="0" u="none" strike="noStrike" cap="none" normalizeH="0" dirty="0" smtClean="0">
                <a:ln>
                  <a:noFill/>
                </a:ln>
                <a:solidFill>
                  <a:srgbClr val="000000"/>
                </a:solidFill>
                <a:effectLst/>
                <a:latin typeface="+mj-lt"/>
                <a:ea typeface="Calibri" pitchFamily="34" charset="0"/>
              </a:rPr>
              <a:t> </a:t>
            </a:r>
            <a:r>
              <a:rPr kumimoji="0" lang="pt-BR" altLang="pt-BR" sz="1400" b="0" i="0" u="none" strike="noStrike" cap="none" normalizeH="0" baseline="0" dirty="0" smtClean="0">
                <a:ln>
                  <a:noFill/>
                </a:ln>
                <a:solidFill>
                  <a:srgbClr val="000000"/>
                </a:solidFill>
                <a:effectLst/>
                <a:latin typeface="+mj-lt"/>
                <a:ea typeface="Calibri" pitchFamily="34" charset="0"/>
              </a:rPr>
              <a:t>das unidades de relevo encontradas dentro dos limites da área urbana municipal;</a:t>
            </a:r>
          </a:p>
          <a:p>
            <a:pPr marL="0" marR="0" lvl="0" indent="0" algn="just" defTabSz="914400" rtl="0" eaLnBrk="0" fontAlgn="base" latinLnBrk="0" hangingPunct="0">
              <a:lnSpc>
                <a:spcPct val="100000"/>
              </a:lnSpc>
              <a:spcBef>
                <a:spcPct val="0"/>
              </a:spcBef>
              <a:spcAft>
                <a:spcPct val="0"/>
              </a:spcAft>
              <a:buClrTx/>
              <a:buSzTx/>
              <a:buFontTx/>
              <a:buChar char="•"/>
              <a:tabLst/>
            </a:pPr>
            <a:endParaRPr kumimoji="0" lang="pt-BR" altLang="pt-BR" sz="1400" b="0" i="0" u="none" strike="noStrike" cap="none" normalizeH="0" baseline="0" dirty="0" smtClean="0">
              <a:ln>
                <a:noFill/>
              </a:ln>
              <a:solidFill>
                <a:srgbClr val="000000"/>
              </a:solidFill>
              <a:effectLst/>
              <a:latin typeface="+mj-lt"/>
              <a:ea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lang="pt-BR" altLang="pt-BR" sz="1400" b="1" i="1" dirty="0">
                <a:solidFill>
                  <a:srgbClr val="000000"/>
                </a:solidFill>
                <a:latin typeface="+mj-lt"/>
                <a:ea typeface="Times New Roman" pitchFamily="18" charset="0"/>
                <a:cs typeface="Times New Roman" pitchFamily="18" charset="0"/>
              </a:rPr>
              <a:t> </a:t>
            </a:r>
            <a:r>
              <a:rPr kumimoji="0" lang="pt-BR" altLang="pt-BR" sz="1400" b="1" i="1" u="none" strike="noStrike" cap="none" normalizeH="0" baseline="0" dirty="0" smtClean="0">
                <a:ln>
                  <a:noFill/>
                </a:ln>
                <a:solidFill>
                  <a:srgbClr val="000000"/>
                </a:solidFill>
                <a:effectLst/>
                <a:latin typeface="+mj-lt"/>
                <a:ea typeface="Times New Roman" pitchFamily="18" charset="0"/>
                <a:cs typeface="Times New Roman" pitchFamily="18" charset="0"/>
              </a:rPr>
              <a:t>Pop. </a:t>
            </a:r>
            <a:r>
              <a:rPr kumimoji="0" lang="pt-BR" altLang="pt-BR" sz="1400" b="1" i="1" u="none" strike="noStrike" cap="none" normalizeH="0" baseline="0" dirty="0" err="1" smtClean="0">
                <a:ln>
                  <a:noFill/>
                </a:ln>
                <a:solidFill>
                  <a:srgbClr val="000000"/>
                </a:solidFill>
                <a:effectLst/>
                <a:latin typeface="+mj-lt"/>
                <a:ea typeface="Times New Roman" pitchFamily="18" charset="0"/>
                <a:cs typeface="Times New Roman" pitchFamily="18" charset="0"/>
              </a:rPr>
              <a:t>Urb</a:t>
            </a:r>
            <a:r>
              <a:rPr kumimoji="0" lang="pt-BR" altLang="pt-BR" sz="1400" b="1" i="0" u="none" strike="noStrike" cap="none" normalizeH="0" baseline="0" dirty="0" smtClean="0">
                <a:ln>
                  <a:noFill/>
                </a:ln>
                <a:solidFill>
                  <a:srgbClr val="000000"/>
                </a:solidFill>
                <a:effectLst/>
                <a:latin typeface="+mj-lt"/>
                <a:ea typeface="Times New Roman" pitchFamily="18" charset="0"/>
              </a:rPr>
              <a:t> </a:t>
            </a:r>
            <a:r>
              <a:rPr kumimoji="0" lang="pt-BR" altLang="pt-BR" sz="1400" b="0" i="0" u="none" strike="noStrike" cap="none" normalizeH="0" baseline="0" dirty="0" smtClean="0">
                <a:ln>
                  <a:noFill/>
                </a:ln>
                <a:solidFill>
                  <a:srgbClr val="000000"/>
                </a:solidFill>
                <a:effectLst/>
                <a:latin typeface="+mj-lt"/>
                <a:ea typeface="Times New Roman" pitchFamily="18" charset="0"/>
              </a:rPr>
              <a:t>o valor total da população urbana, dada pelo Censo 2010.</a:t>
            </a:r>
          </a:p>
          <a:p>
            <a:pPr marL="0" marR="0" lvl="0" indent="0" algn="just" defTabSz="914400" rtl="0" eaLnBrk="0" fontAlgn="base" latinLnBrk="0" hangingPunct="0">
              <a:lnSpc>
                <a:spcPct val="100000"/>
              </a:lnSpc>
              <a:spcBef>
                <a:spcPct val="0"/>
              </a:spcBef>
              <a:spcAft>
                <a:spcPct val="0"/>
              </a:spcAft>
              <a:buClrTx/>
              <a:buSzTx/>
              <a:tabLst/>
            </a:pPr>
            <a:r>
              <a:rPr kumimoji="0" lang="pt-BR" altLang="pt-BR"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r>
            <a:br>
              <a:rPr kumimoji="0" lang="pt-BR" altLang="pt-BR"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br>
            <a:r>
              <a:rPr kumimoji="0" lang="pt-BR" altLang="pt-BR"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r>
            <a:br>
              <a:rPr kumimoji="0" lang="pt-BR" altLang="pt-BR"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br>
            <a:endParaRPr kumimoji="0" lang="pt-BR" altLang="pt-BR"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8" name="Tabela 7"/>
          <p:cNvGraphicFramePr>
            <a:graphicFrameLocks noGrp="1"/>
          </p:cNvGraphicFramePr>
          <p:nvPr>
            <p:extLst>
              <p:ext uri="{D42A27DB-BD31-4B8C-83A1-F6EECF244321}">
                <p14:modId xmlns:p14="http://schemas.microsoft.com/office/powerpoint/2010/main" val="2359519137"/>
              </p:ext>
            </p:extLst>
          </p:nvPr>
        </p:nvGraphicFramePr>
        <p:xfrm>
          <a:off x="5229805" y="4726899"/>
          <a:ext cx="1527175" cy="1735074"/>
        </p:xfrm>
        <a:graphic>
          <a:graphicData uri="http://schemas.openxmlformats.org/drawingml/2006/table">
            <a:tbl>
              <a:tblPr firstRow="1" firstCol="1" bandRow="1">
                <a:tableStyleId>{5C22544A-7EE6-4342-B048-85BDC9FD1C3A}</a:tableStyleId>
              </a:tblPr>
              <a:tblGrid>
                <a:gridCol w="710565">
                  <a:extLst>
                    <a:ext uri="{9D8B030D-6E8A-4147-A177-3AD203B41FA5}">
                      <a16:colId xmlns:a16="http://schemas.microsoft.com/office/drawing/2014/main" val="20000"/>
                    </a:ext>
                  </a:extLst>
                </a:gridCol>
                <a:gridCol w="816610">
                  <a:extLst>
                    <a:ext uri="{9D8B030D-6E8A-4147-A177-3AD203B41FA5}">
                      <a16:colId xmlns:a16="http://schemas.microsoft.com/office/drawing/2014/main" val="20001"/>
                    </a:ext>
                  </a:extLst>
                </a:gridCol>
              </a:tblGrid>
              <a:tr h="365760">
                <a:tc>
                  <a:txBody>
                    <a:bodyPr/>
                    <a:lstStyle/>
                    <a:p>
                      <a:pPr algn="ctr">
                        <a:lnSpc>
                          <a:spcPct val="115000"/>
                        </a:lnSpc>
                        <a:spcAft>
                          <a:spcPts val="0"/>
                        </a:spcAft>
                      </a:pPr>
                      <a:r>
                        <a:rPr lang="pt-BR" sz="1100" dirty="0">
                          <a:effectLst/>
                        </a:rPr>
                        <a:t>intervalo</a:t>
                      </a:r>
                      <a:endParaRPr lang="pt-BR" sz="1200" dirty="0">
                        <a:effectLst/>
                        <a:latin typeface="Calibri"/>
                        <a:ea typeface="Times New Roman"/>
                        <a:cs typeface="Times New Roman"/>
                      </a:endParaRPr>
                    </a:p>
                  </a:txBody>
                  <a:tcPr marL="44450" marR="44450" marT="0" marB="0" anchor="ctr"/>
                </a:tc>
                <a:tc>
                  <a:txBody>
                    <a:bodyPr/>
                    <a:lstStyle/>
                    <a:p>
                      <a:pPr algn="ctr">
                        <a:lnSpc>
                          <a:spcPct val="115000"/>
                        </a:lnSpc>
                        <a:spcAft>
                          <a:spcPts val="0"/>
                        </a:spcAft>
                      </a:pPr>
                      <a:r>
                        <a:rPr lang="pt-BR" sz="1100" dirty="0">
                          <a:effectLst/>
                        </a:rPr>
                        <a:t>valor ponderado</a:t>
                      </a:r>
                      <a:endParaRPr lang="pt-BR" sz="1200" dirty="0">
                        <a:effectLst/>
                        <a:latin typeface="Calibri"/>
                        <a:ea typeface="Times New Roman"/>
                        <a:cs typeface="Times New Roman"/>
                      </a:endParaRPr>
                    </a:p>
                  </a:txBody>
                  <a:tcPr marL="44450" marR="44450" marT="0" marB="0" anchor="ctr"/>
                </a:tc>
                <a:extLst>
                  <a:ext uri="{0D108BD9-81ED-4DB2-BD59-A6C34878D82A}">
                    <a16:rowId xmlns:a16="http://schemas.microsoft.com/office/drawing/2014/main" val="10000"/>
                  </a:ext>
                </a:extLst>
              </a:tr>
              <a:tr h="182880">
                <a:tc>
                  <a:txBody>
                    <a:bodyPr/>
                    <a:lstStyle/>
                    <a:p>
                      <a:pPr algn="ctr">
                        <a:lnSpc>
                          <a:spcPct val="115000"/>
                        </a:lnSpc>
                        <a:spcAft>
                          <a:spcPts val="0"/>
                        </a:spcAft>
                      </a:pPr>
                      <a:r>
                        <a:rPr lang="pt-BR" sz="1100">
                          <a:effectLst/>
                        </a:rPr>
                        <a:t>&gt; 100</a:t>
                      </a:r>
                      <a:endParaRPr lang="pt-BR" sz="1200">
                        <a:effectLst/>
                        <a:latin typeface="Calibri"/>
                        <a:ea typeface="Times New Roman"/>
                        <a:cs typeface="Times New Roman"/>
                      </a:endParaRPr>
                    </a:p>
                  </a:txBody>
                  <a:tcPr marL="44450" marR="44450" marT="0" marB="0" anchor="b"/>
                </a:tc>
                <a:tc>
                  <a:txBody>
                    <a:bodyPr/>
                    <a:lstStyle/>
                    <a:p>
                      <a:pPr algn="ctr">
                        <a:lnSpc>
                          <a:spcPct val="115000"/>
                        </a:lnSpc>
                        <a:spcAft>
                          <a:spcPts val="0"/>
                        </a:spcAft>
                      </a:pPr>
                      <a:r>
                        <a:rPr lang="pt-BR" sz="1100">
                          <a:effectLst/>
                        </a:rPr>
                        <a:t>1</a:t>
                      </a:r>
                      <a:endParaRPr lang="pt-BR" sz="1200">
                        <a:effectLst/>
                        <a:latin typeface="Calibri"/>
                        <a:ea typeface="Times New Roman"/>
                        <a:cs typeface="Times New Roman"/>
                      </a:endParaRPr>
                    </a:p>
                  </a:txBody>
                  <a:tcPr marL="44450" marR="44450" marT="0" marB="0" anchor="b"/>
                </a:tc>
                <a:extLst>
                  <a:ext uri="{0D108BD9-81ED-4DB2-BD59-A6C34878D82A}">
                    <a16:rowId xmlns:a16="http://schemas.microsoft.com/office/drawing/2014/main" val="10001"/>
                  </a:ext>
                </a:extLst>
              </a:tr>
              <a:tr h="182880">
                <a:tc>
                  <a:txBody>
                    <a:bodyPr/>
                    <a:lstStyle/>
                    <a:p>
                      <a:pPr algn="ctr">
                        <a:lnSpc>
                          <a:spcPct val="115000"/>
                        </a:lnSpc>
                        <a:spcAft>
                          <a:spcPts val="0"/>
                        </a:spcAft>
                      </a:pPr>
                      <a:r>
                        <a:rPr lang="pt-BR" sz="1100">
                          <a:effectLst/>
                        </a:rPr>
                        <a:t>50 - 100</a:t>
                      </a:r>
                      <a:endParaRPr lang="pt-BR" sz="1200">
                        <a:effectLst/>
                        <a:latin typeface="Calibri"/>
                        <a:ea typeface="Times New Roman"/>
                        <a:cs typeface="Times New Roman"/>
                      </a:endParaRPr>
                    </a:p>
                  </a:txBody>
                  <a:tcPr marL="44450" marR="44450" marT="0" marB="0" anchor="b"/>
                </a:tc>
                <a:tc>
                  <a:txBody>
                    <a:bodyPr/>
                    <a:lstStyle/>
                    <a:p>
                      <a:pPr algn="ctr">
                        <a:lnSpc>
                          <a:spcPct val="115000"/>
                        </a:lnSpc>
                        <a:spcAft>
                          <a:spcPts val="0"/>
                        </a:spcAft>
                      </a:pPr>
                      <a:r>
                        <a:rPr lang="pt-BR" sz="1100">
                          <a:effectLst/>
                        </a:rPr>
                        <a:t>0,95</a:t>
                      </a:r>
                      <a:endParaRPr lang="pt-BR" sz="1200">
                        <a:effectLst/>
                        <a:latin typeface="Calibri"/>
                        <a:ea typeface="Times New Roman"/>
                        <a:cs typeface="Times New Roman"/>
                      </a:endParaRPr>
                    </a:p>
                  </a:txBody>
                  <a:tcPr marL="44450" marR="44450" marT="0" marB="0" anchor="b"/>
                </a:tc>
                <a:extLst>
                  <a:ext uri="{0D108BD9-81ED-4DB2-BD59-A6C34878D82A}">
                    <a16:rowId xmlns:a16="http://schemas.microsoft.com/office/drawing/2014/main" val="10002"/>
                  </a:ext>
                </a:extLst>
              </a:tr>
              <a:tr h="182880">
                <a:tc>
                  <a:txBody>
                    <a:bodyPr/>
                    <a:lstStyle/>
                    <a:p>
                      <a:pPr algn="ctr">
                        <a:lnSpc>
                          <a:spcPct val="115000"/>
                        </a:lnSpc>
                        <a:spcAft>
                          <a:spcPts val="0"/>
                        </a:spcAft>
                      </a:pPr>
                      <a:r>
                        <a:rPr lang="pt-BR" sz="1100">
                          <a:effectLst/>
                        </a:rPr>
                        <a:t>30 - 50</a:t>
                      </a:r>
                      <a:endParaRPr lang="pt-BR" sz="1200">
                        <a:effectLst/>
                        <a:latin typeface="Calibri"/>
                        <a:ea typeface="Times New Roman"/>
                        <a:cs typeface="Times New Roman"/>
                      </a:endParaRPr>
                    </a:p>
                  </a:txBody>
                  <a:tcPr marL="44450" marR="44450" marT="0" marB="0" anchor="b"/>
                </a:tc>
                <a:tc>
                  <a:txBody>
                    <a:bodyPr/>
                    <a:lstStyle/>
                    <a:p>
                      <a:pPr algn="ctr">
                        <a:lnSpc>
                          <a:spcPct val="115000"/>
                        </a:lnSpc>
                        <a:spcAft>
                          <a:spcPts val="0"/>
                        </a:spcAft>
                      </a:pPr>
                      <a:r>
                        <a:rPr lang="pt-BR" sz="1100">
                          <a:effectLst/>
                        </a:rPr>
                        <a:t>0,9</a:t>
                      </a:r>
                      <a:endParaRPr lang="pt-BR" sz="1200">
                        <a:effectLst/>
                        <a:latin typeface="Calibri"/>
                        <a:ea typeface="Times New Roman"/>
                        <a:cs typeface="Times New Roman"/>
                      </a:endParaRPr>
                    </a:p>
                  </a:txBody>
                  <a:tcPr marL="44450" marR="44450" marT="0" marB="0" anchor="b"/>
                </a:tc>
                <a:extLst>
                  <a:ext uri="{0D108BD9-81ED-4DB2-BD59-A6C34878D82A}">
                    <a16:rowId xmlns:a16="http://schemas.microsoft.com/office/drawing/2014/main" val="10003"/>
                  </a:ext>
                </a:extLst>
              </a:tr>
              <a:tr h="182880">
                <a:tc>
                  <a:txBody>
                    <a:bodyPr/>
                    <a:lstStyle/>
                    <a:p>
                      <a:pPr algn="ctr">
                        <a:lnSpc>
                          <a:spcPct val="115000"/>
                        </a:lnSpc>
                        <a:spcAft>
                          <a:spcPts val="0"/>
                        </a:spcAft>
                      </a:pPr>
                      <a:r>
                        <a:rPr lang="pt-BR" sz="1100">
                          <a:effectLst/>
                        </a:rPr>
                        <a:t>20 - 30</a:t>
                      </a:r>
                      <a:endParaRPr lang="pt-BR" sz="1200">
                        <a:effectLst/>
                        <a:latin typeface="Calibri"/>
                        <a:ea typeface="Times New Roman"/>
                        <a:cs typeface="Times New Roman"/>
                      </a:endParaRPr>
                    </a:p>
                  </a:txBody>
                  <a:tcPr marL="44450" marR="44450" marT="0" marB="0" anchor="b"/>
                </a:tc>
                <a:tc>
                  <a:txBody>
                    <a:bodyPr/>
                    <a:lstStyle/>
                    <a:p>
                      <a:pPr algn="ctr">
                        <a:lnSpc>
                          <a:spcPct val="115000"/>
                        </a:lnSpc>
                        <a:spcAft>
                          <a:spcPts val="0"/>
                        </a:spcAft>
                      </a:pPr>
                      <a:r>
                        <a:rPr lang="pt-BR" sz="1100">
                          <a:effectLst/>
                        </a:rPr>
                        <a:t>0,8</a:t>
                      </a:r>
                      <a:endParaRPr lang="pt-BR" sz="1200">
                        <a:effectLst/>
                        <a:latin typeface="Calibri"/>
                        <a:ea typeface="Times New Roman"/>
                        <a:cs typeface="Times New Roman"/>
                      </a:endParaRPr>
                    </a:p>
                  </a:txBody>
                  <a:tcPr marL="44450" marR="44450" marT="0" marB="0" anchor="b"/>
                </a:tc>
                <a:extLst>
                  <a:ext uri="{0D108BD9-81ED-4DB2-BD59-A6C34878D82A}">
                    <a16:rowId xmlns:a16="http://schemas.microsoft.com/office/drawing/2014/main" val="10004"/>
                  </a:ext>
                </a:extLst>
              </a:tr>
              <a:tr h="182880">
                <a:tc>
                  <a:txBody>
                    <a:bodyPr/>
                    <a:lstStyle/>
                    <a:p>
                      <a:pPr algn="ctr">
                        <a:lnSpc>
                          <a:spcPct val="115000"/>
                        </a:lnSpc>
                        <a:spcAft>
                          <a:spcPts val="0"/>
                        </a:spcAft>
                      </a:pPr>
                      <a:r>
                        <a:rPr lang="pt-BR" sz="1100">
                          <a:effectLst/>
                        </a:rPr>
                        <a:t>10 - 20</a:t>
                      </a:r>
                      <a:endParaRPr lang="pt-BR" sz="1200">
                        <a:effectLst/>
                        <a:latin typeface="Calibri"/>
                        <a:ea typeface="Times New Roman"/>
                        <a:cs typeface="Times New Roman"/>
                      </a:endParaRPr>
                    </a:p>
                  </a:txBody>
                  <a:tcPr marL="44450" marR="44450" marT="0" marB="0" anchor="b"/>
                </a:tc>
                <a:tc>
                  <a:txBody>
                    <a:bodyPr/>
                    <a:lstStyle/>
                    <a:p>
                      <a:pPr algn="ctr">
                        <a:lnSpc>
                          <a:spcPct val="115000"/>
                        </a:lnSpc>
                        <a:spcAft>
                          <a:spcPts val="0"/>
                        </a:spcAft>
                      </a:pPr>
                      <a:r>
                        <a:rPr lang="pt-BR" sz="1100">
                          <a:effectLst/>
                        </a:rPr>
                        <a:t>0,7</a:t>
                      </a:r>
                      <a:endParaRPr lang="pt-BR" sz="1200">
                        <a:effectLst/>
                        <a:latin typeface="Calibri"/>
                        <a:ea typeface="Times New Roman"/>
                        <a:cs typeface="Times New Roman"/>
                      </a:endParaRPr>
                    </a:p>
                  </a:txBody>
                  <a:tcPr marL="44450" marR="44450" marT="0" marB="0" anchor="b"/>
                </a:tc>
                <a:extLst>
                  <a:ext uri="{0D108BD9-81ED-4DB2-BD59-A6C34878D82A}">
                    <a16:rowId xmlns:a16="http://schemas.microsoft.com/office/drawing/2014/main" val="10005"/>
                  </a:ext>
                </a:extLst>
              </a:tr>
              <a:tr h="182880">
                <a:tc>
                  <a:txBody>
                    <a:bodyPr/>
                    <a:lstStyle/>
                    <a:p>
                      <a:pPr algn="ctr">
                        <a:lnSpc>
                          <a:spcPct val="115000"/>
                        </a:lnSpc>
                        <a:spcAft>
                          <a:spcPts val="0"/>
                        </a:spcAft>
                      </a:pPr>
                      <a:r>
                        <a:rPr lang="pt-BR" sz="1100">
                          <a:effectLst/>
                        </a:rPr>
                        <a:t>5 - 10</a:t>
                      </a:r>
                      <a:endParaRPr lang="pt-BR" sz="1200">
                        <a:effectLst/>
                        <a:latin typeface="Calibri"/>
                        <a:ea typeface="Times New Roman"/>
                        <a:cs typeface="Times New Roman"/>
                      </a:endParaRPr>
                    </a:p>
                  </a:txBody>
                  <a:tcPr marL="44450" marR="44450" marT="0" marB="0" anchor="b"/>
                </a:tc>
                <a:tc>
                  <a:txBody>
                    <a:bodyPr/>
                    <a:lstStyle/>
                    <a:p>
                      <a:pPr algn="ctr">
                        <a:lnSpc>
                          <a:spcPct val="115000"/>
                        </a:lnSpc>
                        <a:spcAft>
                          <a:spcPts val="0"/>
                        </a:spcAft>
                      </a:pPr>
                      <a:r>
                        <a:rPr lang="pt-BR" sz="1100">
                          <a:effectLst/>
                        </a:rPr>
                        <a:t>0,5</a:t>
                      </a:r>
                      <a:endParaRPr lang="pt-BR" sz="1200">
                        <a:effectLst/>
                        <a:latin typeface="Calibri"/>
                        <a:ea typeface="Times New Roman"/>
                        <a:cs typeface="Times New Roman"/>
                      </a:endParaRPr>
                    </a:p>
                  </a:txBody>
                  <a:tcPr marL="44450" marR="44450" marT="0" marB="0" anchor="b"/>
                </a:tc>
                <a:extLst>
                  <a:ext uri="{0D108BD9-81ED-4DB2-BD59-A6C34878D82A}">
                    <a16:rowId xmlns:a16="http://schemas.microsoft.com/office/drawing/2014/main" val="10006"/>
                  </a:ext>
                </a:extLst>
              </a:tr>
              <a:tr h="182880">
                <a:tc>
                  <a:txBody>
                    <a:bodyPr/>
                    <a:lstStyle/>
                    <a:p>
                      <a:pPr algn="ctr">
                        <a:lnSpc>
                          <a:spcPct val="115000"/>
                        </a:lnSpc>
                        <a:spcAft>
                          <a:spcPts val="0"/>
                        </a:spcAft>
                      </a:pPr>
                      <a:r>
                        <a:rPr lang="pt-BR" sz="1100">
                          <a:effectLst/>
                        </a:rPr>
                        <a:t>&lt; 5</a:t>
                      </a:r>
                      <a:endParaRPr lang="pt-BR" sz="1200">
                        <a:effectLst/>
                        <a:latin typeface="Calibri"/>
                        <a:ea typeface="Times New Roman"/>
                        <a:cs typeface="Times New Roman"/>
                      </a:endParaRPr>
                    </a:p>
                  </a:txBody>
                  <a:tcPr marL="44450" marR="44450" marT="0" marB="0" anchor="b"/>
                </a:tc>
                <a:tc>
                  <a:txBody>
                    <a:bodyPr/>
                    <a:lstStyle/>
                    <a:p>
                      <a:pPr algn="ctr">
                        <a:lnSpc>
                          <a:spcPct val="115000"/>
                        </a:lnSpc>
                        <a:spcAft>
                          <a:spcPts val="0"/>
                        </a:spcAft>
                      </a:pPr>
                      <a:r>
                        <a:rPr lang="pt-BR" sz="1100" dirty="0">
                          <a:effectLst/>
                        </a:rPr>
                        <a:t>x/10</a:t>
                      </a:r>
                      <a:endParaRPr lang="pt-BR" sz="1200" dirty="0">
                        <a:effectLst/>
                        <a:latin typeface="Calibri"/>
                        <a:ea typeface="Times New Roman"/>
                        <a:cs typeface="Times New Roman"/>
                      </a:endParaRPr>
                    </a:p>
                  </a:txBody>
                  <a:tcPr marL="44450" marR="44450" marT="0" marB="0" anchor="b"/>
                </a:tc>
                <a:extLst>
                  <a:ext uri="{0D108BD9-81ED-4DB2-BD59-A6C34878D82A}">
                    <a16:rowId xmlns:a16="http://schemas.microsoft.com/office/drawing/2014/main" val="10007"/>
                  </a:ext>
                </a:extLst>
              </a:tr>
            </a:tbl>
          </a:graphicData>
        </a:graphic>
      </p:graphicFrame>
      <p:sp>
        <p:nvSpPr>
          <p:cNvPr id="9" name="Rectangle 3"/>
          <p:cNvSpPr>
            <a:spLocks noChangeArrowheads="1"/>
          </p:cNvSpPr>
          <p:nvPr/>
        </p:nvSpPr>
        <p:spPr bwMode="auto">
          <a:xfrm>
            <a:off x="5147747" y="4494312"/>
            <a:ext cx="2534681"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l" defTabSz="914400" rtl="0" eaLnBrk="1" fontAlgn="base" latinLnBrk="0" hangingPunct="1">
              <a:lnSpc>
                <a:spcPct val="100000"/>
              </a:lnSpc>
              <a:spcBef>
                <a:spcPct val="0"/>
              </a:spcBef>
              <a:spcAft>
                <a:spcPct val="0"/>
              </a:spcAft>
              <a:buClrTx/>
              <a:buSzTx/>
              <a:tabLst/>
            </a:pPr>
            <a:r>
              <a:rPr kumimoji="0" lang="pt-BR" altLang="pt-BR" sz="9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Ponderação das classes de sensibilidade</a:t>
            </a:r>
            <a:endParaRPr kumimoji="0" lang="pt-BR" altLang="pt-BR" sz="1600" b="1" i="0" u="none" strike="noStrike" cap="none" normalizeH="0" baseline="0" dirty="0" smtClean="0">
              <a:ln>
                <a:noFill/>
              </a:ln>
              <a:solidFill>
                <a:schemeClr val="tx1"/>
              </a:solidFill>
              <a:effectLst/>
              <a:latin typeface="Arial" pitchFamily="34" charset="0"/>
              <a:cs typeface="Arial" pitchFamily="34" charset="0"/>
            </a:endParaRPr>
          </a:p>
        </p:txBody>
      </p:sp>
      <p:sp>
        <p:nvSpPr>
          <p:cNvPr id="14" name="Retângulo 13"/>
          <p:cNvSpPr/>
          <p:nvPr/>
        </p:nvSpPr>
        <p:spPr>
          <a:xfrm>
            <a:off x="6876256" y="4730368"/>
            <a:ext cx="2088232" cy="1938992"/>
          </a:xfrm>
          <a:prstGeom prst="rect">
            <a:avLst/>
          </a:prstGeom>
        </p:spPr>
        <p:txBody>
          <a:bodyPr wrap="square">
            <a:spAutoFit/>
          </a:bodyPr>
          <a:lstStyle/>
          <a:p>
            <a:pPr algn="just"/>
            <a:r>
              <a:rPr lang="pt-BR" sz="800" dirty="0"/>
              <a:t>Esta etapa de ponderação é necessária para equilibrar os resultados do </a:t>
            </a:r>
            <a:r>
              <a:rPr lang="pt-BR" sz="800" dirty="0" err="1"/>
              <a:t>sub-índice</a:t>
            </a:r>
            <a:r>
              <a:rPr lang="pt-BR" sz="800" dirty="0"/>
              <a:t> de sensibilidade, que tende a ser extremamente elevado para aqueles municípios que possuem alta população urbana, uma vez que os valores máximos encontrados para estes casos são muito maiores que a 95% dos demais municípios e tornaria inviável uma normalização simples para todo o universo dos municípios. Portanto, para os casos mais extremos (resultado acima de 5), fez-se uma ponderação atribuindo-se valores entre 1,0 e 0,50 a partir de intervalos pré-definidos, sendo que apenas para os valores menores do que 5 aplicou-se a normalização linear. </a:t>
            </a:r>
          </a:p>
        </p:txBody>
      </p:sp>
    </p:spTree>
    <p:extLst>
      <p:ext uri="{BB962C8B-B14F-4D97-AF65-F5344CB8AC3E}">
        <p14:creationId xmlns:p14="http://schemas.microsoft.com/office/powerpoint/2010/main" val="19915347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a:spLocks noChangeArrowheads="1"/>
          </p:cNvSpPr>
          <p:nvPr/>
        </p:nvSpPr>
        <p:spPr bwMode="auto">
          <a:xfrm>
            <a:off x="1843088" y="26098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BR" alt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CaixaDeTexto 12"/>
          <p:cNvSpPr txBox="1"/>
          <p:nvPr/>
        </p:nvSpPr>
        <p:spPr>
          <a:xfrm>
            <a:off x="0" y="116632"/>
            <a:ext cx="9144000" cy="461665"/>
          </a:xfrm>
          <a:prstGeom prst="rect">
            <a:avLst/>
          </a:prstGeom>
          <a:noFill/>
        </p:spPr>
        <p:txBody>
          <a:bodyPr wrap="square" rtlCol="0">
            <a:spAutoFit/>
          </a:bodyPr>
          <a:lstStyle/>
          <a:p>
            <a:pPr algn="ctr"/>
            <a:r>
              <a:rPr lang="pt-BR" sz="2400" b="1" dirty="0" err="1" smtClean="0">
                <a:solidFill>
                  <a:schemeClr val="accent6">
                    <a:lumMod val="50000"/>
                  </a:schemeClr>
                </a:solidFill>
              </a:rPr>
              <a:t>Sub-índice</a:t>
            </a:r>
            <a:r>
              <a:rPr lang="pt-BR" sz="2400" b="1" dirty="0" smtClean="0">
                <a:solidFill>
                  <a:schemeClr val="accent6">
                    <a:lumMod val="50000"/>
                  </a:schemeClr>
                </a:solidFill>
              </a:rPr>
              <a:t> de Sensibilidade: Deslizamentos de Terra</a:t>
            </a:r>
            <a:endParaRPr lang="pt-BR" sz="2400" b="1" dirty="0">
              <a:solidFill>
                <a:schemeClr val="accent6">
                  <a:lumMod val="50000"/>
                </a:schemeClr>
              </a:solidFill>
            </a:endParaRPr>
          </a:p>
        </p:txBody>
      </p:sp>
      <p:sp>
        <p:nvSpPr>
          <p:cNvPr id="5" name="Rectangle 5"/>
          <p:cNvSpPr>
            <a:spLocks noChangeArrowheads="1"/>
          </p:cNvSpPr>
          <p:nvPr/>
        </p:nvSpPr>
        <p:spPr bwMode="auto">
          <a:xfrm>
            <a:off x="245416" y="5271914"/>
            <a:ext cx="417646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BR" altLang="pt-BR"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Categorização e ponderação da declividade</a:t>
            </a:r>
            <a:endParaRPr kumimoji="0" lang="pt-BR" altLang="pt-B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100" name="Imagem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408" y="5467350"/>
            <a:ext cx="3886200" cy="139065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6"/>
          <p:cNvSpPr>
            <a:spLocks noChangeArrowheads="1"/>
          </p:cNvSpPr>
          <p:nvPr/>
        </p:nvSpPr>
        <p:spPr bwMode="auto">
          <a:xfrm>
            <a:off x="0" y="134076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BR" alt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tângulo 9"/>
          <p:cNvSpPr/>
          <p:nvPr/>
        </p:nvSpPr>
        <p:spPr>
          <a:xfrm>
            <a:off x="289567" y="4243735"/>
            <a:ext cx="3874570" cy="769441"/>
          </a:xfrm>
          <a:prstGeom prst="rect">
            <a:avLst/>
          </a:prstGeom>
        </p:spPr>
        <p:txBody>
          <a:bodyPr wrap="square">
            <a:spAutoFit/>
          </a:bodyPr>
          <a:lstStyle/>
          <a:p>
            <a:pPr algn="just"/>
            <a:r>
              <a:rPr lang="pt-BR" sz="1100" dirty="0"/>
              <a:t>Mapa de Declividade gerado a partir dos dados de altimetria do </a:t>
            </a:r>
            <a:r>
              <a:rPr lang="pt-BR" sz="1100" b="1" dirty="0"/>
              <a:t>SRTM, resolução de 90m</a:t>
            </a:r>
            <a:r>
              <a:rPr lang="pt-BR" sz="1100" dirty="0"/>
              <a:t>. No canto inferior direito, um zoom para representar a variabilidade espacial da declividade em locais com relevo acidentado (</a:t>
            </a:r>
            <a:r>
              <a:rPr lang="pt-BR" sz="1100" dirty="0" err="1"/>
              <a:t>Debortoli</a:t>
            </a:r>
            <a:r>
              <a:rPr lang="pt-BR" sz="1100" dirty="0"/>
              <a:t> at. </a:t>
            </a:r>
            <a:r>
              <a:rPr lang="pt-BR" sz="1100" dirty="0" smtClean="0"/>
              <a:t>al</a:t>
            </a:r>
            <a:r>
              <a:rPr lang="pt-BR" sz="1100" dirty="0"/>
              <a:t>, 2016)</a:t>
            </a:r>
          </a:p>
        </p:txBody>
      </p:sp>
      <p:pic>
        <p:nvPicPr>
          <p:cNvPr id="15" name="Imagem 14" descr="C:\Users\Pedro\Desktop\Consultoria TCN\Arquivos Mov Massa\Mapas e Imagens\Declividade.jpg"/>
          <p:cNvPicPr/>
          <p:nvPr/>
        </p:nvPicPr>
        <p:blipFill>
          <a:blip r:embed="rId3" cstate="print"/>
          <a:srcRect/>
          <a:stretch>
            <a:fillRect/>
          </a:stretch>
        </p:blipFill>
        <p:spPr bwMode="auto">
          <a:xfrm>
            <a:off x="179512" y="910907"/>
            <a:ext cx="3984625" cy="3397885"/>
          </a:xfrm>
          <a:prstGeom prst="rect">
            <a:avLst/>
          </a:prstGeom>
          <a:noFill/>
          <a:ln w="9525">
            <a:noFill/>
            <a:miter lim="800000"/>
            <a:headEnd/>
            <a:tailEnd/>
          </a:ln>
        </p:spPr>
      </p:pic>
      <p:sp>
        <p:nvSpPr>
          <p:cNvPr id="12" name="CaixaDeTexto 11"/>
          <p:cNvSpPr txBox="1"/>
          <p:nvPr/>
        </p:nvSpPr>
        <p:spPr>
          <a:xfrm>
            <a:off x="1278249" y="453723"/>
            <a:ext cx="4752528" cy="369332"/>
          </a:xfrm>
          <a:prstGeom prst="rect">
            <a:avLst/>
          </a:prstGeom>
          <a:noFill/>
        </p:spPr>
        <p:txBody>
          <a:bodyPr wrap="square" rtlCol="0">
            <a:spAutoFit/>
          </a:bodyPr>
          <a:lstStyle/>
          <a:p>
            <a:r>
              <a:rPr lang="pt-BR" dirty="0" smtClean="0"/>
              <a:t>Variáveis utilizadas</a:t>
            </a:r>
            <a:endParaRPr lang="pt-BR" dirty="0"/>
          </a:p>
        </p:txBody>
      </p:sp>
      <p:sp>
        <p:nvSpPr>
          <p:cNvPr id="2" name="Retângulo 1"/>
          <p:cNvSpPr/>
          <p:nvPr/>
        </p:nvSpPr>
        <p:spPr>
          <a:xfrm>
            <a:off x="4494764" y="980728"/>
            <a:ext cx="4397716" cy="5909310"/>
          </a:xfrm>
          <a:prstGeom prst="rect">
            <a:avLst/>
          </a:prstGeom>
        </p:spPr>
        <p:txBody>
          <a:bodyPr wrap="square">
            <a:spAutoFit/>
          </a:bodyPr>
          <a:lstStyle/>
          <a:p>
            <a:pPr algn="just"/>
            <a:r>
              <a:rPr lang="pt-BR" sz="900" dirty="0"/>
              <a:t> </a:t>
            </a:r>
            <a:r>
              <a:rPr lang="pt-BR" sz="900" b="1" dirty="0"/>
              <a:t>Declividade</a:t>
            </a:r>
            <a:r>
              <a:rPr lang="pt-BR" sz="900" dirty="0"/>
              <a:t>: esta é uma das variáveis mais importantes na análise de suscetibilidade a movimentos de massa, principalmente pela sua forte relação com a deflagração deslizamentos de terra. </a:t>
            </a:r>
            <a:r>
              <a:rPr lang="pt-BR" sz="900" dirty="0" smtClean="0"/>
              <a:t>Terrenos </a:t>
            </a:r>
            <a:r>
              <a:rPr lang="pt-BR" sz="900" dirty="0"/>
              <a:t>com declividades mais acentuadas tende a ter solos rasos e jovens, algumas vezes com materiais </a:t>
            </a:r>
            <a:r>
              <a:rPr lang="pt-BR" sz="900" dirty="0" err="1"/>
              <a:t>inconsolidados</a:t>
            </a:r>
            <a:r>
              <a:rPr lang="pt-BR" sz="900" dirty="0"/>
              <a:t>, normalmente com alta permeabilidade nas camadas superficial e que diminuem abruptamente devido ao substrato rochoso, ou camadas de solo impermeáveis, estarem próximas a superfície. Estas diferenças de permeabilidade criam fluxos preferenciais da água na </a:t>
            </a:r>
            <a:r>
              <a:rPr lang="pt-BR" sz="900" dirty="0" err="1"/>
              <a:t>sub-superfície</a:t>
            </a:r>
            <a:r>
              <a:rPr lang="pt-BR" sz="900" dirty="0"/>
              <a:t>, que facilitam a movimentação da água paralelamente a direção da encosta. Este fluxo, juntamente com a diminuição de alguns parâmetros geotécnicos de resistência ao cisalhamento (como a coesão) e o sobrepeso da água, facilita com que as condições de atrito estático sejam vencidas e a encosta possa vir a deslizar. Maiores declividades significam também que os movimentos de terra causados podem atingir uma maior velocidade de deslocamento, tornando-se também aqueles com maior potencial </a:t>
            </a:r>
            <a:r>
              <a:rPr lang="pt-BR" sz="900" dirty="0" smtClean="0"/>
              <a:t>destrutivo. </a:t>
            </a:r>
          </a:p>
          <a:p>
            <a:pPr algn="just"/>
            <a:endParaRPr lang="pt-BR" sz="900" dirty="0"/>
          </a:p>
          <a:p>
            <a:pPr algn="just"/>
            <a:r>
              <a:rPr lang="pt-BR" sz="900" dirty="0" smtClean="0"/>
              <a:t>Para </a:t>
            </a:r>
            <a:r>
              <a:rPr lang="pt-BR" sz="900" dirty="0"/>
              <a:t>seu uso nesta análise, esta variável foi calculada a sua espacialização através dos dados de altimetria do SRTM, com resolução espacial de 90m. Foi gerado um </a:t>
            </a:r>
            <a:r>
              <a:rPr lang="pt-BR" sz="900" i="1" dirty="0" err="1"/>
              <a:t>Raster</a:t>
            </a:r>
            <a:r>
              <a:rPr lang="pt-BR" sz="900" dirty="0"/>
              <a:t> de mesma resolução espacial, onde o resultado foi uma matriz de valores contínuos que variam de 0º até 30º para o território brasileiro. É preciso destacar que resultado do mapa de declividade com a resolução de 90m não permite uma boa representação das características do relevo para que fosse possível fazer relações diretas com a suscetibilidade a deslizamentos sob critérios puramente geotécnicos que, normalmente, se baseariam em declividades calculadas diretamente nas encostas. Ao calcular a declividade utilizando o SRTM, os maiores valores encontrados se referem a declividades entre 25º e 30º, que correspondem a pequenas localizações, quase pontuais, e que não representam bem as regiões com relevo acidentado. Por outro lado, 90% do território nacional apresentam declividade menor que 5º, sendo que apenas uma parte do litoral do Sul e Sudeste e o norte de Roraima conseguem apresentar declividades superiores a estes valores. Ou seja, nas regiões montanhosas – que é justamente onde os deslizamentos ocorrem com maior frequência - a variação da declividade é muito abrupta e acontece em uma espaço geográfico pequeno, que não consegue ser refletido no mapa gerado</a:t>
            </a:r>
            <a:r>
              <a:rPr lang="pt-BR" sz="900" dirty="0" smtClean="0"/>
              <a:t>.</a:t>
            </a:r>
          </a:p>
          <a:p>
            <a:pPr algn="just"/>
            <a:endParaRPr lang="pt-BR" sz="900" dirty="0"/>
          </a:p>
          <a:p>
            <a:pPr algn="just"/>
            <a:r>
              <a:rPr lang="pt-BR" sz="900" dirty="0"/>
              <a:t>Sendo assim, os autores sugeriram que houvesse a categorização da declividade levando em consideração estes aspectos, pois normalmente declividades superiores a 30º e 45º são aquelas consideradas mais críticas para a deflagração dos deslizamentos de terra, mas que não são detectadas pela resolução de 90m. Portanto, realizou-se o fatiamento dos dados contínuos de declividade, para que depois fosse feito a ponderação (atribuição de pesos) em as classes temáticas. O produto final de declividade foi uma malha com valores entre 0.00 e 1.00, onde os valores contínuos do mapa apresentado na Figura 2 foram substituídos por classes ponderadas que seguiram os critérios apresentados na Tabela  </a:t>
            </a:r>
            <a:r>
              <a:rPr lang="pt-BR" sz="900" dirty="0" smtClean="0"/>
              <a:t>ao lado.</a:t>
            </a:r>
            <a:endParaRPr lang="pt-BR" sz="900" dirty="0"/>
          </a:p>
          <a:p>
            <a:pPr algn="just"/>
            <a:endParaRPr lang="pt-BR" sz="900" dirty="0"/>
          </a:p>
        </p:txBody>
      </p:sp>
    </p:spTree>
    <p:extLst>
      <p:ext uri="{BB962C8B-B14F-4D97-AF65-F5344CB8AC3E}">
        <p14:creationId xmlns:p14="http://schemas.microsoft.com/office/powerpoint/2010/main" val="23584537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a:spLocks noChangeArrowheads="1"/>
          </p:cNvSpPr>
          <p:nvPr/>
        </p:nvSpPr>
        <p:spPr bwMode="auto">
          <a:xfrm>
            <a:off x="1843088" y="26098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BR" alt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CaixaDeTexto 12"/>
          <p:cNvSpPr txBox="1"/>
          <p:nvPr/>
        </p:nvSpPr>
        <p:spPr>
          <a:xfrm>
            <a:off x="0" y="116632"/>
            <a:ext cx="9144000" cy="461665"/>
          </a:xfrm>
          <a:prstGeom prst="rect">
            <a:avLst/>
          </a:prstGeom>
          <a:noFill/>
        </p:spPr>
        <p:txBody>
          <a:bodyPr wrap="square" rtlCol="0">
            <a:spAutoFit/>
          </a:bodyPr>
          <a:lstStyle/>
          <a:p>
            <a:pPr algn="ctr"/>
            <a:r>
              <a:rPr lang="pt-BR" sz="2400" b="1" dirty="0" err="1" smtClean="0">
                <a:solidFill>
                  <a:schemeClr val="accent6">
                    <a:lumMod val="50000"/>
                  </a:schemeClr>
                </a:solidFill>
              </a:rPr>
              <a:t>Sub-índice</a:t>
            </a:r>
            <a:r>
              <a:rPr lang="pt-BR" sz="2400" b="1" dirty="0" smtClean="0">
                <a:solidFill>
                  <a:schemeClr val="accent6">
                    <a:lumMod val="50000"/>
                  </a:schemeClr>
                </a:solidFill>
              </a:rPr>
              <a:t> de Sensibilidade: Deslizamentos de Terra</a:t>
            </a:r>
            <a:endParaRPr lang="pt-BR" sz="2400" b="1" dirty="0">
              <a:solidFill>
                <a:schemeClr val="accent6">
                  <a:lumMod val="50000"/>
                </a:schemeClr>
              </a:solidFill>
            </a:endParaRPr>
          </a:p>
        </p:txBody>
      </p:sp>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pic>
        <p:nvPicPr>
          <p:cNvPr id="5121" name="Imagem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980728"/>
            <a:ext cx="4784121" cy="396044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107504" y="5013176"/>
            <a:ext cx="453650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pt-BR" altLang="pt-BR" sz="1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Mapa de Relevo e suas classes ponderadas sob o critério de vulnerabilidade a desastres relacionados a movimentos de massa.</a:t>
            </a:r>
            <a:r>
              <a:rPr kumimoji="0" lang="pt-BR" altLang="pt-BR" sz="1000" b="0" i="0" u="none" strike="noStrike" cap="none" normalizeH="0" dirty="0" smtClean="0">
                <a:ln>
                  <a:noFill/>
                </a:ln>
                <a:solidFill>
                  <a:srgbClr val="000000"/>
                </a:solidFill>
                <a:effectLst/>
                <a:latin typeface="Arial" pitchFamily="34" charset="0"/>
                <a:ea typeface="Times New Roman" pitchFamily="18" charset="0"/>
                <a:cs typeface="Arial" pitchFamily="34" charset="0"/>
              </a:rPr>
              <a:t> Os pesos atribuídos na etapa de ponderação estão explicitados na legenda</a:t>
            </a:r>
            <a:endParaRPr kumimoji="0" lang="pt-BR" alt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 name="CaixaDeTexto 11"/>
          <p:cNvSpPr txBox="1"/>
          <p:nvPr/>
        </p:nvSpPr>
        <p:spPr>
          <a:xfrm>
            <a:off x="1259632" y="476672"/>
            <a:ext cx="4752528" cy="369332"/>
          </a:xfrm>
          <a:prstGeom prst="rect">
            <a:avLst/>
          </a:prstGeom>
          <a:noFill/>
        </p:spPr>
        <p:txBody>
          <a:bodyPr wrap="square" rtlCol="0">
            <a:spAutoFit/>
          </a:bodyPr>
          <a:lstStyle/>
          <a:p>
            <a:r>
              <a:rPr lang="pt-BR" dirty="0" smtClean="0"/>
              <a:t>Variáveis utilizadas</a:t>
            </a:r>
            <a:endParaRPr lang="pt-BR" dirty="0"/>
          </a:p>
        </p:txBody>
      </p:sp>
      <p:sp>
        <p:nvSpPr>
          <p:cNvPr id="4" name="Retângulo 3"/>
          <p:cNvSpPr/>
          <p:nvPr/>
        </p:nvSpPr>
        <p:spPr>
          <a:xfrm>
            <a:off x="5076056" y="1196752"/>
            <a:ext cx="3712823" cy="5078313"/>
          </a:xfrm>
          <a:prstGeom prst="rect">
            <a:avLst/>
          </a:prstGeom>
        </p:spPr>
        <p:txBody>
          <a:bodyPr wrap="square">
            <a:spAutoFit/>
          </a:bodyPr>
          <a:lstStyle/>
          <a:p>
            <a:pPr algn="just"/>
            <a:r>
              <a:rPr lang="pt-BR" sz="1200" b="1" dirty="0" smtClean="0"/>
              <a:t>Unidades de Relevo:</a:t>
            </a:r>
            <a:r>
              <a:rPr lang="pt-BR" sz="1200" dirty="0" smtClean="0"/>
              <a:t> Desenvolvido </a:t>
            </a:r>
            <a:r>
              <a:rPr lang="pt-BR" sz="1200" dirty="0"/>
              <a:t>pela Diretoria de Geociências (IBGE/DGC) e Embrapa - Solos e adquirido no site do IBGE (2010). Nesta base de dados, existem cerca de 167 unidades de relevo que foram identificadas com a utilização de diferentes tipos de sensores (imagens de radar, imagens de satélite </a:t>
            </a:r>
            <a:r>
              <a:rPr lang="pt-BR" sz="1200" dirty="0" err="1"/>
              <a:t>Landsat</a:t>
            </a:r>
            <a:r>
              <a:rPr lang="pt-BR" sz="1200" dirty="0"/>
              <a:t>), tecnologias de sensoriamento remoto, processamento digital de imagens e geoprocessamento. Entretanto, para o cálculo do índice de vulnerabilidade aos deslizamentos de terra, utilizou-se apenas a classificação de 7 compartimentos de relevo</a:t>
            </a:r>
            <a:r>
              <a:rPr lang="pt-BR" sz="1200" dirty="0" smtClean="0"/>
              <a:t>.</a:t>
            </a:r>
          </a:p>
          <a:p>
            <a:pPr algn="just"/>
            <a:endParaRPr lang="pt-BR" sz="1200" dirty="0"/>
          </a:p>
          <a:p>
            <a:pPr algn="just"/>
            <a:r>
              <a:rPr lang="pt-BR" sz="1200" dirty="0"/>
              <a:t>A ponderação das classes temáticas do Mapa de Relevo foi feita tomando-se como base as principais características de cada unidade de compartimentação. Da mesma forma que todos os outros </a:t>
            </a:r>
            <a:r>
              <a:rPr lang="pt-BR" sz="1200" dirty="0" err="1"/>
              <a:t>layers</a:t>
            </a:r>
            <a:r>
              <a:rPr lang="pt-BR" sz="1200" dirty="0"/>
              <a:t> utilizados no cálculo do índice de vulnerabilidade, foram atribuídos pesos entre 0.00 e 1.00 para estas classes, conforme apresentado na própria legenda da </a:t>
            </a:r>
            <a:r>
              <a:rPr lang="pt-BR" sz="1200" dirty="0" smtClean="0"/>
              <a:t>Figura ao lado. </a:t>
            </a:r>
            <a:r>
              <a:rPr lang="pt-BR" sz="1200" dirty="0"/>
              <a:t>O critério para definir os pesos foi a relação do tipo de relevo com características topográficas que promovem a deflagração deslizamentos de terra. Ou seja, relevos mais acidentados e que podem apresentar grandes declividades e amplitudes em suas encostas recebem um peso maior do que aqueles que possuem características planas e de pouca variação </a:t>
            </a:r>
            <a:r>
              <a:rPr lang="pt-BR" sz="1200" dirty="0" err="1"/>
              <a:t>altimétrica</a:t>
            </a:r>
            <a:r>
              <a:rPr lang="pt-BR" sz="1200" dirty="0"/>
              <a:t> (declividade).</a:t>
            </a:r>
          </a:p>
        </p:txBody>
      </p:sp>
    </p:spTree>
    <p:extLst>
      <p:ext uri="{BB962C8B-B14F-4D97-AF65-F5344CB8AC3E}">
        <p14:creationId xmlns:p14="http://schemas.microsoft.com/office/powerpoint/2010/main" val="20963764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a:spLocks noChangeArrowheads="1"/>
          </p:cNvSpPr>
          <p:nvPr/>
        </p:nvSpPr>
        <p:spPr bwMode="auto">
          <a:xfrm>
            <a:off x="1843088" y="26098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BR" alt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CaixaDeTexto 12"/>
          <p:cNvSpPr txBox="1"/>
          <p:nvPr/>
        </p:nvSpPr>
        <p:spPr>
          <a:xfrm>
            <a:off x="0" y="116632"/>
            <a:ext cx="9144000" cy="461665"/>
          </a:xfrm>
          <a:prstGeom prst="rect">
            <a:avLst/>
          </a:prstGeom>
          <a:noFill/>
        </p:spPr>
        <p:txBody>
          <a:bodyPr wrap="square" rtlCol="0">
            <a:spAutoFit/>
          </a:bodyPr>
          <a:lstStyle/>
          <a:p>
            <a:pPr algn="ctr"/>
            <a:r>
              <a:rPr lang="pt-BR" sz="2400" b="1" dirty="0" err="1" smtClean="0">
                <a:solidFill>
                  <a:schemeClr val="accent6">
                    <a:lumMod val="50000"/>
                  </a:schemeClr>
                </a:solidFill>
              </a:rPr>
              <a:t>Sub-índice</a:t>
            </a:r>
            <a:r>
              <a:rPr lang="pt-BR" sz="2400" b="1" dirty="0" smtClean="0">
                <a:solidFill>
                  <a:schemeClr val="accent6">
                    <a:lumMod val="50000"/>
                  </a:schemeClr>
                </a:solidFill>
              </a:rPr>
              <a:t> de Sensibilidade: Deslizamentos de Terra</a:t>
            </a:r>
            <a:endParaRPr lang="pt-BR" sz="2400" b="1" dirty="0">
              <a:solidFill>
                <a:schemeClr val="accent6">
                  <a:lumMod val="50000"/>
                </a:schemeClr>
              </a:solidFill>
            </a:endParaRPr>
          </a:p>
        </p:txBody>
      </p:sp>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12" name="CaixaDeTexto 11"/>
          <p:cNvSpPr txBox="1"/>
          <p:nvPr/>
        </p:nvSpPr>
        <p:spPr>
          <a:xfrm>
            <a:off x="1259632" y="476672"/>
            <a:ext cx="4752528" cy="369332"/>
          </a:xfrm>
          <a:prstGeom prst="rect">
            <a:avLst/>
          </a:prstGeom>
          <a:noFill/>
        </p:spPr>
        <p:txBody>
          <a:bodyPr wrap="square" rtlCol="0">
            <a:spAutoFit/>
          </a:bodyPr>
          <a:lstStyle/>
          <a:p>
            <a:r>
              <a:rPr lang="pt-BR" dirty="0" smtClean="0"/>
              <a:t>Variáveis utilizadas</a:t>
            </a:r>
            <a:endParaRPr lang="pt-BR" dirty="0"/>
          </a:p>
        </p:txBody>
      </p:sp>
      <p:sp>
        <p:nvSpPr>
          <p:cNvPr id="9" name="Rectangle 3"/>
          <p:cNvSpPr>
            <a:spLocks noChangeArrowheads="1"/>
          </p:cNvSpPr>
          <p:nvPr/>
        </p:nvSpPr>
        <p:spPr bwMode="auto">
          <a:xfrm>
            <a:off x="1123008" y="1567246"/>
            <a:ext cx="719340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pt-BR" altLang="pt-BR"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 variável “População Urbana” é proveniente</a:t>
            </a:r>
            <a:r>
              <a:rPr kumimoji="0" lang="pt-BR" altLang="pt-BR" sz="1400" b="0" i="0" u="none" strike="noStrike" cap="none" normalizeH="0" dirty="0" smtClean="0">
                <a:ln>
                  <a:noFill/>
                </a:ln>
                <a:solidFill>
                  <a:srgbClr val="000000"/>
                </a:solidFill>
                <a:effectLst/>
                <a:latin typeface="Arial" pitchFamily="34" charset="0"/>
                <a:ea typeface="Times New Roman" pitchFamily="18" charset="0"/>
                <a:cs typeface="Arial" pitchFamily="34" charset="0"/>
              </a:rPr>
              <a:t> dos dados do Censo 2010, entregue em formato tabular, e foi inserida no </a:t>
            </a:r>
            <a:r>
              <a:rPr kumimoji="0" lang="pt-BR" altLang="pt-BR" sz="1400" b="0" i="0" u="none" strike="noStrike" cap="none" normalizeH="0" dirty="0" err="1" smtClean="0">
                <a:ln>
                  <a:noFill/>
                </a:ln>
                <a:solidFill>
                  <a:srgbClr val="000000"/>
                </a:solidFill>
                <a:effectLst/>
                <a:latin typeface="Arial" pitchFamily="34" charset="0"/>
                <a:ea typeface="Times New Roman" pitchFamily="18" charset="0"/>
                <a:cs typeface="Arial" pitchFamily="34" charset="0"/>
              </a:rPr>
              <a:t>shapefile</a:t>
            </a:r>
            <a:r>
              <a:rPr kumimoji="0" lang="pt-BR" altLang="pt-BR" sz="1400" b="0" i="0" u="none" strike="noStrike" cap="none" normalizeH="0" dirty="0" smtClean="0">
                <a:ln>
                  <a:noFill/>
                </a:ln>
                <a:solidFill>
                  <a:srgbClr val="000000"/>
                </a:solidFill>
                <a:effectLst/>
                <a:latin typeface="Arial" pitchFamily="34" charset="0"/>
                <a:ea typeface="Times New Roman" pitchFamily="18" charset="0"/>
                <a:cs typeface="Arial" pitchFamily="34" charset="0"/>
              </a:rPr>
              <a:t> base do índice de deslizamentos</a:t>
            </a:r>
            <a:r>
              <a:rPr lang="pt-BR" altLang="pt-BR" sz="1400" dirty="0" smtClean="0">
                <a:solidFill>
                  <a:srgbClr val="000000"/>
                </a:solidFill>
                <a:latin typeface="Arial" pitchFamily="34" charset="0"/>
                <a:ea typeface="Times New Roman" pitchFamily="18" charset="0"/>
                <a:cs typeface="Arial" pitchFamily="34" charset="0"/>
              </a:rPr>
              <a:t>.</a:t>
            </a:r>
            <a:endParaRPr kumimoji="0" lang="pt-BR" altLang="pt-BR" sz="32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8254800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PEDRO~1.CAM\AppData\Local\Temp\Rar$DIa0.022\Sensibilidade M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1196752"/>
            <a:ext cx="5264632" cy="4938253"/>
          </a:xfrm>
          <a:prstGeom prst="rect">
            <a:avLst/>
          </a:prstGeom>
          <a:noFill/>
          <a:extLst>
            <a:ext uri="{909E8E84-426E-40DD-AFC4-6F175D3DCCD1}">
              <a14:hiddenFill xmlns:a14="http://schemas.microsoft.com/office/drawing/2010/main">
                <a:solidFill>
                  <a:srgbClr val="FFFFFF"/>
                </a:solidFill>
              </a14:hiddenFill>
            </a:ext>
          </a:extLst>
        </p:spPr>
      </p:pic>
      <p:sp>
        <p:nvSpPr>
          <p:cNvPr id="5" name="CaixaDeTexto 4"/>
          <p:cNvSpPr txBox="1"/>
          <p:nvPr/>
        </p:nvSpPr>
        <p:spPr>
          <a:xfrm>
            <a:off x="5989867" y="2204864"/>
            <a:ext cx="2758597" cy="1384995"/>
          </a:xfrm>
          <a:prstGeom prst="rect">
            <a:avLst/>
          </a:prstGeom>
          <a:noFill/>
        </p:spPr>
        <p:txBody>
          <a:bodyPr wrap="square" rtlCol="0">
            <a:spAutoFit/>
          </a:bodyPr>
          <a:lstStyle/>
          <a:p>
            <a:pPr algn="just"/>
            <a:r>
              <a:rPr lang="pt-BR" sz="1400" dirty="0" smtClean="0"/>
              <a:t>O fatiamento das classes segue a legenda. O resultado foi dividido em 10 classes equidistantes, variando entre 0 e 1, onde cada classe equivale 0.10 de variação.</a:t>
            </a:r>
            <a:endParaRPr lang="pt-BR" sz="1400" dirty="0"/>
          </a:p>
          <a:p>
            <a:pPr algn="just"/>
            <a:endParaRPr lang="pt-BR" sz="1400" dirty="0"/>
          </a:p>
        </p:txBody>
      </p:sp>
      <p:sp>
        <p:nvSpPr>
          <p:cNvPr id="8" name="CaixaDeTexto 7"/>
          <p:cNvSpPr txBox="1"/>
          <p:nvPr/>
        </p:nvSpPr>
        <p:spPr>
          <a:xfrm>
            <a:off x="0" y="116632"/>
            <a:ext cx="9144000" cy="461665"/>
          </a:xfrm>
          <a:prstGeom prst="rect">
            <a:avLst/>
          </a:prstGeom>
          <a:noFill/>
        </p:spPr>
        <p:txBody>
          <a:bodyPr wrap="square" rtlCol="0">
            <a:spAutoFit/>
          </a:bodyPr>
          <a:lstStyle/>
          <a:p>
            <a:pPr algn="ctr"/>
            <a:r>
              <a:rPr lang="pt-BR" sz="2400" b="1" dirty="0" err="1" smtClean="0">
                <a:solidFill>
                  <a:schemeClr val="accent6">
                    <a:lumMod val="50000"/>
                  </a:schemeClr>
                </a:solidFill>
              </a:rPr>
              <a:t>Sub-índice</a:t>
            </a:r>
            <a:r>
              <a:rPr lang="pt-BR" sz="2400" b="1" dirty="0" smtClean="0">
                <a:solidFill>
                  <a:schemeClr val="accent6">
                    <a:lumMod val="50000"/>
                  </a:schemeClr>
                </a:solidFill>
              </a:rPr>
              <a:t> de Sensibilidade: Deslizamentos de Terra</a:t>
            </a:r>
            <a:endParaRPr lang="pt-BR" sz="2400" b="1" dirty="0">
              <a:solidFill>
                <a:schemeClr val="accent6">
                  <a:lumMod val="50000"/>
                </a:schemeClr>
              </a:solidFill>
            </a:endParaRPr>
          </a:p>
        </p:txBody>
      </p:sp>
      <p:sp>
        <p:nvSpPr>
          <p:cNvPr id="6" name="Retângulo 5"/>
          <p:cNvSpPr/>
          <p:nvPr/>
        </p:nvSpPr>
        <p:spPr>
          <a:xfrm>
            <a:off x="6014980" y="3765233"/>
            <a:ext cx="2661476" cy="227247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p:cNvSpPr/>
          <p:nvPr/>
        </p:nvSpPr>
        <p:spPr>
          <a:xfrm>
            <a:off x="6139022" y="3912888"/>
            <a:ext cx="871921" cy="504056"/>
          </a:xfrm>
          <a:prstGeom prst="rect">
            <a:avLst/>
          </a:prstGeom>
          <a:solidFill>
            <a:srgbClr val="FFFF9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391" tIns="45697" rIns="91391" bIns="45697" rtlCol="0" anchor="ctr"/>
          <a:lstStyle/>
          <a:p>
            <a:pPr algn="ctr"/>
            <a:endParaRPr lang="pt-BR" sz="1500">
              <a:latin typeface="Arial" panose="020B0604020202020204" pitchFamily="34" charset="0"/>
              <a:cs typeface="Arial" panose="020B0604020202020204" pitchFamily="34" charset="0"/>
            </a:endParaRPr>
          </a:p>
        </p:txBody>
      </p:sp>
      <p:sp>
        <p:nvSpPr>
          <p:cNvPr id="9" name="CaixaDeTexto 8"/>
          <p:cNvSpPr txBox="1"/>
          <p:nvPr/>
        </p:nvSpPr>
        <p:spPr>
          <a:xfrm>
            <a:off x="6069671" y="4258048"/>
            <a:ext cx="1022609" cy="215397"/>
          </a:xfrm>
          <a:prstGeom prst="rect">
            <a:avLst/>
          </a:prstGeom>
          <a:noFill/>
        </p:spPr>
        <p:txBody>
          <a:bodyPr wrap="square" lIns="91391" tIns="45697" rIns="91391" bIns="45697" rtlCol="0">
            <a:spAutoFit/>
          </a:bodyPr>
          <a:lstStyle/>
          <a:p>
            <a:r>
              <a:rPr lang="pt-BR" sz="500" i="1" dirty="0">
                <a:latin typeface="Arial" panose="020B0604020202020204" pitchFamily="34" charset="0"/>
                <a:cs typeface="Arial" panose="020B0604020202020204" pitchFamily="34" charset="0"/>
              </a:rPr>
              <a:t>Shapefile (polígono</a:t>
            </a:r>
            <a:r>
              <a:rPr lang="pt-BR" sz="800" i="1" dirty="0">
                <a:latin typeface="Arial" panose="020B0604020202020204" pitchFamily="34" charset="0"/>
                <a:cs typeface="Arial" panose="020B0604020202020204" pitchFamily="34" charset="0"/>
              </a:rPr>
              <a:t>)</a:t>
            </a:r>
          </a:p>
        </p:txBody>
      </p:sp>
      <p:sp>
        <p:nvSpPr>
          <p:cNvPr id="10" name="CaixaDeTexto 9"/>
          <p:cNvSpPr txBox="1"/>
          <p:nvPr/>
        </p:nvSpPr>
        <p:spPr>
          <a:xfrm>
            <a:off x="6059600" y="3896112"/>
            <a:ext cx="1030436" cy="338508"/>
          </a:xfrm>
          <a:prstGeom prst="rect">
            <a:avLst/>
          </a:prstGeom>
          <a:noFill/>
        </p:spPr>
        <p:txBody>
          <a:bodyPr wrap="square" lIns="91391" tIns="45697" rIns="91391" bIns="45697" rtlCol="0">
            <a:spAutoFit/>
          </a:bodyPr>
          <a:lstStyle/>
          <a:p>
            <a:pPr algn="ctr"/>
            <a:r>
              <a:rPr lang="pt-BR" sz="800" dirty="0" smtClean="0">
                <a:latin typeface="Arial" panose="020B0604020202020204" pitchFamily="34" charset="0"/>
                <a:cs typeface="Arial" panose="020B0604020202020204" pitchFamily="34" charset="0"/>
              </a:rPr>
              <a:t>Base Completa </a:t>
            </a:r>
            <a:r>
              <a:rPr lang="pt-BR" sz="800" dirty="0">
                <a:latin typeface="Arial" panose="020B0604020202020204" pitchFamily="34" charset="0"/>
                <a:cs typeface="Arial" panose="020B0604020202020204" pitchFamily="34" charset="0"/>
              </a:rPr>
              <a:t>Deslizamentos</a:t>
            </a:r>
          </a:p>
        </p:txBody>
      </p:sp>
      <p:sp>
        <p:nvSpPr>
          <p:cNvPr id="11" name="CaixaDeTexto 10"/>
          <p:cNvSpPr txBox="1"/>
          <p:nvPr/>
        </p:nvSpPr>
        <p:spPr>
          <a:xfrm>
            <a:off x="6014980" y="4468052"/>
            <a:ext cx="2661476" cy="1569660"/>
          </a:xfrm>
          <a:prstGeom prst="rect">
            <a:avLst/>
          </a:prstGeom>
          <a:noFill/>
        </p:spPr>
        <p:txBody>
          <a:bodyPr wrap="square" rtlCol="0">
            <a:spAutoFit/>
          </a:bodyPr>
          <a:lstStyle/>
          <a:p>
            <a:pPr algn="just"/>
            <a:r>
              <a:rPr lang="pt-BR" sz="1200" dirty="0" smtClean="0"/>
              <a:t>ser encontrado no </a:t>
            </a:r>
            <a:r>
              <a:rPr lang="pt-BR" sz="1200" dirty="0" err="1" smtClean="0"/>
              <a:t>shapefile</a:t>
            </a:r>
            <a:r>
              <a:rPr lang="pt-BR" sz="1200" dirty="0" smtClean="0"/>
              <a:t> </a:t>
            </a:r>
            <a:r>
              <a:rPr lang="pt-BR" sz="1200" dirty="0" err="1" smtClean="0"/>
              <a:t>entitulado</a:t>
            </a:r>
            <a:r>
              <a:rPr lang="pt-BR" sz="1200" dirty="0" smtClean="0"/>
              <a:t> “Base Completa Deslizamentos”. Diferentemente do </a:t>
            </a:r>
            <a:r>
              <a:rPr lang="pt-BR" sz="1200" dirty="0" err="1" smtClean="0"/>
              <a:t>sub-índice</a:t>
            </a:r>
            <a:r>
              <a:rPr lang="pt-BR" sz="1200" dirty="0" smtClean="0"/>
              <a:t> de Exposição, o </a:t>
            </a:r>
            <a:r>
              <a:rPr lang="pt-BR" sz="1200" dirty="0" err="1" smtClean="0"/>
              <a:t>sub-índice</a:t>
            </a:r>
            <a:r>
              <a:rPr lang="pt-BR" sz="1200" dirty="0" smtClean="0"/>
              <a:t> de Sensibilidade é estático no tempo (não varia para o cálculo do impacto potencial futuro), sendo este o único resultado para representar a sensibilidade.</a:t>
            </a:r>
            <a:endParaRPr lang="pt-BR" sz="1200" dirty="0"/>
          </a:p>
        </p:txBody>
      </p:sp>
      <p:sp>
        <p:nvSpPr>
          <p:cNvPr id="12" name="CaixaDeTexto 11"/>
          <p:cNvSpPr txBox="1"/>
          <p:nvPr/>
        </p:nvSpPr>
        <p:spPr>
          <a:xfrm>
            <a:off x="7010943" y="3856580"/>
            <a:ext cx="1665513" cy="830997"/>
          </a:xfrm>
          <a:prstGeom prst="rect">
            <a:avLst/>
          </a:prstGeom>
          <a:noFill/>
        </p:spPr>
        <p:txBody>
          <a:bodyPr wrap="square" rtlCol="0">
            <a:spAutoFit/>
          </a:bodyPr>
          <a:lstStyle/>
          <a:p>
            <a:pPr algn="just"/>
            <a:r>
              <a:rPr lang="pt-BR" sz="1200" dirty="0" smtClean="0"/>
              <a:t>Este mapa foi gerado a partir do campo “</a:t>
            </a:r>
            <a:r>
              <a:rPr lang="pt-BR" sz="1200" dirty="0" err="1" smtClean="0"/>
              <a:t>Sensibilid</a:t>
            </a:r>
            <a:r>
              <a:rPr lang="pt-BR" sz="1200" dirty="0" smtClean="0"/>
              <a:t>”, que pode</a:t>
            </a:r>
            <a:br>
              <a:rPr lang="pt-BR" sz="1200" dirty="0" smtClean="0"/>
            </a:br>
            <a:endParaRPr lang="pt-BR" sz="1200" dirty="0"/>
          </a:p>
        </p:txBody>
      </p:sp>
    </p:spTree>
    <p:extLst>
      <p:ext uri="{BB962C8B-B14F-4D97-AF65-F5344CB8AC3E}">
        <p14:creationId xmlns:p14="http://schemas.microsoft.com/office/powerpoint/2010/main" val="35560582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tângulo 14"/>
          <p:cNvSpPr/>
          <p:nvPr/>
        </p:nvSpPr>
        <p:spPr>
          <a:xfrm>
            <a:off x="539552" y="332656"/>
            <a:ext cx="3816424" cy="2571251"/>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mc:AlternateContent xmlns:mc="http://schemas.openxmlformats.org/markup-compatibility/2006" xmlns:a14="http://schemas.microsoft.com/office/drawing/2010/main">
        <mc:Choice Requires="a14">
          <p:sp>
            <p:nvSpPr>
              <p:cNvPr id="4" name="Retângulo 3"/>
              <p:cNvSpPr/>
              <p:nvPr/>
            </p:nvSpPr>
            <p:spPr>
              <a:xfrm>
                <a:off x="1313296" y="3530250"/>
                <a:ext cx="6499151" cy="76944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pt-BR" sz="4400" b="1" i="1" smtClean="0">
                              <a:latin typeface="Cambria Math" panose="02040503050406030204" pitchFamily="18" charset="0"/>
                            </a:rPr>
                          </m:ctrlPr>
                        </m:dPr>
                        <m:e>
                          <m:r>
                            <a:rPr lang="pt-BR" sz="4400" b="1" i="1">
                              <a:latin typeface="Cambria Math" panose="02040503050406030204" pitchFamily="18" charset="0"/>
                            </a:rPr>
                            <m:t>𝑰</m:t>
                          </m:r>
                          <m:r>
                            <a:rPr lang="pt-BR" sz="4400" b="0" i="0">
                              <a:latin typeface="Cambria Math" panose="02040503050406030204" pitchFamily="18" charset="0"/>
                            </a:rPr>
                            <m:t>.</m:t>
                          </m:r>
                          <m:r>
                            <a:rPr lang="pt-BR" sz="4400" b="1" i="1">
                              <a:latin typeface="Cambria Math" panose="02040503050406030204" pitchFamily="18" charset="0"/>
                            </a:rPr>
                            <m:t>𝑷</m:t>
                          </m:r>
                          <m:r>
                            <a:rPr lang="pt-BR" sz="4400" b="0" i="0">
                              <a:latin typeface="Cambria Math" panose="02040503050406030204" pitchFamily="18" charset="0"/>
                            </a:rPr>
                            <m:t>.=</m:t>
                          </m:r>
                          <m:r>
                            <a:rPr lang="pt-BR" sz="4400" b="1" i="1">
                              <a:latin typeface="Cambria Math" panose="02040503050406030204" pitchFamily="18" charset="0"/>
                            </a:rPr>
                            <m:t>𝑺𝒆𝒏𝒔</m:t>
                          </m:r>
                          <m:r>
                            <a:rPr lang="pt-BR" sz="4400" b="0" i="0">
                              <a:latin typeface="Cambria Math" panose="02040503050406030204" pitchFamily="18" charset="0"/>
                            </a:rPr>
                            <m:t> ×(1+</m:t>
                          </m:r>
                          <m:r>
                            <a:rPr lang="pt-BR" sz="4400" b="1" i="1">
                              <a:latin typeface="Cambria Math" panose="02040503050406030204" pitchFamily="18" charset="0"/>
                            </a:rPr>
                            <m:t>𝑬𝒙𝒑</m:t>
                          </m:r>
                        </m:e>
                      </m:d>
                    </m:oMath>
                  </m:oMathPara>
                </a14:m>
                <a:endParaRPr lang="pt-BR" sz="4400" dirty="0"/>
              </a:p>
            </p:txBody>
          </p:sp>
        </mc:Choice>
        <mc:Fallback xmlns="">
          <p:sp>
            <p:nvSpPr>
              <p:cNvPr id="4" name="Retângulo 3"/>
              <p:cNvSpPr>
                <a:spLocks noRot="1" noChangeAspect="1" noMove="1" noResize="1" noEditPoints="1" noAdjustHandles="1" noChangeArrowheads="1" noChangeShapeType="1" noTextEdit="1"/>
              </p:cNvSpPr>
              <p:nvPr/>
            </p:nvSpPr>
            <p:spPr>
              <a:xfrm>
                <a:off x="1313296" y="3530250"/>
                <a:ext cx="6499151" cy="769441"/>
              </a:xfrm>
              <a:prstGeom prst="rect">
                <a:avLst/>
              </a:prstGeom>
              <a:blipFill>
                <a:blip r:embed="rId4"/>
                <a:stretch>
                  <a:fillRect/>
                </a:stretch>
              </a:blipFill>
            </p:spPr>
            <p:txBody>
              <a:bodyPr/>
              <a:lstStyle/>
              <a:p>
                <a:r>
                  <a:rPr lang="pt-BR">
                    <a:noFill/>
                  </a:rPr>
                  <a:t> </a:t>
                </a:r>
              </a:p>
            </p:txBody>
          </p:sp>
        </mc:Fallback>
      </mc:AlternateContent>
      <p:sp>
        <p:nvSpPr>
          <p:cNvPr id="5" name="CaixaDeTexto 4"/>
          <p:cNvSpPr txBox="1"/>
          <p:nvPr/>
        </p:nvSpPr>
        <p:spPr>
          <a:xfrm>
            <a:off x="539552" y="4869160"/>
            <a:ext cx="8046640" cy="1631216"/>
          </a:xfrm>
          <a:prstGeom prst="rect">
            <a:avLst/>
          </a:prstGeom>
          <a:noFill/>
        </p:spPr>
        <p:txBody>
          <a:bodyPr wrap="square" rtlCol="0">
            <a:spAutoFit/>
          </a:bodyPr>
          <a:lstStyle/>
          <a:p>
            <a:pPr algn="ctr"/>
            <a:r>
              <a:rPr lang="pt-BR" sz="2000" dirty="0" smtClean="0"/>
              <a:t>Estrutura do índice limitada pela sensibilidade/susceptibilidade.</a:t>
            </a:r>
          </a:p>
          <a:p>
            <a:pPr algn="ctr"/>
            <a:r>
              <a:rPr lang="pt-BR" sz="2000" dirty="0" smtClean="0"/>
              <a:t>Isto garante que o impacto só existirá quando um município tiver áreas suscetíveis à deslizamentos de terra. As chuvas mais severas aumentam o impacto quanto maior for a frequência e magnitude destes eventos (determinados pelos índices de extremos Rx1day, Rx5day, R959 e CWD)</a:t>
            </a:r>
            <a:endParaRPr lang="pt-BR" sz="2000" dirty="0"/>
          </a:p>
        </p:txBody>
      </p:sp>
      <p:pic>
        <p:nvPicPr>
          <p:cNvPr id="6" name="Imagem 5"/>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13215" y="785741"/>
            <a:ext cx="3371088" cy="2370360"/>
          </a:xfrm>
          <a:prstGeom prst="rect">
            <a:avLst/>
          </a:prstGeom>
          <a:noFill/>
          <a:ln>
            <a:noFill/>
          </a:ln>
        </p:spPr>
      </p:pic>
      <p:sp>
        <p:nvSpPr>
          <p:cNvPr id="7" name="Forma livre 2"/>
          <p:cNvSpPr/>
          <p:nvPr/>
        </p:nvSpPr>
        <p:spPr>
          <a:xfrm>
            <a:off x="6745878" y="1633558"/>
            <a:ext cx="2290618" cy="1579418"/>
          </a:xfrm>
          <a:custGeom>
            <a:avLst/>
            <a:gdLst>
              <a:gd name="connsiteX0" fmla="*/ 1016000 w 2290618"/>
              <a:gd name="connsiteY0" fmla="*/ 0 h 1579418"/>
              <a:gd name="connsiteX1" fmla="*/ 1006764 w 2290618"/>
              <a:gd name="connsiteY1" fmla="*/ 969818 h 1579418"/>
              <a:gd name="connsiteX2" fmla="*/ 0 w 2290618"/>
              <a:gd name="connsiteY2" fmla="*/ 969818 h 1579418"/>
              <a:gd name="connsiteX3" fmla="*/ 0 w 2290618"/>
              <a:gd name="connsiteY3" fmla="*/ 1579418 h 1579418"/>
              <a:gd name="connsiteX4" fmla="*/ 2290618 w 2290618"/>
              <a:gd name="connsiteY4" fmla="*/ 1579418 h 1579418"/>
              <a:gd name="connsiteX5" fmla="*/ 2290618 w 2290618"/>
              <a:gd name="connsiteY5" fmla="*/ 9236 h 1579418"/>
              <a:gd name="connsiteX6" fmla="*/ 1016000 w 2290618"/>
              <a:gd name="connsiteY6" fmla="*/ 0 h 157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0618" h="1579418">
                <a:moveTo>
                  <a:pt x="1016000" y="0"/>
                </a:moveTo>
                <a:cubicBezTo>
                  <a:pt x="1012921" y="323273"/>
                  <a:pt x="1009843" y="646545"/>
                  <a:pt x="1006764" y="969818"/>
                </a:cubicBezTo>
                <a:lnTo>
                  <a:pt x="0" y="969818"/>
                </a:lnTo>
                <a:lnTo>
                  <a:pt x="0" y="1579418"/>
                </a:lnTo>
                <a:lnTo>
                  <a:pt x="2290618" y="1579418"/>
                </a:lnTo>
                <a:lnTo>
                  <a:pt x="2290618" y="9236"/>
                </a:lnTo>
                <a:lnTo>
                  <a:pt x="1016000" y="0"/>
                </a:lnTo>
                <a:close/>
              </a:path>
            </a:pathLst>
          </a:custGeom>
          <a:solidFill>
            <a:schemeClr val="bg1">
              <a:alpha val="68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Retângulo 10"/>
          <p:cNvSpPr/>
          <p:nvPr/>
        </p:nvSpPr>
        <p:spPr>
          <a:xfrm>
            <a:off x="690982" y="482943"/>
            <a:ext cx="871921" cy="504056"/>
          </a:xfrm>
          <a:prstGeom prst="rect">
            <a:avLst/>
          </a:prstGeom>
          <a:solidFill>
            <a:srgbClr val="FFFF9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391" tIns="45697" rIns="91391" bIns="45697" rtlCol="0" anchor="ctr"/>
          <a:lstStyle/>
          <a:p>
            <a:pPr algn="ctr"/>
            <a:endParaRPr lang="pt-BR" sz="1500">
              <a:latin typeface="Arial" panose="020B0604020202020204" pitchFamily="34" charset="0"/>
              <a:cs typeface="Arial" panose="020B0604020202020204" pitchFamily="34" charset="0"/>
            </a:endParaRPr>
          </a:p>
        </p:txBody>
      </p:sp>
      <p:sp>
        <p:nvSpPr>
          <p:cNvPr id="12" name="CaixaDeTexto 11"/>
          <p:cNvSpPr txBox="1"/>
          <p:nvPr/>
        </p:nvSpPr>
        <p:spPr>
          <a:xfrm>
            <a:off x="621631" y="828103"/>
            <a:ext cx="1022609" cy="215397"/>
          </a:xfrm>
          <a:prstGeom prst="rect">
            <a:avLst/>
          </a:prstGeom>
          <a:noFill/>
        </p:spPr>
        <p:txBody>
          <a:bodyPr wrap="square" lIns="91391" tIns="45697" rIns="91391" bIns="45697" rtlCol="0">
            <a:spAutoFit/>
          </a:bodyPr>
          <a:lstStyle/>
          <a:p>
            <a:r>
              <a:rPr lang="pt-BR" sz="500" i="1" dirty="0">
                <a:latin typeface="Arial" panose="020B0604020202020204" pitchFamily="34" charset="0"/>
                <a:cs typeface="Arial" panose="020B0604020202020204" pitchFamily="34" charset="0"/>
              </a:rPr>
              <a:t>Shapefile (polígono</a:t>
            </a:r>
            <a:r>
              <a:rPr lang="pt-BR" sz="800" i="1" dirty="0">
                <a:latin typeface="Arial" panose="020B0604020202020204" pitchFamily="34" charset="0"/>
                <a:cs typeface="Arial" panose="020B0604020202020204" pitchFamily="34" charset="0"/>
              </a:rPr>
              <a:t>)</a:t>
            </a:r>
          </a:p>
        </p:txBody>
      </p:sp>
      <p:sp>
        <p:nvSpPr>
          <p:cNvPr id="13" name="CaixaDeTexto 12"/>
          <p:cNvSpPr txBox="1"/>
          <p:nvPr/>
        </p:nvSpPr>
        <p:spPr>
          <a:xfrm>
            <a:off x="611560" y="466167"/>
            <a:ext cx="1030436" cy="338508"/>
          </a:xfrm>
          <a:prstGeom prst="rect">
            <a:avLst/>
          </a:prstGeom>
          <a:noFill/>
        </p:spPr>
        <p:txBody>
          <a:bodyPr wrap="square" lIns="91391" tIns="45697" rIns="91391" bIns="45697" rtlCol="0">
            <a:spAutoFit/>
          </a:bodyPr>
          <a:lstStyle/>
          <a:p>
            <a:pPr algn="ctr"/>
            <a:r>
              <a:rPr lang="pt-BR" sz="800" dirty="0" smtClean="0">
                <a:latin typeface="Arial" panose="020B0604020202020204" pitchFamily="34" charset="0"/>
                <a:cs typeface="Arial" panose="020B0604020202020204" pitchFamily="34" charset="0"/>
              </a:rPr>
              <a:t>Base Completa </a:t>
            </a:r>
            <a:r>
              <a:rPr lang="pt-BR" sz="800" dirty="0">
                <a:latin typeface="Arial" panose="020B0604020202020204" pitchFamily="34" charset="0"/>
                <a:cs typeface="Arial" panose="020B0604020202020204" pitchFamily="34" charset="0"/>
              </a:rPr>
              <a:t>Deslizamentos</a:t>
            </a:r>
          </a:p>
        </p:txBody>
      </p:sp>
      <p:sp>
        <p:nvSpPr>
          <p:cNvPr id="16" name="CaixaDeTexto 15"/>
          <p:cNvSpPr txBox="1"/>
          <p:nvPr/>
        </p:nvSpPr>
        <p:spPr>
          <a:xfrm>
            <a:off x="1624841" y="420238"/>
            <a:ext cx="2731136" cy="830997"/>
          </a:xfrm>
          <a:prstGeom prst="rect">
            <a:avLst/>
          </a:prstGeom>
          <a:noFill/>
        </p:spPr>
        <p:txBody>
          <a:bodyPr wrap="square" rtlCol="0">
            <a:spAutoFit/>
          </a:bodyPr>
          <a:lstStyle/>
          <a:p>
            <a:pPr algn="just"/>
            <a:r>
              <a:rPr lang="pt-BR" sz="1200" dirty="0" smtClean="0"/>
              <a:t>Conforme apresentado no Fluxograma das etapas metodológicas, este cálculo foi feito diretamente na tabela de</a:t>
            </a:r>
            <a:br>
              <a:rPr lang="pt-BR" sz="1200" dirty="0" smtClean="0"/>
            </a:br>
            <a:endParaRPr lang="pt-BR" sz="1200" dirty="0"/>
          </a:p>
        </p:txBody>
      </p:sp>
      <p:sp>
        <p:nvSpPr>
          <p:cNvPr id="17" name="CaixaDeTexto 16"/>
          <p:cNvSpPr txBox="1"/>
          <p:nvPr/>
        </p:nvSpPr>
        <p:spPr>
          <a:xfrm>
            <a:off x="548788" y="980728"/>
            <a:ext cx="3816423" cy="1938992"/>
          </a:xfrm>
          <a:prstGeom prst="rect">
            <a:avLst/>
          </a:prstGeom>
          <a:noFill/>
        </p:spPr>
        <p:txBody>
          <a:bodyPr wrap="square" rtlCol="0">
            <a:spAutoFit/>
          </a:bodyPr>
          <a:lstStyle/>
          <a:p>
            <a:pPr algn="just"/>
            <a:r>
              <a:rPr lang="pt-BR" sz="1200" dirty="0" smtClean="0"/>
              <a:t>atributos utilizando a ferramenta “</a:t>
            </a:r>
            <a:r>
              <a:rPr lang="pt-BR" sz="1200" dirty="0" err="1" smtClean="0"/>
              <a:t>Calculate</a:t>
            </a:r>
            <a:r>
              <a:rPr lang="pt-BR" sz="1200" dirty="0" smtClean="0"/>
              <a:t> Field”. Foram calculados quatro índices de impacto potencial, sendo um para cada modelo (</a:t>
            </a:r>
            <a:r>
              <a:rPr lang="pt-BR" sz="1200" dirty="0" err="1" smtClean="0"/>
              <a:t>Eta-Miroc</a:t>
            </a:r>
            <a:r>
              <a:rPr lang="pt-BR" sz="1200" dirty="0" smtClean="0"/>
              <a:t> e </a:t>
            </a:r>
            <a:r>
              <a:rPr lang="pt-BR" sz="1200" dirty="0" err="1" smtClean="0"/>
              <a:t>Eta-HadGEM</a:t>
            </a:r>
            <a:r>
              <a:rPr lang="pt-BR" sz="1200" dirty="0" smtClean="0"/>
              <a:t>) e cada período de análise (</a:t>
            </a:r>
            <a:r>
              <a:rPr lang="pt-BR" sz="1200" dirty="0" err="1" smtClean="0"/>
              <a:t>baseline</a:t>
            </a:r>
            <a:r>
              <a:rPr lang="pt-BR" sz="1200" dirty="0" smtClean="0"/>
              <a:t> e 2011-2040). Para tal, o </a:t>
            </a:r>
            <a:r>
              <a:rPr lang="pt-BR" sz="1200" dirty="0" err="1" smtClean="0"/>
              <a:t>sub-índice</a:t>
            </a:r>
            <a:r>
              <a:rPr lang="pt-BR" sz="1200" dirty="0" smtClean="0"/>
              <a:t> de Sensibilidade foi sempre o mesmo, representado pelo </a:t>
            </a:r>
            <a:r>
              <a:rPr lang="pt-BR" sz="1200" dirty="0"/>
              <a:t>atributo “</a:t>
            </a:r>
            <a:r>
              <a:rPr lang="pt-BR" sz="1200" dirty="0" err="1"/>
              <a:t>Sensibilid</a:t>
            </a:r>
            <a:r>
              <a:rPr lang="pt-BR" sz="1200" dirty="0" smtClean="0"/>
              <a:t>”. Por outro lado, o </a:t>
            </a:r>
            <a:r>
              <a:rPr lang="pt-BR" sz="1200" dirty="0" err="1" smtClean="0"/>
              <a:t>sub-índice</a:t>
            </a:r>
            <a:r>
              <a:rPr lang="pt-BR" sz="1200" dirty="0" smtClean="0"/>
              <a:t> de Exposição é variável para cada caso, sendo eles: </a:t>
            </a:r>
            <a:r>
              <a:rPr lang="pt-BR" sz="1200" dirty="0" err="1" smtClean="0"/>
              <a:t>exp_mir_his</a:t>
            </a:r>
            <a:r>
              <a:rPr lang="pt-BR" sz="1200" dirty="0" smtClean="0"/>
              <a:t> (</a:t>
            </a:r>
            <a:r>
              <a:rPr lang="pt-BR" sz="1200" dirty="0" err="1" smtClean="0"/>
              <a:t>Miroc</a:t>
            </a:r>
            <a:r>
              <a:rPr lang="pt-BR" sz="1200" dirty="0" smtClean="0"/>
              <a:t>, </a:t>
            </a:r>
            <a:r>
              <a:rPr lang="pt-BR" sz="1200" dirty="0" err="1" smtClean="0"/>
              <a:t>baseline</a:t>
            </a:r>
            <a:r>
              <a:rPr lang="pt-BR" sz="1200" dirty="0" smtClean="0"/>
              <a:t>), </a:t>
            </a:r>
            <a:r>
              <a:rPr lang="pt-BR" sz="1200" dirty="0" err="1" smtClean="0"/>
              <a:t>exp_had_hi</a:t>
            </a:r>
            <a:r>
              <a:rPr lang="pt-BR" sz="1200" dirty="0" smtClean="0"/>
              <a:t> (</a:t>
            </a:r>
            <a:r>
              <a:rPr lang="pt-BR" sz="1200" dirty="0" err="1" smtClean="0"/>
              <a:t>HadGEM</a:t>
            </a:r>
            <a:r>
              <a:rPr lang="pt-BR" sz="1200" dirty="0" smtClean="0"/>
              <a:t>, </a:t>
            </a:r>
            <a:r>
              <a:rPr lang="pt-BR" sz="1200" dirty="0" err="1" smtClean="0"/>
              <a:t>baseline</a:t>
            </a:r>
            <a:r>
              <a:rPr lang="pt-BR" sz="1200" dirty="0" smtClean="0"/>
              <a:t>), Exp_Mir_45 (</a:t>
            </a:r>
            <a:r>
              <a:rPr lang="pt-BR" sz="1200" dirty="0" err="1" smtClean="0"/>
              <a:t>Miroc</a:t>
            </a:r>
            <a:r>
              <a:rPr lang="pt-BR" sz="1200" dirty="0" smtClean="0"/>
              <a:t>, 2011-2040 cenário RCP 4.5) e Exp_HAD_45 (</a:t>
            </a:r>
            <a:r>
              <a:rPr lang="pt-BR" sz="1200" dirty="0" err="1" smtClean="0"/>
              <a:t>HadGEM</a:t>
            </a:r>
            <a:r>
              <a:rPr lang="pt-BR" sz="1200" dirty="0" smtClean="0"/>
              <a:t>, 2011-2040, cenário RCP 4.5</a:t>
            </a:r>
            <a:endParaRPr lang="pt-BR" sz="1200" dirty="0"/>
          </a:p>
        </p:txBody>
      </p:sp>
      <p:sp>
        <p:nvSpPr>
          <p:cNvPr id="18" name="Retângulo 17"/>
          <p:cNvSpPr/>
          <p:nvPr/>
        </p:nvSpPr>
        <p:spPr>
          <a:xfrm>
            <a:off x="7020272" y="541618"/>
            <a:ext cx="1277914" cy="261610"/>
          </a:xfrm>
          <a:prstGeom prst="rect">
            <a:avLst/>
          </a:prstGeom>
        </p:spPr>
        <p:txBody>
          <a:bodyPr wrap="none">
            <a:spAutoFit/>
          </a:bodyPr>
          <a:lstStyle/>
          <a:p>
            <a:r>
              <a:rPr lang="pt-BR" sz="1050" dirty="0"/>
              <a:t>atributo “</a:t>
            </a:r>
            <a:r>
              <a:rPr lang="pt-BR" sz="1050" dirty="0" err="1" smtClean="0"/>
              <a:t>Sensibilid</a:t>
            </a:r>
            <a:r>
              <a:rPr lang="pt-BR" sz="1050" dirty="0" smtClean="0"/>
              <a:t>”</a:t>
            </a:r>
            <a:endParaRPr lang="pt-BR" sz="1050" dirty="0"/>
          </a:p>
        </p:txBody>
      </p:sp>
      <p:sp>
        <p:nvSpPr>
          <p:cNvPr id="19" name="Retângulo 18"/>
          <p:cNvSpPr/>
          <p:nvPr/>
        </p:nvSpPr>
        <p:spPr>
          <a:xfrm>
            <a:off x="5579501" y="97072"/>
            <a:ext cx="1132663" cy="738664"/>
          </a:xfrm>
          <a:prstGeom prst="rect">
            <a:avLst/>
          </a:prstGeom>
        </p:spPr>
        <p:txBody>
          <a:bodyPr wrap="square">
            <a:spAutoFit/>
          </a:bodyPr>
          <a:lstStyle/>
          <a:p>
            <a:r>
              <a:rPr lang="pt-BR" sz="1050" dirty="0" err="1" smtClean="0"/>
              <a:t>Exp_mir_his</a:t>
            </a:r>
            <a:endParaRPr lang="pt-BR" sz="1050" dirty="0" smtClean="0"/>
          </a:p>
          <a:p>
            <a:r>
              <a:rPr lang="pt-BR" sz="1050" dirty="0" err="1" smtClean="0"/>
              <a:t>Exp_Had_hi</a:t>
            </a:r>
            <a:r>
              <a:rPr lang="pt-BR" sz="1050" dirty="0" smtClean="0"/>
              <a:t> </a:t>
            </a:r>
          </a:p>
          <a:p>
            <a:r>
              <a:rPr lang="pt-BR" sz="1050" dirty="0" smtClean="0"/>
              <a:t>Exp_Mir_45</a:t>
            </a:r>
          </a:p>
          <a:p>
            <a:r>
              <a:rPr lang="pt-BR" sz="1050" dirty="0" smtClean="0"/>
              <a:t>Exp_Had_45</a:t>
            </a:r>
            <a:endParaRPr lang="pt-BR" sz="1050" dirty="0"/>
          </a:p>
        </p:txBody>
      </p:sp>
      <p:sp>
        <p:nvSpPr>
          <p:cNvPr id="20" name="Retângulo 19"/>
          <p:cNvSpPr/>
          <p:nvPr/>
        </p:nvSpPr>
        <p:spPr>
          <a:xfrm>
            <a:off x="5595914" y="1649330"/>
            <a:ext cx="1132663" cy="738664"/>
          </a:xfrm>
          <a:prstGeom prst="rect">
            <a:avLst/>
          </a:prstGeom>
        </p:spPr>
        <p:txBody>
          <a:bodyPr wrap="square">
            <a:spAutoFit/>
          </a:bodyPr>
          <a:lstStyle/>
          <a:p>
            <a:r>
              <a:rPr lang="pt-BR" sz="1050" dirty="0" err="1" smtClean="0"/>
              <a:t>IP_mir_his</a:t>
            </a:r>
            <a:endParaRPr lang="pt-BR" sz="1050" dirty="0" smtClean="0"/>
          </a:p>
          <a:p>
            <a:r>
              <a:rPr lang="pt-BR" sz="1050" dirty="0" err="1" smtClean="0"/>
              <a:t>IP_Had_hi</a:t>
            </a:r>
            <a:r>
              <a:rPr lang="pt-BR" sz="1050" dirty="0" smtClean="0"/>
              <a:t> </a:t>
            </a:r>
          </a:p>
          <a:p>
            <a:r>
              <a:rPr lang="pt-BR" sz="1050" dirty="0" smtClean="0"/>
              <a:t>IP_Mir_45</a:t>
            </a:r>
          </a:p>
          <a:p>
            <a:r>
              <a:rPr lang="pt-BR" sz="1050" dirty="0" smtClean="0"/>
              <a:t>IP_Had_45</a:t>
            </a:r>
            <a:endParaRPr lang="pt-BR" sz="1050" dirty="0"/>
          </a:p>
        </p:txBody>
      </p:sp>
    </p:spTree>
    <p:extLst>
      <p:ext uri="{BB962C8B-B14F-4D97-AF65-F5344CB8AC3E}">
        <p14:creationId xmlns:p14="http://schemas.microsoft.com/office/powerpoint/2010/main" val="35553808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descr="C:\Users\pedro.camarinha\Desktop\BID\MM - Final Impactos Potenciais.jpg"/>
          <p:cNvPicPr/>
          <p:nvPr/>
        </p:nvPicPr>
        <p:blipFill>
          <a:blip r:embed="rId2" cstate="print">
            <a:extLst>
              <a:ext uri="{28A0092B-C50C-407E-A947-70E740481C1C}">
                <a14:useLocalDpi xmlns:a14="http://schemas.microsoft.com/office/drawing/2010/main"/>
              </a:ext>
            </a:extLst>
          </a:blip>
          <a:srcRect/>
          <a:stretch>
            <a:fillRect/>
          </a:stretch>
        </p:blipFill>
        <p:spPr bwMode="auto">
          <a:xfrm>
            <a:off x="179512" y="1268760"/>
            <a:ext cx="5940152" cy="5544616"/>
          </a:xfrm>
          <a:prstGeom prst="rect">
            <a:avLst/>
          </a:prstGeom>
          <a:noFill/>
          <a:ln>
            <a:noFill/>
          </a:ln>
        </p:spPr>
      </p:pic>
      <p:sp>
        <p:nvSpPr>
          <p:cNvPr id="5" name="CaixaDeTexto 4"/>
          <p:cNvSpPr txBox="1"/>
          <p:nvPr/>
        </p:nvSpPr>
        <p:spPr>
          <a:xfrm>
            <a:off x="6005008" y="1002334"/>
            <a:ext cx="2806228" cy="3462486"/>
          </a:xfrm>
          <a:prstGeom prst="rect">
            <a:avLst/>
          </a:prstGeom>
          <a:noFill/>
        </p:spPr>
        <p:txBody>
          <a:bodyPr wrap="square" rtlCol="0">
            <a:spAutoFit/>
          </a:bodyPr>
          <a:lstStyle/>
          <a:p>
            <a:pPr algn="just"/>
            <a:r>
              <a:rPr lang="pt-BR" sz="1400" dirty="0" smtClean="0"/>
              <a:t>Este é apenas um dos quatro mapas de Impacto Potencial que foram gerados. No entanto, todos eles foram categorizados da mesma forma.</a:t>
            </a:r>
          </a:p>
          <a:p>
            <a:pPr algn="just"/>
            <a:r>
              <a:rPr lang="pt-BR" sz="1400" dirty="0" smtClean="0"/>
              <a:t>Os resultados para este </a:t>
            </a:r>
            <a:r>
              <a:rPr lang="pt-BR" sz="1400" dirty="0" err="1" smtClean="0"/>
              <a:t>sub-índice</a:t>
            </a:r>
            <a:r>
              <a:rPr lang="pt-BR" sz="1400" dirty="0" smtClean="0"/>
              <a:t> variaram entre 0.00 e 0.80.</a:t>
            </a:r>
          </a:p>
          <a:p>
            <a:pPr algn="just"/>
            <a:endParaRPr lang="pt-BR" sz="300" dirty="0" smtClean="0"/>
          </a:p>
          <a:p>
            <a:pPr algn="just"/>
            <a:r>
              <a:rPr lang="pt-BR" sz="1400" dirty="0" smtClean="0"/>
              <a:t>Foram definidas 7 classes, divididas de forma equidistante com o intervalo de  0.10.</a:t>
            </a:r>
          </a:p>
          <a:p>
            <a:pPr algn="just"/>
            <a:endParaRPr lang="pt-BR" sz="300" dirty="0" smtClean="0"/>
          </a:p>
          <a:p>
            <a:pPr algn="just"/>
            <a:r>
              <a:rPr lang="pt-BR" sz="1400" dirty="0" smtClean="0"/>
              <a:t>A classe “Extremamente Baixo” representando o limite inferior (intervalo entre 0.00 e 0.10) e “Extremamente Alta” o limite superior (0.70 – 0.80).</a:t>
            </a:r>
            <a:endParaRPr lang="pt-BR" sz="1400" dirty="0"/>
          </a:p>
        </p:txBody>
      </p:sp>
      <p:sp>
        <p:nvSpPr>
          <p:cNvPr id="18" name="Retângulo 17"/>
          <p:cNvSpPr/>
          <p:nvPr/>
        </p:nvSpPr>
        <p:spPr>
          <a:xfrm>
            <a:off x="6014244" y="4424590"/>
            <a:ext cx="2661476" cy="2087814"/>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Retângulo 18"/>
          <p:cNvSpPr/>
          <p:nvPr/>
        </p:nvSpPr>
        <p:spPr>
          <a:xfrm>
            <a:off x="6138286" y="4572244"/>
            <a:ext cx="871921" cy="504056"/>
          </a:xfrm>
          <a:prstGeom prst="rect">
            <a:avLst/>
          </a:prstGeom>
          <a:solidFill>
            <a:srgbClr val="FFFF9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391" tIns="45697" rIns="91391" bIns="45697" rtlCol="0" anchor="ctr"/>
          <a:lstStyle/>
          <a:p>
            <a:pPr algn="ctr"/>
            <a:endParaRPr lang="pt-BR" sz="1500">
              <a:latin typeface="Arial" panose="020B0604020202020204" pitchFamily="34" charset="0"/>
              <a:cs typeface="Arial" panose="020B0604020202020204" pitchFamily="34" charset="0"/>
            </a:endParaRPr>
          </a:p>
        </p:txBody>
      </p:sp>
      <p:sp>
        <p:nvSpPr>
          <p:cNvPr id="20" name="CaixaDeTexto 19"/>
          <p:cNvSpPr txBox="1"/>
          <p:nvPr/>
        </p:nvSpPr>
        <p:spPr>
          <a:xfrm>
            <a:off x="6068935" y="4917404"/>
            <a:ext cx="1022609" cy="215397"/>
          </a:xfrm>
          <a:prstGeom prst="rect">
            <a:avLst/>
          </a:prstGeom>
          <a:noFill/>
        </p:spPr>
        <p:txBody>
          <a:bodyPr wrap="square" lIns="91391" tIns="45697" rIns="91391" bIns="45697" rtlCol="0">
            <a:spAutoFit/>
          </a:bodyPr>
          <a:lstStyle/>
          <a:p>
            <a:r>
              <a:rPr lang="pt-BR" sz="500" i="1" dirty="0">
                <a:latin typeface="Arial" panose="020B0604020202020204" pitchFamily="34" charset="0"/>
                <a:cs typeface="Arial" panose="020B0604020202020204" pitchFamily="34" charset="0"/>
              </a:rPr>
              <a:t>Shapefile (polígono</a:t>
            </a:r>
            <a:r>
              <a:rPr lang="pt-BR" sz="800" i="1" dirty="0">
                <a:latin typeface="Arial" panose="020B0604020202020204" pitchFamily="34" charset="0"/>
                <a:cs typeface="Arial" panose="020B0604020202020204" pitchFamily="34" charset="0"/>
              </a:rPr>
              <a:t>)</a:t>
            </a:r>
          </a:p>
        </p:txBody>
      </p:sp>
      <p:sp>
        <p:nvSpPr>
          <p:cNvPr id="21" name="CaixaDeTexto 20"/>
          <p:cNvSpPr txBox="1"/>
          <p:nvPr/>
        </p:nvSpPr>
        <p:spPr>
          <a:xfrm>
            <a:off x="6058864" y="4555468"/>
            <a:ext cx="1030436" cy="338508"/>
          </a:xfrm>
          <a:prstGeom prst="rect">
            <a:avLst/>
          </a:prstGeom>
          <a:noFill/>
        </p:spPr>
        <p:txBody>
          <a:bodyPr wrap="square" lIns="91391" tIns="45697" rIns="91391" bIns="45697" rtlCol="0">
            <a:spAutoFit/>
          </a:bodyPr>
          <a:lstStyle/>
          <a:p>
            <a:pPr algn="ctr"/>
            <a:r>
              <a:rPr lang="pt-BR" sz="800" dirty="0" smtClean="0">
                <a:latin typeface="Arial" panose="020B0604020202020204" pitchFamily="34" charset="0"/>
                <a:cs typeface="Arial" panose="020B0604020202020204" pitchFamily="34" charset="0"/>
              </a:rPr>
              <a:t>Base Completa </a:t>
            </a:r>
            <a:r>
              <a:rPr lang="pt-BR" sz="800" dirty="0">
                <a:latin typeface="Arial" panose="020B0604020202020204" pitchFamily="34" charset="0"/>
                <a:cs typeface="Arial" panose="020B0604020202020204" pitchFamily="34" charset="0"/>
              </a:rPr>
              <a:t>Deslizamentos</a:t>
            </a:r>
          </a:p>
        </p:txBody>
      </p:sp>
      <p:sp>
        <p:nvSpPr>
          <p:cNvPr id="22" name="CaixaDeTexto 21"/>
          <p:cNvSpPr txBox="1"/>
          <p:nvPr/>
        </p:nvSpPr>
        <p:spPr>
          <a:xfrm>
            <a:off x="6014244" y="5127408"/>
            <a:ext cx="2661476" cy="1384995"/>
          </a:xfrm>
          <a:prstGeom prst="rect">
            <a:avLst/>
          </a:prstGeom>
          <a:noFill/>
        </p:spPr>
        <p:txBody>
          <a:bodyPr wrap="square" rtlCol="0">
            <a:spAutoFit/>
          </a:bodyPr>
          <a:lstStyle/>
          <a:p>
            <a:pPr algn="just"/>
            <a:r>
              <a:rPr lang="pt-BR" sz="1200" dirty="0" smtClean="0"/>
              <a:t>ser encontrado no </a:t>
            </a:r>
            <a:r>
              <a:rPr lang="pt-BR" sz="1200" dirty="0" err="1" smtClean="0"/>
              <a:t>shapefile</a:t>
            </a:r>
            <a:r>
              <a:rPr lang="pt-BR" sz="1200" dirty="0" smtClean="0"/>
              <a:t> </a:t>
            </a:r>
            <a:r>
              <a:rPr lang="pt-BR" sz="1200" dirty="0" err="1" smtClean="0"/>
              <a:t>entitulado</a:t>
            </a:r>
            <a:r>
              <a:rPr lang="pt-BR" sz="1200" dirty="0" smtClean="0"/>
              <a:t> “Base Completa Deslizamentos”. </a:t>
            </a:r>
            <a:r>
              <a:rPr lang="pt-BR" sz="1200" dirty="0"/>
              <a:t>Os quatro outros mapas não estão apresentados neste documento, mas utilizam o mesmo fatiamento, mudando apenas o atributo de </a:t>
            </a:r>
            <a:r>
              <a:rPr lang="pt-BR" sz="1200" dirty="0" smtClean="0"/>
              <a:t>referência.</a:t>
            </a:r>
            <a:endParaRPr lang="pt-BR" sz="1200" dirty="0"/>
          </a:p>
        </p:txBody>
      </p:sp>
      <p:sp>
        <p:nvSpPr>
          <p:cNvPr id="23" name="CaixaDeTexto 22"/>
          <p:cNvSpPr txBox="1"/>
          <p:nvPr/>
        </p:nvSpPr>
        <p:spPr>
          <a:xfrm>
            <a:off x="7010207" y="4515936"/>
            <a:ext cx="1665513" cy="830997"/>
          </a:xfrm>
          <a:prstGeom prst="rect">
            <a:avLst/>
          </a:prstGeom>
          <a:noFill/>
        </p:spPr>
        <p:txBody>
          <a:bodyPr wrap="square" rtlCol="0">
            <a:spAutoFit/>
          </a:bodyPr>
          <a:lstStyle/>
          <a:p>
            <a:pPr algn="just"/>
            <a:r>
              <a:rPr lang="pt-BR" sz="1200" dirty="0" smtClean="0"/>
              <a:t>Este mapa foi gerado a partir do campo “</a:t>
            </a:r>
            <a:r>
              <a:rPr lang="pt-BR" sz="1200" dirty="0" err="1" smtClean="0"/>
              <a:t>IP_had_his</a:t>
            </a:r>
            <a:r>
              <a:rPr lang="pt-BR" sz="1200" dirty="0" smtClean="0"/>
              <a:t>”, que pode</a:t>
            </a:r>
            <a:br>
              <a:rPr lang="pt-BR" sz="1200" dirty="0" smtClean="0"/>
            </a:br>
            <a:endParaRPr lang="pt-BR" sz="1200" dirty="0"/>
          </a:p>
        </p:txBody>
      </p:sp>
      <p:sp>
        <p:nvSpPr>
          <p:cNvPr id="24" name="CaixaDeTexto 23"/>
          <p:cNvSpPr txBox="1"/>
          <p:nvPr/>
        </p:nvSpPr>
        <p:spPr>
          <a:xfrm>
            <a:off x="0" y="116632"/>
            <a:ext cx="9144000" cy="461665"/>
          </a:xfrm>
          <a:prstGeom prst="rect">
            <a:avLst/>
          </a:prstGeom>
          <a:noFill/>
        </p:spPr>
        <p:txBody>
          <a:bodyPr wrap="square" rtlCol="0">
            <a:spAutoFit/>
          </a:bodyPr>
          <a:lstStyle/>
          <a:p>
            <a:pPr algn="ctr"/>
            <a:r>
              <a:rPr lang="pt-BR" sz="2400" b="1" dirty="0" smtClean="0">
                <a:solidFill>
                  <a:schemeClr val="accent6">
                    <a:lumMod val="50000"/>
                  </a:schemeClr>
                </a:solidFill>
              </a:rPr>
              <a:t>Índice de Impacto Potencial: Deslizamentos de Terra</a:t>
            </a:r>
            <a:endParaRPr lang="pt-BR" sz="2400" b="1" dirty="0">
              <a:solidFill>
                <a:schemeClr val="accent6">
                  <a:lumMod val="50000"/>
                </a:schemeClr>
              </a:solidFill>
            </a:endParaRPr>
          </a:p>
        </p:txBody>
      </p:sp>
    </p:spTree>
    <p:extLst>
      <p:ext uri="{BB962C8B-B14F-4D97-AF65-F5344CB8AC3E}">
        <p14:creationId xmlns:p14="http://schemas.microsoft.com/office/powerpoint/2010/main" val="4062314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brasilpatrimonio.files.wordpress.com/2011/04/slp.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p:spPr>
      </p:pic>
      <p:sp>
        <p:nvSpPr>
          <p:cNvPr id="5" name="CaixaDeTexto 4"/>
          <p:cNvSpPr txBox="1"/>
          <p:nvPr/>
        </p:nvSpPr>
        <p:spPr>
          <a:xfrm>
            <a:off x="32" y="5821466"/>
            <a:ext cx="9144000" cy="1107996"/>
          </a:xfrm>
          <a:prstGeom prst="rect">
            <a:avLst/>
          </a:prstGeom>
          <a:noFill/>
        </p:spPr>
        <p:txBody>
          <a:bodyPr wrap="square" rtlCol="0">
            <a:spAutoFit/>
          </a:bodyPr>
          <a:lstStyle/>
          <a:p>
            <a:pPr algn="ctr"/>
            <a:r>
              <a:rPr lang="pt-BR" sz="6600" b="1" dirty="0" smtClean="0">
                <a:solidFill>
                  <a:srgbClr val="C00000"/>
                </a:solidFill>
                <a:effectLst>
                  <a:outerShdw blurRad="38100" dist="38100" dir="2700000" algn="tl">
                    <a:srgbClr val="000000">
                      <a:alpha val="43137"/>
                    </a:srgbClr>
                  </a:outerShdw>
                </a:effectLst>
              </a:rPr>
              <a:t>Inundações Bruscas</a:t>
            </a:r>
            <a:endParaRPr lang="pt-BR" sz="6600" b="1" dirty="0">
              <a:solidFill>
                <a:srgbClr val="C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275850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a:spLocks noChangeArrowheads="1"/>
          </p:cNvSpPr>
          <p:nvPr/>
        </p:nvSpPr>
        <p:spPr bwMode="auto">
          <a:xfrm>
            <a:off x="1843088" y="26098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BR" alt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CaixaDeTexto 12"/>
          <p:cNvSpPr txBox="1"/>
          <p:nvPr/>
        </p:nvSpPr>
        <p:spPr>
          <a:xfrm>
            <a:off x="0" y="116632"/>
            <a:ext cx="9144000" cy="830997"/>
          </a:xfrm>
          <a:prstGeom prst="rect">
            <a:avLst/>
          </a:prstGeom>
          <a:noFill/>
        </p:spPr>
        <p:txBody>
          <a:bodyPr wrap="square" rtlCol="0">
            <a:spAutoFit/>
          </a:bodyPr>
          <a:lstStyle/>
          <a:p>
            <a:pPr algn="ctr"/>
            <a:r>
              <a:rPr lang="pt-BR" sz="2400" b="1" dirty="0" smtClean="0">
                <a:solidFill>
                  <a:srgbClr val="0070C0"/>
                </a:solidFill>
              </a:rPr>
              <a:t>O </a:t>
            </a:r>
            <a:r>
              <a:rPr lang="pt-BR" sz="2400" b="1" dirty="0">
                <a:solidFill>
                  <a:srgbClr val="0070C0"/>
                </a:solidFill>
              </a:rPr>
              <a:t>índice de </a:t>
            </a:r>
            <a:r>
              <a:rPr lang="pt-BR" sz="2400" b="1" dirty="0" smtClean="0">
                <a:solidFill>
                  <a:srgbClr val="0070C0"/>
                </a:solidFill>
              </a:rPr>
              <a:t>Impacto Potencial para</a:t>
            </a:r>
          </a:p>
          <a:p>
            <a:pPr algn="ctr"/>
            <a:r>
              <a:rPr lang="pt-BR" sz="2400" b="1" dirty="0" smtClean="0">
                <a:solidFill>
                  <a:srgbClr val="0070C0"/>
                </a:solidFill>
              </a:rPr>
              <a:t>Inundações bruscas, enxurradas e alagamentos </a:t>
            </a:r>
            <a:endParaRPr lang="pt-BR" sz="2400" b="1" dirty="0">
              <a:solidFill>
                <a:srgbClr val="0070C0"/>
              </a:solidFill>
            </a:endParaRPr>
          </a:p>
        </p:txBody>
      </p:sp>
      <mc:AlternateContent xmlns:mc="http://schemas.openxmlformats.org/markup-compatibility/2006" xmlns:a14="http://schemas.microsoft.com/office/drawing/2010/main">
        <mc:Choice Requires="a14">
          <p:sp>
            <p:nvSpPr>
              <p:cNvPr id="3" name="Retângulo 2"/>
              <p:cNvSpPr/>
              <p:nvPr/>
            </p:nvSpPr>
            <p:spPr>
              <a:xfrm>
                <a:off x="485800" y="1189776"/>
                <a:ext cx="8046640" cy="5047536"/>
              </a:xfrm>
              <a:prstGeom prst="rect">
                <a:avLst/>
              </a:prstGeom>
            </p:spPr>
            <p:txBody>
              <a:bodyPr wrap="square">
                <a:spAutoFit/>
              </a:bodyPr>
              <a:lstStyle/>
              <a:p>
                <a:pPr algn="just"/>
                <a:r>
                  <a:rPr lang="pt-BR" sz="1400" dirty="0" smtClean="0"/>
                  <a:t>A estrutura do índice de impacto potencial para deslizamentos de terra segue uma linha de raciocínio </a:t>
                </a:r>
                <a:r>
                  <a:rPr lang="pt-BR" sz="1400" b="1" dirty="0"/>
                  <a:t>diferente</a:t>
                </a:r>
                <a:r>
                  <a:rPr lang="pt-BR" sz="1400" dirty="0"/>
                  <a:t> daquela aplicada por </a:t>
                </a:r>
                <a:r>
                  <a:rPr lang="pt-BR" sz="1400" dirty="0" err="1"/>
                  <a:t>Debortoli</a:t>
                </a:r>
                <a:r>
                  <a:rPr lang="pt-BR" sz="1400" dirty="0"/>
                  <a:t> et. al (2016). Naquela ocasião, os autores consideraram o impacto potencial como um </a:t>
                </a:r>
                <a:r>
                  <a:rPr lang="pt-BR" sz="1400" dirty="0" err="1"/>
                  <a:t>sub-produto</a:t>
                </a:r>
                <a:r>
                  <a:rPr lang="pt-BR" sz="1400" dirty="0"/>
                  <a:t> proveniente da média simples entre as dimensões climática (equivalente à exposição) e físico-ambiental (equivalente à sensibilidade). Porém, esta formulação permite que, em alguns casos, regiões com baixa ou nula suscetibilidade apresentem impactos potenciais de considerável magnitude, desde que o vetor exposição fosse muito alto. No entanto, este tipo de consideração não acontece na realidade, visto que em regiões onde não há condicionantes do meio físico que possam deflagrar os processos de movimentos de massa, consequentemente, não haverá também qualquer tipo de impacto. </a:t>
                </a:r>
                <a:endParaRPr lang="pt-BR" sz="1400" dirty="0" smtClean="0"/>
              </a:p>
              <a:p>
                <a:pPr algn="just"/>
                <a:endParaRPr lang="pt-BR" sz="1400" dirty="0"/>
              </a:p>
              <a:p>
                <a:pPr algn="just"/>
                <a:r>
                  <a:rPr lang="pt-BR" sz="1400" dirty="0"/>
                  <a:t>Desta forma, para este trabalho sugeriu-se modificar a estrutura relacional entre os dois </a:t>
                </a:r>
                <a:r>
                  <a:rPr lang="pt-BR" sz="1400" dirty="0" err="1"/>
                  <a:t>sub-indices</a:t>
                </a:r>
                <a:r>
                  <a:rPr lang="pt-BR" sz="1400" dirty="0"/>
                  <a:t>, de modo que </a:t>
                </a:r>
                <a:r>
                  <a:rPr lang="pt-BR" sz="1400" dirty="0" smtClean="0"/>
                  <a:t>a suscetibilidade à um determinado processo fosse a característica primordial para que haja um determinado tipo de impacto. </a:t>
                </a:r>
                <a:r>
                  <a:rPr lang="pt-BR" sz="1400" dirty="0"/>
                  <a:t>Assim, a equação que rege o índice de impacto potencial é</a:t>
                </a:r>
                <a:r>
                  <a:rPr lang="pt-BR" sz="1400" dirty="0" smtClean="0"/>
                  <a:t>:</a:t>
                </a:r>
              </a:p>
              <a:p>
                <a:pPr algn="just"/>
                <a:endParaRPr lang="pt-BR" sz="1400" dirty="0"/>
              </a:p>
              <a:p>
                <a:pPr algn="ctr"/>
                <a14:m>
                  <m:oMath xmlns:m="http://schemas.openxmlformats.org/officeDocument/2006/math">
                    <m:r>
                      <a:rPr lang="pt-BR" sz="1400" b="1" i="1">
                        <a:latin typeface="Cambria Math"/>
                      </a:rPr>
                      <m:t>𝑰</m:t>
                    </m:r>
                    <m:r>
                      <a:rPr lang="pt-BR" sz="1400" b="1" i="1">
                        <a:latin typeface="Cambria Math"/>
                      </a:rPr>
                      <m:t>.</m:t>
                    </m:r>
                    <m:r>
                      <a:rPr lang="pt-BR" sz="1400" b="1" i="1">
                        <a:latin typeface="Cambria Math"/>
                      </a:rPr>
                      <m:t>𝑷</m:t>
                    </m:r>
                    <m:r>
                      <a:rPr lang="pt-BR" sz="1400" b="1" i="1">
                        <a:latin typeface="Cambria Math"/>
                      </a:rPr>
                      <m:t>.</m:t>
                    </m:r>
                    <m:r>
                      <a:rPr lang="pt-BR" sz="1400" i="1">
                        <a:latin typeface="Cambria Math"/>
                      </a:rPr>
                      <m:t>=</m:t>
                    </m:r>
                    <m:r>
                      <a:rPr lang="pt-BR" sz="1400" b="1" i="1">
                        <a:latin typeface="Cambria Math"/>
                      </a:rPr>
                      <m:t>𝑺𝒆𝒏𝒔</m:t>
                    </m:r>
                    <m:r>
                      <a:rPr lang="pt-BR" sz="1400" i="1">
                        <a:latin typeface="Cambria Math"/>
                      </a:rPr>
                      <m:t> </m:t>
                    </m:r>
                    <m:r>
                      <a:rPr lang="pt-BR" sz="1400" b="1" i="1">
                        <a:latin typeface="Cambria Math"/>
                      </a:rPr>
                      <m:t>×(</m:t>
                    </m:r>
                    <m:r>
                      <a:rPr lang="pt-BR" sz="1400" b="1" i="1">
                        <a:latin typeface="Cambria Math"/>
                      </a:rPr>
                      <m:t>𝟏</m:t>
                    </m:r>
                    <m:r>
                      <a:rPr lang="pt-BR" sz="1400" b="1" i="1">
                        <a:latin typeface="Cambria Math"/>
                      </a:rPr>
                      <m:t>+</m:t>
                    </m:r>
                    <m:r>
                      <a:rPr lang="pt-BR" sz="1400" b="1" i="1">
                        <a:latin typeface="Cambria Math"/>
                      </a:rPr>
                      <m:t>𝑬𝒙𝒑</m:t>
                    </m:r>
                  </m:oMath>
                </a14:m>
                <a:r>
                  <a:rPr lang="pt-BR" sz="1400" b="1" dirty="0" smtClean="0"/>
                  <a:t>)</a:t>
                </a:r>
              </a:p>
              <a:p>
                <a:pPr algn="just"/>
                <a:endParaRPr lang="pt-BR" sz="1400" b="1" dirty="0" smtClean="0"/>
              </a:p>
              <a:p>
                <a:pPr algn="just"/>
                <a:r>
                  <a:rPr lang="pt-BR" sz="1400" dirty="0"/>
                  <a:t>A Equação </a:t>
                </a:r>
                <a:r>
                  <a:rPr lang="pt-BR" sz="1400" dirty="0" smtClean="0"/>
                  <a:t>acima  </a:t>
                </a:r>
                <a:r>
                  <a:rPr lang="pt-BR" sz="1400" dirty="0"/>
                  <a:t>representa que o impacto potencial será diretamente proporcional aos dois vetores mas, no entanto, é limitada pela sensibilidade. Isto é, por maior que seja a probabilidade de ocorrência e da magnitude de eventos </a:t>
                </a:r>
                <a:r>
                  <a:rPr lang="pt-BR" sz="1400" dirty="0" smtClean="0"/>
                  <a:t>meteorológicos intensos e </a:t>
                </a:r>
                <a:r>
                  <a:rPr lang="pt-BR" sz="1400" dirty="0"/>
                  <a:t>potencialmente </a:t>
                </a:r>
                <a:r>
                  <a:rPr lang="pt-BR" sz="1400" dirty="0" smtClean="0"/>
                  <a:t>de eventos hidrológicos, </a:t>
                </a:r>
                <a:r>
                  <a:rPr lang="pt-BR" sz="1400" dirty="0"/>
                  <a:t>se uma determinada região não for suscetível (naturalmente ou de forma induzida) a este tipo de processo, o impacto potencial será nulo ou muito pequeno. Por outro lado, mesmo que aconteçam poucas chuvas </a:t>
                </a:r>
                <a:r>
                  <a:rPr lang="pt-BR" sz="1400" dirty="0" smtClean="0"/>
                  <a:t>intensas, </a:t>
                </a:r>
                <a:r>
                  <a:rPr lang="pt-BR" sz="1400" dirty="0"/>
                  <a:t>se uma determinada região for altamente suscetível e </a:t>
                </a:r>
                <a:r>
                  <a:rPr lang="pt-BR" sz="1400" dirty="0" err="1"/>
                  <a:t>antropizada</a:t>
                </a:r>
                <a:r>
                  <a:rPr lang="pt-BR" sz="1400" dirty="0"/>
                  <a:t>, o impacto potencial </a:t>
                </a:r>
                <a:r>
                  <a:rPr lang="pt-BR" sz="1400" dirty="0" smtClean="0"/>
                  <a:t>pode ser alto</a:t>
                </a:r>
                <a:r>
                  <a:rPr lang="pt-BR" sz="1400" dirty="0"/>
                  <a:t> </a:t>
                </a:r>
                <a:r>
                  <a:rPr lang="pt-BR" sz="1400" dirty="0" smtClean="0"/>
                  <a:t>quando este evento acontecer.</a:t>
                </a:r>
                <a:endParaRPr lang="pt-BR" sz="1400" dirty="0"/>
              </a:p>
            </p:txBody>
          </p:sp>
        </mc:Choice>
        <mc:Fallback xmlns="">
          <p:sp>
            <p:nvSpPr>
              <p:cNvPr id="3" name="Retângulo 2"/>
              <p:cNvSpPr>
                <a:spLocks noRot="1" noChangeAspect="1" noMove="1" noResize="1" noEditPoints="1" noAdjustHandles="1" noChangeArrowheads="1" noChangeShapeType="1" noTextEdit="1"/>
              </p:cNvSpPr>
              <p:nvPr/>
            </p:nvSpPr>
            <p:spPr>
              <a:xfrm>
                <a:off x="485800" y="1189776"/>
                <a:ext cx="8046640" cy="5047536"/>
              </a:xfrm>
              <a:prstGeom prst="rect">
                <a:avLst/>
              </a:prstGeom>
              <a:blipFill rotWithShape="1">
                <a:blip r:embed="rId2"/>
                <a:stretch>
                  <a:fillRect l="-227" t="-121" r="-227" b="-242"/>
                </a:stretch>
              </a:blipFill>
            </p:spPr>
            <p:txBody>
              <a:bodyPr/>
              <a:lstStyle/>
              <a:p>
                <a:r>
                  <a:rPr lang="pt-BR">
                    <a:noFill/>
                  </a:rPr>
                  <a:t> </a:t>
                </a:r>
              </a:p>
            </p:txBody>
          </p:sp>
        </mc:Fallback>
      </mc:AlternateContent>
    </p:spTree>
    <p:extLst>
      <p:ext uri="{BB962C8B-B14F-4D97-AF65-F5344CB8AC3E}">
        <p14:creationId xmlns:p14="http://schemas.microsoft.com/office/powerpoint/2010/main" val="3495094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0" y="116632"/>
            <a:ext cx="9144000" cy="461665"/>
          </a:xfrm>
          <a:prstGeom prst="rect">
            <a:avLst/>
          </a:prstGeom>
          <a:noFill/>
        </p:spPr>
        <p:txBody>
          <a:bodyPr wrap="square" rtlCol="0">
            <a:spAutoFit/>
          </a:bodyPr>
          <a:lstStyle/>
          <a:p>
            <a:pPr algn="ctr"/>
            <a:r>
              <a:rPr lang="pt-BR" sz="2400" b="1" dirty="0" smtClean="0"/>
              <a:t>Estrutura Conceitual utilizada no presente estudo</a:t>
            </a:r>
            <a:endParaRPr lang="pt-BR" sz="2400" b="1" dirty="0"/>
          </a:p>
        </p:txBody>
      </p:sp>
      <p:sp>
        <p:nvSpPr>
          <p:cNvPr id="4" name="Retângulo 3"/>
          <p:cNvSpPr/>
          <p:nvPr/>
        </p:nvSpPr>
        <p:spPr>
          <a:xfrm>
            <a:off x="467544" y="764704"/>
            <a:ext cx="7992888" cy="6109365"/>
          </a:xfrm>
          <a:prstGeom prst="rect">
            <a:avLst/>
          </a:prstGeom>
        </p:spPr>
        <p:txBody>
          <a:bodyPr wrap="square">
            <a:spAutoFit/>
          </a:bodyPr>
          <a:lstStyle/>
          <a:p>
            <a:pPr marL="285750" lvl="0" indent="-285750" algn="just">
              <a:buFont typeface="Wingdings" panose="05000000000000000000" pitchFamily="2" charset="2"/>
              <a:buChar char="§"/>
            </a:pPr>
            <a:r>
              <a:rPr lang="pt-BR" sz="1700" dirty="0" smtClean="0"/>
              <a:t>Resultado </a:t>
            </a:r>
            <a:r>
              <a:rPr lang="pt-BR" sz="1700" dirty="0"/>
              <a:t>final </a:t>
            </a:r>
            <a:r>
              <a:rPr lang="pt-BR" sz="1700" dirty="0" smtClean="0"/>
              <a:t>agregado </a:t>
            </a:r>
            <a:r>
              <a:rPr lang="pt-BR" sz="1700" dirty="0"/>
              <a:t>por município, padronizado, permitindo comparações e melhor identificação de áreas prioritárias</a:t>
            </a:r>
            <a:r>
              <a:rPr lang="pt-BR" sz="1700" dirty="0" smtClean="0"/>
              <a:t>;</a:t>
            </a:r>
          </a:p>
          <a:p>
            <a:pPr marL="285750" lvl="0" indent="-285750" algn="just">
              <a:buFont typeface="Wingdings" panose="05000000000000000000" pitchFamily="2" charset="2"/>
              <a:buChar char="§"/>
            </a:pPr>
            <a:endParaRPr lang="pt-BR" sz="1700" dirty="0"/>
          </a:p>
          <a:p>
            <a:pPr marL="285750" lvl="0" indent="-285750" algn="just">
              <a:buFont typeface="Wingdings" panose="05000000000000000000" pitchFamily="2" charset="2"/>
              <a:buChar char="§"/>
            </a:pPr>
            <a:r>
              <a:rPr lang="pt-BR" sz="1700" dirty="0" smtClean="0"/>
              <a:t>Embora os índices estejam padronizados, o estudo foi segmentado em duas partes, considerando a diferença entre os tipos de desastres. Uma análise é focada no desastres relacionados ao </a:t>
            </a:r>
            <a:r>
              <a:rPr lang="pt-BR" sz="1700" b="1" dirty="0" smtClean="0">
                <a:solidFill>
                  <a:schemeClr val="accent1">
                    <a:lumMod val="75000"/>
                  </a:schemeClr>
                </a:solidFill>
              </a:rPr>
              <a:t>excesso de precipitação </a:t>
            </a:r>
            <a:r>
              <a:rPr lang="pt-BR" sz="1700" dirty="0" smtClean="0"/>
              <a:t>(inundações bruscas e deslizamentos) e, a outra, à </a:t>
            </a:r>
            <a:r>
              <a:rPr lang="pt-BR" sz="1700" b="1" dirty="0" smtClean="0">
                <a:solidFill>
                  <a:schemeClr val="accent6">
                    <a:lumMod val="75000"/>
                  </a:schemeClr>
                </a:solidFill>
              </a:rPr>
              <a:t>escassez de precipitação </a:t>
            </a:r>
            <a:r>
              <a:rPr lang="pt-BR" sz="1700" dirty="0" smtClean="0"/>
              <a:t>(secas);</a:t>
            </a:r>
          </a:p>
          <a:p>
            <a:pPr marL="285750" lvl="0" indent="-285750" algn="just">
              <a:buFont typeface="Wingdings" panose="05000000000000000000" pitchFamily="2" charset="2"/>
              <a:buChar char="§"/>
            </a:pPr>
            <a:endParaRPr lang="pt-BR" sz="1700" dirty="0" smtClean="0"/>
          </a:p>
          <a:p>
            <a:pPr marL="285750" lvl="0" indent="-285750" algn="just">
              <a:buFont typeface="Wingdings" panose="05000000000000000000" pitchFamily="2" charset="2"/>
              <a:buChar char="§"/>
            </a:pPr>
            <a:r>
              <a:rPr lang="pt-BR" sz="1700" dirty="0" smtClean="0"/>
              <a:t>Os </a:t>
            </a:r>
            <a:r>
              <a:rPr lang="pt-BR" sz="1700" dirty="0"/>
              <a:t>índices para deslizamentos de terra </a:t>
            </a:r>
            <a:r>
              <a:rPr lang="pt-BR" sz="1700" dirty="0" smtClean="0"/>
              <a:t>e para </a:t>
            </a:r>
            <a:r>
              <a:rPr lang="pt-BR" sz="1700" dirty="0"/>
              <a:t>inundações </a:t>
            </a:r>
            <a:r>
              <a:rPr lang="pt-BR" sz="1700" dirty="0" smtClean="0"/>
              <a:t>foram calculados considerando apenas o </a:t>
            </a:r>
            <a:r>
              <a:rPr lang="pt-BR" sz="1700" b="1" dirty="0" smtClean="0"/>
              <a:t>domínio territorial das </a:t>
            </a:r>
            <a:r>
              <a:rPr lang="pt-BR" sz="1700" b="1" dirty="0"/>
              <a:t>áreas urbanas </a:t>
            </a:r>
            <a:r>
              <a:rPr lang="pt-BR" sz="1700" dirty="0"/>
              <a:t>(e não toda a extensão territorial do município), tornando a análise mais objetiva e direcionada para onde está, de fato, a grandiosa maioria das mortes e prejuízos econômicos relacionados à estes dois tipos de </a:t>
            </a:r>
            <a:r>
              <a:rPr lang="pt-BR" sz="1700" dirty="0" smtClean="0"/>
              <a:t>ameaças.</a:t>
            </a:r>
          </a:p>
          <a:p>
            <a:pPr marL="285750" lvl="0" indent="-285750" algn="just">
              <a:buFont typeface="Wingdings" panose="05000000000000000000" pitchFamily="2" charset="2"/>
              <a:buChar char="§"/>
            </a:pPr>
            <a:endParaRPr lang="pt-BR" sz="1700" dirty="0" smtClean="0"/>
          </a:p>
          <a:p>
            <a:pPr marL="285750" lvl="0" indent="-285750" algn="just">
              <a:buFont typeface="Wingdings" panose="05000000000000000000" pitchFamily="2" charset="2"/>
              <a:buChar char="§"/>
            </a:pPr>
            <a:r>
              <a:rPr lang="pt-BR" sz="1700" dirty="0" smtClean="0"/>
              <a:t> O índice de secas foi calculado considerando todo território municipal.</a:t>
            </a:r>
          </a:p>
          <a:p>
            <a:pPr marL="285750" lvl="0" indent="-285750" algn="just">
              <a:buFont typeface="Wingdings" panose="05000000000000000000" pitchFamily="2" charset="2"/>
              <a:buChar char="§"/>
            </a:pPr>
            <a:endParaRPr lang="pt-BR" sz="1700" dirty="0"/>
          </a:p>
          <a:p>
            <a:pPr marL="285750" lvl="0" indent="-285750" algn="just">
              <a:buFont typeface="Wingdings" panose="05000000000000000000" pitchFamily="2" charset="2"/>
              <a:buChar char="§"/>
            </a:pPr>
            <a:r>
              <a:rPr lang="pt-BR" sz="1700" dirty="0"/>
              <a:t>Horizonte temporal definido em 2011-2040, como forma de subsidiar especificamente os próximos planos plurianuais orçamentários</a:t>
            </a:r>
            <a:r>
              <a:rPr lang="pt-BR" sz="1700" dirty="0" smtClean="0"/>
              <a:t>;</a:t>
            </a:r>
          </a:p>
          <a:p>
            <a:pPr marL="285750" lvl="0" indent="-285750" algn="just">
              <a:buFont typeface="Wingdings" panose="05000000000000000000" pitchFamily="2" charset="2"/>
              <a:buChar char="§"/>
            </a:pPr>
            <a:endParaRPr lang="pt-BR" sz="1700" dirty="0" smtClean="0"/>
          </a:p>
          <a:p>
            <a:pPr marL="285750" lvl="0" indent="-285750" algn="just">
              <a:buFont typeface="Wingdings" panose="05000000000000000000" pitchFamily="2" charset="2"/>
              <a:buChar char="§"/>
            </a:pPr>
            <a:r>
              <a:rPr lang="pt-BR" sz="1700" dirty="0" smtClean="0"/>
              <a:t>Validação</a:t>
            </a:r>
            <a:r>
              <a:rPr lang="pt-BR" sz="1700" dirty="0"/>
              <a:t>, comparação dos resultados e direcionamento de ações estratégicas baseadas na atuação do setor de Gestão de Riscos e Resposta a Desastres, especialmente do Centro Nacional de Monitoramento e Alerta de Desastres Naturais (</a:t>
            </a:r>
            <a:r>
              <a:rPr lang="pt-BR" sz="1700" dirty="0" err="1"/>
              <a:t>Cemaden</a:t>
            </a:r>
            <a:r>
              <a:rPr lang="pt-BR" sz="1700" dirty="0"/>
              <a:t>);</a:t>
            </a:r>
          </a:p>
        </p:txBody>
      </p:sp>
    </p:spTree>
    <p:extLst>
      <p:ext uri="{BB962C8B-B14F-4D97-AF65-F5344CB8AC3E}">
        <p14:creationId xmlns:p14="http://schemas.microsoft.com/office/powerpoint/2010/main" val="1489197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0" y="116632"/>
            <a:ext cx="9144000" cy="384721"/>
          </a:xfrm>
          <a:prstGeom prst="rect">
            <a:avLst/>
          </a:prstGeom>
          <a:noFill/>
        </p:spPr>
        <p:txBody>
          <a:bodyPr wrap="square" rtlCol="0">
            <a:spAutoFit/>
          </a:bodyPr>
          <a:lstStyle/>
          <a:p>
            <a:pPr algn="ctr"/>
            <a:r>
              <a:rPr lang="pt-BR" sz="1900" b="1" dirty="0" err="1" smtClean="0">
                <a:solidFill>
                  <a:srgbClr val="0070C0"/>
                </a:solidFill>
              </a:rPr>
              <a:t>Sub-índice</a:t>
            </a:r>
            <a:r>
              <a:rPr lang="pt-BR" sz="1900" b="1" dirty="0" smtClean="0">
                <a:solidFill>
                  <a:srgbClr val="0070C0"/>
                </a:solidFill>
              </a:rPr>
              <a:t> de Exposição para Inundações bruscas, enxurradas e alagamentos</a:t>
            </a:r>
            <a:endParaRPr lang="pt-BR" sz="1900" b="1" dirty="0">
              <a:solidFill>
                <a:srgbClr val="0070C0"/>
              </a:solidFill>
            </a:endParaRPr>
          </a:p>
        </p:txBody>
      </p:sp>
      <p:pic>
        <p:nvPicPr>
          <p:cNvPr id="9" name="Imagem 8"/>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81167" y="1052736"/>
            <a:ext cx="3371088" cy="2370360"/>
          </a:xfrm>
          <a:prstGeom prst="rect">
            <a:avLst/>
          </a:prstGeom>
          <a:noFill/>
          <a:ln>
            <a:noFill/>
          </a:ln>
        </p:spPr>
      </p:pic>
      <p:sp>
        <p:nvSpPr>
          <p:cNvPr id="3" name="Forma livre 2"/>
          <p:cNvSpPr/>
          <p:nvPr/>
        </p:nvSpPr>
        <p:spPr>
          <a:xfrm>
            <a:off x="6313830" y="1900553"/>
            <a:ext cx="2290618" cy="1579418"/>
          </a:xfrm>
          <a:custGeom>
            <a:avLst/>
            <a:gdLst>
              <a:gd name="connsiteX0" fmla="*/ 1016000 w 2290618"/>
              <a:gd name="connsiteY0" fmla="*/ 0 h 1579418"/>
              <a:gd name="connsiteX1" fmla="*/ 1006764 w 2290618"/>
              <a:gd name="connsiteY1" fmla="*/ 969818 h 1579418"/>
              <a:gd name="connsiteX2" fmla="*/ 0 w 2290618"/>
              <a:gd name="connsiteY2" fmla="*/ 969818 h 1579418"/>
              <a:gd name="connsiteX3" fmla="*/ 0 w 2290618"/>
              <a:gd name="connsiteY3" fmla="*/ 1579418 h 1579418"/>
              <a:gd name="connsiteX4" fmla="*/ 2290618 w 2290618"/>
              <a:gd name="connsiteY4" fmla="*/ 1579418 h 1579418"/>
              <a:gd name="connsiteX5" fmla="*/ 2290618 w 2290618"/>
              <a:gd name="connsiteY5" fmla="*/ 9236 h 1579418"/>
              <a:gd name="connsiteX6" fmla="*/ 1016000 w 2290618"/>
              <a:gd name="connsiteY6" fmla="*/ 0 h 157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0618" h="1579418">
                <a:moveTo>
                  <a:pt x="1016000" y="0"/>
                </a:moveTo>
                <a:cubicBezTo>
                  <a:pt x="1012921" y="323273"/>
                  <a:pt x="1009843" y="646545"/>
                  <a:pt x="1006764" y="969818"/>
                </a:cubicBezTo>
                <a:lnTo>
                  <a:pt x="0" y="969818"/>
                </a:lnTo>
                <a:lnTo>
                  <a:pt x="0" y="1579418"/>
                </a:lnTo>
                <a:lnTo>
                  <a:pt x="2290618" y="1579418"/>
                </a:lnTo>
                <a:lnTo>
                  <a:pt x="2290618" y="9236"/>
                </a:lnTo>
                <a:lnTo>
                  <a:pt x="1016000" y="0"/>
                </a:lnTo>
                <a:close/>
              </a:path>
            </a:pathLst>
          </a:custGeom>
          <a:solidFill>
            <a:schemeClr val="bg1">
              <a:alpha val="68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CaixaDeTexto 6"/>
          <p:cNvSpPr txBox="1"/>
          <p:nvPr/>
        </p:nvSpPr>
        <p:spPr>
          <a:xfrm>
            <a:off x="323528" y="1114286"/>
            <a:ext cx="4569607" cy="4616648"/>
          </a:xfrm>
          <a:prstGeom prst="rect">
            <a:avLst/>
          </a:prstGeom>
          <a:noFill/>
        </p:spPr>
        <p:txBody>
          <a:bodyPr wrap="square" rtlCol="0">
            <a:spAutoFit/>
          </a:bodyPr>
          <a:lstStyle/>
          <a:p>
            <a:pPr algn="just"/>
            <a:r>
              <a:rPr lang="pt-BR" sz="1400" dirty="0" smtClean="0"/>
              <a:t>O vetor </a:t>
            </a:r>
            <a:r>
              <a:rPr lang="pt-BR" sz="1400" b="1" dirty="0" smtClean="0"/>
              <a:t>Exposição</a:t>
            </a:r>
            <a:r>
              <a:rPr lang="pt-BR" sz="1400" dirty="0" smtClean="0"/>
              <a:t> foi definido neste trabalho como a natureza e a intensidade do estresse ambiental (climático) sobre um território ou sistema humano. As características desse estresse incluem a sua magnitude, frequência, duração e a abrangência espacial. No contexto das mudanças climáticas, está diretamente relacionada com as variações do clima futuro quando comparado com o comportamento observado em um período de referência que, neste trabalho, é denominado de </a:t>
            </a:r>
            <a:r>
              <a:rPr lang="pt-BR" sz="1400" i="1" dirty="0" err="1" smtClean="0"/>
              <a:t>baseline</a:t>
            </a:r>
            <a:r>
              <a:rPr lang="pt-BR" sz="1400" dirty="0" smtClean="0"/>
              <a:t>, sendo este compreendido entre 1961-1990. Para o presente estudo, o vetor exposição será representado por um </a:t>
            </a:r>
            <a:r>
              <a:rPr lang="pt-BR" sz="1400" dirty="0" err="1" smtClean="0"/>
              <a:t>sub-índice</a:t>
            </a:r>
            <a:r>
              <a:rPr lang="pt-BR" sz="1400" dirty="0" smtClean="0"/>
              <a:t> e seguirá o mesmo modelo (equação) do trabalho de </a:t>
            </a:r>
            <a:r>
              <a:rPr lang="pt-BR" sz="1400" dirty="0" err="1" smtClean="0"/>
              <a:t>Debortoli</a:t>
            </a:r>
            <a:r>
              <a:rPr lang="pt-BR" sz="1400" dirty="0" smtClean="0"/>
              <a:t> et. al (2016), que foram apresentadas no primeiro slide.  Portanto, o vetor aqui chamado de exposição é equivalente à dimensão climática da vulnerabilidade utilizada em </a:t>
            </a:r>
            <a:r>
              <a:rPr lang="pt-BR" sz="1400" dirty="0" err="1" smtClean="0"/>
              <a:t>Debortoli</a:t>
            </a:r>
            <a:r>
              <a:rPr lang="pt-BR" sz="1400" dirty="0" smtClean="0"/>
              <a:t> et. al (2016). </a:t>
            </a:r>
            <a:r>
              <a:rPr lang="pt-BR" sz="1400" dirty="0"/>
              <a:t>A única diferença metodológica é que, neste trabalho, calculou-se o </a:t>
            </a:r>
            <a:r>
              <a:rPr lang="pt-BR" sz="1400" b="1" dirty="0"/>
              <a:t>valor médio do </a:t>
            </a:r>
            <a:r>
              <a:rPr lang="pt-BR" sz="1400" b="1" dirty="0" err="1"/>
              <a:t>sub-índice</a:t>
            </a:r>
            <a:r>
              <a:rPr lang="pt-BR" sz="1400" b="1" dirty="0"/>
              <a:t> para cada área urbana dos municípios brasileiros</a:t>
            </a:r>
            <a:r>
              <a:rPr lang="pt-BR" sz="1400" dirty="0"/>
              <a:t>. </a:t>
            </a:r>
          </a:p>
          <a:p>
            <a:pPr algn="just"/>
            <a:endParaRPr lang="pt-BR" sz="1400" dirty="0" smtClean="0"/>
          </a:p>
          <a:p>
            <a:pPr algn="just"/>
            <a:endParaRPr lang="pt-BR" sz="1400" dirty="0"/>
          </a:p>
        </p:txBody>
      </p:sp>
      <mc:AlternateContent xmlns:mc="http://schemas.openxmlformats.org/markup-compatibility/2006" xmlns:a14="http://schemas.microsoft.com/office/drawing/2010/main">
        <mc:Choice Requires="a14">
          <p:sp>
            <p:nvSpPr>
              <p:cNvPr id="8" name="Retângulo 7"/>
              <p:cNvSpPr/>
              <p:nvPr/>
            </p:nvSpPr>
            <p:spPr>
              <a:xfrm>
                <a:off x="-22657" y="5661248"/>
                <a:ext cx="9166657" cy="276999"/>
              </a:xfrm>
              <a:prstGeom prst="rect">
                <a:avLst/>
              </a:prstGeom>
            </p:spPr>
            <p:txBody>
              <a:bodyPr wrap="square">
                <a:spAutoFit/>
              </a:bodyPr>
              <a:lstStyle/>
              <a:p>
                <a:pPr algn="ctr"/>
                <a14:m>
                  <m:oMath xmlns:m="http://schemas.openxmlformats.org/officeDocument/2006/math">
                    <m:f>
                      <m:fPr>
                        <m:type m:val="lin"/>
                        <m:ctrlPr>
                          <a:rPr lang="pt-BR" sz="1200" b="1" i="1" smtClean="0">
                            <a:latin typeface="Cambria Math" panose="02040503050406030204" pitchFamily="18" charset="0"/>
                          </a:rPr>
                        </m:ctrlPr>
                      </m:fPr>
                      <m:num>
                        <m:d>
                          <m:dPr>
                            <m:ctrlPr>
                              <a:rPr lang="pt-BR" sz="1200" b="1" i="1">
                                <a:latin typeface="Cambria Math" panose="02040503050406030204" pitchFamily="18" charset="0"/>
                              </a:rPr>
                            </m:ctrlPr>
                          </m:dPr>
                          <m:e>
                            <m:r>
                              <a:rPr lang="pt-BR" sz="1200" b="1" i="1">
                                <a:latin typeface="Cambria Math"/>
                              </a:rPr>
                              <m:t>1.75∗</m:t>
                            </m:r>
                            <m:r>
                              <a:rPr lang="pt-BR" sz="1200" b="1" i="1">
                                <a:latin typeface="Cambria Math"/>
                              </a:rPr>
                              <m:t>𝑹𝒙</m:t>
                            </m:r>
                            <m:r>
                              <a:rPr lang="pt-BR" sz="1200" b="1" i="1">
                                <a:latin typeface="Cambria Math"/>
                              </a:rPr>
                              <m:t>𝟏</m:t>
                            </m:r>
                            <m:r>
                              <a:rPr lang="pt-BR" sz="1200" b="1" i="1">
                                <a:latin typeface="Cambria Math"/>
                              </a:rPr>
                              <m:t>𝒅𝒂𝒀</m:t>
                            </m:r>
                            <m:r>
                              <a:rPr lang="pt-BR" sz="1200" b="1" i="1">
                                <a:latin typeface="Cambria Math"/>
                              </a:rPr>
                              <m:t>+ </m:t>
                            </m:r>
                            <m:r>
                              <a:rPr lang="pt-BR" sz="1200" b="1" i="1">
                                <a:latin typeface="Cambria Math"/>
                              </a:rPr>
                              <m:t>𝟎</m:t>
                            </m:r>
                            <m:r>
                              <a:rPr lang="pt-BR" sz="1200" b="1" i="1">
                                <a:latin typeface="Cambria Math"/>
                              </a:rPr>
                              <m:t>.</m:t>
                            </m:r>
                            <m:r>
                              <a:rPr lang="pt-BR" sz="1200" b="1" i="1">
                                <a:latin typeface="Cambria Math"/>
                              </a:rPr>
                              <m:t>𝟓𝟎</m:t>
                            </m:r>
                            <m:r>
                              <a:rPr lang="pt-BR" sz="1200" b="1" i="1">
                                <a:latin typeface="Cambria Math"/>
                              </a:rPr>
                              <m:t>∗</m:t>
                            </m:r>
                            <m:r>
                              <a:rPr lang="pt-BR" sz="1200" b="1" i="1">
                                <a:latin typeface="Cambria Math"/>
                              </a:rPr>
                              <m:t>𝑹</m:t>
                            </m:r>
                            <m:r>
                              <a:rPr lang="pt-BR" sz="1200" b="1" i="1">
                                <a:latin typeface="Cambria Math"/>
                              </a:rPr>
                              <m:t>𝟗𝟓</m:t>
                            </m:r>
                            <m:r>
                              <a:rPr lang="pt-BR" sz="1200" b="1" i="1">
                                <a:latin typeface="Cambria Math"/>
                              </a:rPr>
                              <m:t>𝒑</m:t>
                            </m:r>
                            <m:r>
                              <a:rPr lang="pt-BR" sz="1200" b="1" i="1">
                                <a:latin typeface="Cambria Math"/>
                              </a:rPr>
                              <m:t>+</m:t>
                            </m:r>
                            <m:r>
                              <a:rPr lang="pt-BR" sz="1200" b="1" i="1">
                                <a:latin typeface="Cambria Math"/>
                              </a:rPr>
                              <m:t>𝟎</m:t>
                            </m:r>
                            <m:r>
                              <a:rPr lang="pt-BR" sz="1200" b="1" i="1">
                                <a:latin typeface="Cambria Math"/>
                              </a:rPr>
                              <m:t>.</m:t>
                            </m:r>
                            <m:r>
                              <a:rPr lang="pt-BR" sz="1200" b="1" i="1">
                                <a:latin typeface="Cambria Math"/>
                              </a:rPr>
                              <m:t>𝟓𝟎</m:t>
                            </m:r>
                            <m:r>
                              <a:rPr lang="pt-BR" sz="1200" b="1" i="1">
                                <a:latin typeface="Cambria Math"/>
                              </a:rPr>
                              <m:t>∗</m:t>
                            </m:r>
                            <m:r>
                              <a:rPr lang="pt-BR" sz="1200" b="1" i="1">
                                <a:latin typeface="Cambria Math"/>
                              </a:rPr>
                              <m:t>𝑹𝒙</m:t>
                            </m:r>
                            <m:r>
                              <a:rPr lang="pt-BR" sz="1200" b="1" i="1">
                                <a:latin typeface="Cambria Math"/>
                              </a:rPr>
                              <m:t>𝟓</m:t>
                            </m:r>
                            <m:r>
                              <a:rPr lang="pt-BR" sz="1200" b="1" i="1">
                                <a:latin typeface="Cambria Math"/>
                              </a:rPr>
                              <m:t>𝒅𝒂𝒚</m:t>
                            </m:r>
                            <m:r>
                              <a:rPr lang="pt-BR" sz="1200" b="1" i="1">
                                <a:latin typeface="Cambria Math"/>
                              </a:rPr>
                              <m:t>+</m:t>
                            </m:r>
                            <m:r>
                              <a:rPr lang="pt-BR" sz="1200" b="1" i="1">
                                <a:latin typeface="Cambria Math"/>
                              </a:rPr>
                              <m:t>𝟎</m:t>
                            </m:r>
                            <m:r>
                              <a:rPr lang="pt-BR" sz="1200" b="1" i="1">
                                <a:latin typeface="Cambria Math"/>
                              </a:rPr>
                              <m:t>.</m:t>
                            </m:r>
                            <m:r>
                              <a:rPr lang="pt-BR" sz="1200" b="1" i="1">
                                <a:latin typeface="Cambria Math"/>
                              </a:rPr>
                              <m:t>𝟐𝟓</m:t>
                            </m:r>
                            <m:r>
                              <a:rPr lang="pt-BR" sz="1200" b="1" i="1">
                                <a:latin typeface="Cambria Math"/>
                              </a:rPr>
                              <m:t> </m:t>
                            </m:r>
                            <m:r>
                              <a:rPr lang="pt-BR" sz="1200" b="1" i="1">
                                <a:latin typeface="Cambria Math"/>
                              </a:rPr>
                              <m:t>𝑪𝑾𝑫</m:t>
                            </m:r>
                          </m:e>
                        </m:d>
                      </m:num>
                      <m:den>
                        <m:r>
                          <a:rPr lang="pt-BR" sz="1200" b="1" i="1">
                            <a:latin typeface="Cambria Math"/>
                          </a:rPr>
                          <m:t>3</m:t>
                        </m:r>
                      </m:den>
                    </m:f>
                    <m:r>
                      <a:rPr lang="pt-BR" sz="1200" b="1" i="1" smtClean="0">
                        <a:latin typeface="Cambria Math"/>
                      </a:rPr>
                      <m:t>=</m:t>
                    </m:r>
                  </m:oMath>
                </a14:m>
                <a:r>
                  <a:rPr lang="pt-BR" sz="1200" b="1" i="1" dirty="0">
                    <a:latin typeface="Cambria Math"/>
                  </a:rPr>
                  <a:t> </a:t>
                </a:r>
                <a:r>
                  <a:rPr lang="pt-BR" sz="1200" b="1" i="1" dirty="0" smtClean="0">
                    <a:latin typeface="Cambria Math"/>
                  </a:rPr>
                  <a:t>Exposição</a:t>
                </a:r>
                <a:endParaRPr lang="pt-BR" sz="1200" dirty="0"/>
              </a:p>
            </p:txBody>
          </p:sp>
        </mc:Choice>
        <mc:Fallback xmlns="">
          <p:sp>
            <p:nvSpPr>
              <p:cNvPr id="8" name="Retângulo 7"/>
              <p:cNvSpPr>
                <a:spLocks noRot="1" noChangeAspect="1" noMove="1" noResize="1" noEditPoints="1" noAdjustHandles="1" noChangeArrowheads="1" noChangeShapeType="1" noTextEdit="1"/>
              </p:cNvSpPr>
              <p:nvPr/>
            </p:nvSpPr>
            <p:spPr>
              <a:xfrm>
                <a:off x="-22657" y="5661248"/>
                <a:ext cx="9166657" cy="276999"/>
              </a:xfrm>
              <a:prstGeom prst="rect">
                <a:avLst/>
              </a:prstGeom>
              <a:blipFill rotWithShape="1">
                <a:blip r:embed="rId3"/>
                <a:stretch>
                  <a:fillRect t="-93333" b="-151111"/>
                </a:stretch>
              </a:blipFill>
            </p:spPr>
            <p:txBody>
              <a:bodyPr/>
              <a:lstStyle/>
              <a:p>
                <a:r>
                  <a:rPr lang="pt-BR">
                    <a:noFill/>
                  </a:rPr>
                  <a:t> </a:t>
                </a:r>
              </a:p>
            </p:txBody>
          </p:sp>
        </mc:Fallback>
      </mc:AlternateContent>
      <mc:AlternateContent xmlns:mc="http://schemas.openxmlformats.org/markup-compatibility/2006" xmlns:a14="http://schemas.microsoft.com/office/drawing/2010/main">
        <mc:Choice Requires="a14">
          <p:sp>
            <p:nvSpPr>
              <p:cNvPr id="10" name="Retângulo 9"/>
              <p:cNvSpPr/>
              <p:nvPr/>
            </p:nvSpPr>
            <p:spPr>
              <a:xfrm>
                <a:off x="7164288" y="5779436"/>
                <a:ext cx="962123" cy="200055"/>
              </a:xfrm>
              <a:prstGeom prst="rect">
                <a:avLst/>
              </a:prstGeom>
            </p:spPr>
            <p:txBody>
              <a:bodyPr wrap="none">
                <a:spAutoFit/>
              </a:bodyPr>
              <a:lstStyle/>
              <a:p>
                <a:pPr algn="ctr"/>
                <a14:m>
                  <m:oMathPara xmlns:m="http://schemas.openxmlformats.org/officeDocument/2006/math">
                    <m:oMathParaPr>
                      <m:jc m:val="centerGroup"/>
                    </m:oMathParaPr>
                    <m:oMath xmlns:m="http://schemas.openxmlformats.org/officeDocument/2006/math">
                      <m:r>
                        <m:rPr>
                          <m:sty m:val="p"/>
                        </m:rPr>
                        <a:rPr lang="pt-BR" sz="700" b="0" i="0" smtClean="0">
                          <a:latin typeface="Cambria Math"/>
                        </a:rPr>
                        <m:t>Inunda</m:t>
                      </m:r>
                      <m:r>
                        <a:rPr lang="pt-BR" sz="700" b="0" i="0" smtClean="0">
                          <a:latin typeface="Cambria Math"/>
                        </a:rPr>
                        <m:t>çõ</m:t>
                      </m:r>
                      <m:r>
                        <m:rPr>
                          <m:sty m:val="p"/>
                        </m:rPr>
                        <a:rPr lang="pt-BR" sz="700" b="0" i="0" smtClean="0">
                          <a:latin typeface="Cambria Math"/>
                        </a:rPr>
                        <m:t>es</m:t>
                      </m:r>
                      <m:r>
                        <a:rPr lang="pt-BR" sz="700" b="0" i="0" smtClean="0">
                          <a:latin typeface="Cambria Math"/>
                        </a:rPr>
                        <m:t> </m:t>
                      </m:r>
                      <m:r>
                        <m:rPr>
                          <m:sty m:val="p"/>
                        </m:rPr>
                        <a:rPr lang="pt-BR" sz="700" b="0" i="0" smtClean="0">
                          <a:latin typeface="Cambria Math"/>
                        </a:rPr>
                        <m:t>bruscas</m:t>
                      </m:r>
                    </m:oMath>
                  </m:oMathPara>
                </a14:m>
                <a:endParaRPr lang="pt-BR" sz="700" dirty="0"/>
              </a:p>
            </p:txBody>
          </p:sp>
        </mc:Choice>
        <mc:Fallback xmlns="">
          <p:sp>
            <p:nvSpPr>
              <p:cNvPr id="10" name="Retângulo 9"/>
              <p:cNvSpPr>
                <a:spLocks noRot="1" noChangeAspect="1" noMove="1" noResize="1" noEditPoints="1" noAdjustHandles="1" noChangeArrowheads="1" noChangeShapeType="1" noTextEdit="1"/>
              </p:cNvSpPr>
              <p:nvPr/>
            </p:nvSpPr>
            <p:spPr>
              <a:xfrm>
                <a:off x="7164288" y="5779436"/>
                <a:ext cx="962123" cy="200055"/>
              </a:xfrm>
              <a:prstGeom prst="rect">
                <a:avLst/>
              </a:prstGeom>
              <a:blipFill rotWithShape="1">
                <a:blip r:embed="rId4"/>
                <a:stretch>
                  <a:fillRect/>
                </a:stretch>
              </a:blipFill>
            </p:spPr>
            <p:txBody>
              <a:bodyPr/>
              <a:lstStyle/>
              <a:p>
                <a:r>
                  <a:rPr lang="pt-BR">
                    <a:noFill/>
                  </a:rPr>
                  <a:t> </a:t>
                </a:r>
              </a:p>
            </p:txBody>
          </p:sp>
        </mc:Fallback>
      </mc:AlternateContent>
    </p:spTree>
    <p:extLst>
      <p:ext uri="{BB962C8B-B14F-4D97-AF65-F5344CB8AC3E}">
        <p14:creationId xmlns:p14="http://schemas.microsoft.com/office/powerpoint/2010/main" val="13883963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539552" y="764704"/>
            <a:ext cx="8064896" cy="3477875"/>
          </a:xfrm>
          <a:prstGeom prst="rect">
            <a:avLst/>
          </a:prstGeom>
        </p:spPr>
        <p:txBody>
          <a:bodyPr wrap="square">
            <a:spAutoFit/>
          </a:bodyPr>
          <a:lstStyle/>
          <a:p>
            <a:pPr algn="just"/>
            <a:r>
              <a:rPr lang="pt-BR" sz="1600" dirty="0" smtClean="0"/>
              <a:t>Os dados utilizados para compor o </a:t>
            </a:r>
            <a:r>
              <a:rPr lang="pt-BR" sz="1600" dirty="0" err="1" smtClean="0"/>
              <a:t>sub-índice</a:t>
            </a:r>
            <a:r>
              <a:rPr lang="pt-BR" sz="1600" dirty="0" smtClean="0"/>
              <a:t> de Exposição (tanto para o caso dos deslizamentos de terra quanto para inundações bruscas, enxurradas e alagamentos) são provenientes do estudo de </a:t>
            </a:r>
            <a:r>
              <a:rPr lang="pt-BR" sz="1600" dirty="0" err="1"/>
              <a:t>Debortoli</a:t>
            </a:r>
            <a:r>
              <a:rPr lang="pt-BR" sz="1600" dirty="0"/>
              <a:t> et. al (2016</a:t>
            </a:r>
            <a:r>
              <a:rPr lang="pt-BR" sz="1600" dirty="0" smtClean="0"/>
              <a:t>). Os resultados foram gerados a partir dos dados climáticos de índices de extremos de precipitação (Rx1Day, Rx5day, R95p e CWD), os quais foram </a:t>
            </a:r>
            <a:r>
              <a:rPr lang="pt-BR" sz="1600" dirty="0"/>
              <a:t>calculados pelo grupo de pesquisa do INPE (Instituto Nacional de Pesquisas Espaciais) coordenado pela pesquisadora </a:t>
            </a:r>
            <a:r>
              <a:rPr lang="pt-BR" sz="1600" dirty="0" err="1"/>
              <a:t>Chou</a:t>
            </a:r>
            <a:r>
              <a:rPr lang="pt-BR" sz="1600" dirty="0"/>
              <a:t> </a:t>
            </a:r>
            <a:r>
              <a:rPr lang="pt-BR" sz="1600" dirty="0" err="1"/>
              <a:t>Sin</a:t>
            </a:r>
            <a:r>
              <a:rPr lang="pt-BR" sz="1600" dirty="0"/>
              <a:t> Chan (CHOU et al. 2014). Nesta ocasião, a metodologia utilizada no cálculo dos índices foi feita sob a plataforma do programa FCLIMDEX. Importante ressaltar que todos as considerações feitas pelos autores, e aqui apresentadas, são válidas para o presente estudo</a:t>
            </a:r>
            <a:r>
              <a:rPr lang="pt-BR" sz="1600" dirty="0" smtClean="0"/>
              <a:t>.</a:t>
            </a:r>
          </a:p>
          <a:p>
            <a:pPr algn="just"/>
            <a:endParaRPr lang="pt-BR" sz="1200" dirty="0"/>
          </a:p>
          <a:p>
            <a:pPr algn="just"/>
            <a:r>
              <a:rPr lang="pt-BR" sz="1600" dirty="0"/>
              <a:t>A partir dos índices de extremos de precipitação calculados pelo grupo da pesquisadora </a:t>
            </a:r>
            <a:r>
              <a:rPr lang="pt-BR" sz="1600" dirty="0" err="1"/>
              <a:t>Chou</a:t>
            </a:r>
            <a:r>
              <a:rPr lang="pt-BR" sz="1600" dirty="0"/>
              <a:t> </a:t>
            </a:r>
            <a:r>
              <a:rPr lang="pt-BR" sz="1600" dirty="0" err="1"/>
              <a:t>Sin</a:t>
            </a:r>
            <a:r>
              <a:rPr lang="pt-BR" sz="1600" dirty="0"/>
              <a:t> Chan do INPE (CHOU et al. 2014), os autores selecionaram alguns índices específicos para os extremos climáticos que representem a dinâmica climática dos extremos de precipitação para as diferentes regiões do Brasil. </a:t>
            </a:r>
          </a:p>
        </p:txBody>
      </p:sp>
      <p:graphicFrame>
        <p:nvGraphicFramePr>
          <p:cNvPr id="10" name="Tabela 9"/>
          <p:cNvGraphicFramePr>
            <a:graphicFrameLocks noGrp="1"/>
          </p:cNvGraphicFramePr>
          <p:nvPr>
            <p:extLst>
              <p:ext uri="{D42A27DB-BD31-4B8C-83A1-F6EECF244321}">
                <p14:modId xmlns:p14="http://schemas.microsoft.com/office/powerpoint/2010/main" val="3208386278"/>
              </p:ext>
            </p:extLst>
          </p:nvPr>
        </p:nvGraphicFramePr>
        <p:xfrm>
          <a:off x="1843087" y="4293096"/>
          <a:ext cx="5457825" cy="2120646"/>
        </p:xfrm>
        <a:graphic>
          <a:graphicData uri="http://schemas.openxmlformats.org/drawingml/2006/table">
            <a:tbl>
              <a:tblPr firstRow="1" firstCol="1" bandRow="1">
                <a:tableStyleId>{5C22544A-7EE6-4342-B048-85BDC9FD1C3A}</a:tableStyleId>
              </a:tblPr>
              <a:tblGrid>
                <a:gridCol w="828040">
                  <a:extLst>
                    <a:ext uri="{9D8B030D-6E8A-4147-A177-3AD203B41FA5}">
                      <a16:colId xmlns:a16="http://schemas.microsoft.com/office/drawing/2014/main" val="20000"/>
                    </a:ext>
                  </a:extLst>
                </a:gridCol>
                <a:gridCol w="1771650">
                  <a:extLst>
                    <a:ext uri="{9D8B030D-6E8A-4147-A177-3AD203B41FA5}">
                      <a16:colId xmlns:a16="http://schemas.microsoft.com/office/drawing/2014/main" val="20001"/>
                    </a:ext>
                  </a:extLst>
                </a:gridCol>
                <a:gridCol w="2115185">
                  <a:extLst>
                    <a:ext uri="{9D8B030D-6E8A-4147-A177-3AD203B41FA5}">
                      <a16:colId xmlns:a16="http://schemas.microsoft.com/office/drawing/2014/main" val="20002"/>
                    </a:ext>
                  </a:extLst>
                </a:gridCol>
                <a:gridCol w="742950">
                  <a:extLst>
                    <a:ext uri="{9D8B030D-6E8A-4147-A177-3AD203B41FA5}">
                      <a16:colId xmlns:a16="http://schemas.microsoft.com/office/drawing/2014/main" val="20003"/>
                    </a:ext>
                  </a:extLst>
                </a:gridCol>
              </a:tblGrid>
              <a:tr h="0">
                <a:tc>
                  <a:txBody>
                    <a:bodyPr/>
                    <a:lstStyle/>
                    <a:p>
                      <a:pPr algn="ctr">
                        <a:lnSpc>
                          <a:spcPct val="115000"/>
                        </a:lnSpc>
                        <a:spcAft>
                          <a:spcPts val="0"/>
                        </a:spcAft>
                      </a:pPr>
                      <a:r>
                        <a:rPr lang="pt-BR" sz="1100" dirty="0">
                          <a:effectLst/>
                        </a:rPr>
                        <a:t>ID</a:t>
                      </a:r>
                      <a:endParaRPr lang="pt-BR" sz="1200" dirty="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Descrição</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Definição</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Unidade</a:t>
                      </a:r>
                      <a:endParaRPr lang="pt-BR" sz="1200">
                        <a:effectLst/>
                        <a:latin typeface="Calibri"/>
                        <a:ea typeface="Times New Roman"/>
                        <a:cs typeface="Times New Roman"/>
                      </a:endParaRPr>
                    </a:p>
                  </a:txBody>
                  <a:tcPr marL="68580" marR="68580" marT="0" marB="0" anchor="ctr"/>
                </a:tc>
                <a:extLst>
                  <a:ext uri="{0D108BD9-81ED-4DB2-BD59-A6C34878D82A}">
                    <a16:rowId xmlns:a16="http://schemas.microsoft.com/office/drawing/2014/main" val="10000"/>
                  </a:ext>
                </a:extLst>
              </a:tr>
              <a:tr h="0">
                <a:tc>
                  <a:txBody>
                    <a:bodyPr/>
                    <a:lstStyle/>
                    <a:p>
                      <a:pPr algn="ctr">
                        <a:lnSpc>
                          <a:spcPct val="115000"/>
                        </a:lnSpc>
                        <a:spcAft>
                          <a:spcPts val="0"/>
                        </a:spcAft>
                      </a:pPr>
                      <a:r>
                        <a:rPr lang="pt-BR" sz="1100">
                          <a:effectLst/>
                        </a:rPr>
                        <a:t>Rx1day</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dirty="0">
                          <a:effectLst/>
                        </a:rPr>
                        <a:t>Quantidade máxima de</a:t>
                      </a:r>
                      <a:endParaRPr lang="pt-BR" sz="1200" dirty="0">
                        <a:effectLst/>
                      </a:endParaRPr>
                    </a:p>
                    <a:p>
                      <a:pPr algn="ctr">
                        <a:lnSpc>
                          <a:spcPct val="115000"/>
                        </a:lnSpc>
                        <a:spcAft>
                          <a:spcPts val="0"/>
                        </a:spcAft>
                      </a:pPr>
                      <a:r>
                        <a:rPr lang="pt-BR" sz="1100" dirty="0">
                          <a:effectLst/>
                        </a:rPr>
                        <a:t>precipitação em um dia</a:t>
                      </a:r>
                      <a:endParaRPr lang="pt-BR" sz="1200" dirty="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Máximo de precipitação ocorrido em 1 dia</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mm/dia</a:t>
                      </a:r>
                      <a:endParaRPr lang="pt-BR" sz="1200">
                        <a:effectLst/>
                        <a:latin typeface="Calibri"/>
                        <a:ea typeface="Times New Roman"/>
                        <a:cs typeface="Times New Roman"/>
                      </a:endParaRPr>
                    </a:p>
                  </a:txBody>
                  <a:tcPr marL="68580" marR="68580" marT="0" marB="0" anchor="ctr"/>
                </a:tc>
                <a:extLst>
                  <a:ext uri="{0D108BD9-81ED-4DB2-BD59-A6C34878D82A}">
                    <a16:rowId xmlns:a16="http://schemas.microsoft.com/office/drawing/2014/main" val="10001"/>
                  </a:ext>
                </a:extLst>
              </a:tr>
              <a:tr h="0">
                <a:tc>
                  <a:txBody>
                    <a:bodyPr/>
                    <a:lstStyle/>
                    <a:p>
                      <a:pPr algn="ctr">
                        <a:lnSpc>
                          <a:spcPct val="115000"/>
                        </a:lnSpc>
                        <a:spcAft>
                          <a:spcPts val="0"/>
                        </a:spcAft>
                      </a:pPr>
                      <a:r>
                        <a:rPr lang="pt-BR" sz="1100">
                          <a:effectLst/>
                        </a:rPr>
                        <a:t>Rx5day</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dirty="0">
                          <a:effectLst/>
                        </a:rPr>
                        <a:t>Quantidade máxima de</a:t>
                      </a:r>
                      <a:endParaRPr lang="pt-BR" sz="1200" dirty="0">
                        <a:effectLst/>
                      </a:endParaRPr>
                    </a:p>
                    <a:p>
                      <a:pPr algn="ctr">
                        <a:lnSpc>
                          <a:spcPct val="115000"/>
                        </a:lnSpc>
                        <a:spcAft>
                          <a:spcPts val="0"/>
                        </a:spcAft>
                      </a:pPr>
                      <a:r>
                        <a:rPr lang="pt-BR" sz="1100" dirty="0">
                          <a:effectLst/>
                        </a:rPr>
                        <a:t>Precipitação em cinco dias</a:t>
                      </a:r>
                      <a:endParaRPr lang="pt-BR" sz="1200" dirty="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Máximo de precipitação acumulada  em 5 dias consecutivos</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mm/5dias</a:t>
                      </a:r>
                      <a:endParaRPr lang="pt-BR" sz="1200">
                        <a:effectLst/>
                        <a:latin typeface="Calibri"/>
                        <a:ea typeface="Times New Roman"/>
                        <a:cs typeface="Times New Roman"/>
                      </a:endParaRPr>
                    </a:p>
                  </a:txBody>
                  <a:tcPr marL="68580" marR="68580" marT="0" marB="0" anchor="ctr"/>
                </a:tc>
                <a:extLst>
                  <a:ext uri="{0D108BD9-81ED-4DB2-BD59-A6C34878D82A}">
                    <a16:rowId xmlns:a16="http://schemas.microsoft.com/office/drawing/2014/main" val="10002"/>
                  </a:ext>
                </a:extLst>
              </a:tr>
              <a:tr h="0">
                <a:tc>
                  <a:txBody>
                    <a:bodyPr/>
                    <a:lstStyle/>
                    <a:p>
                      <a:pPr algn="ctr">
                        <a:lnSpc>
                          <a:spcPct val="115000"/>
                        </a:lnSpc>
                        <a:spcAft>
                          <a:spcPts val="0"/>
                        </a:spcAft>
                      </a:pPr>
                      <a:r>
                        <a:rPr lang="pt-BR" sz="1100">
                          <a:effectLst/>
                        </a:rPr>
                        <a:t>CWD</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No. de dias úmidos (RR&gt; consecutivos </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Número máximo de dias consecutivos com RR≥1 mm</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dias</a:t>
                      </a:r>
                      <a:endParaRPr lang="pt-BR" sz="1200">
                        <a:effectLst/>
                        <a:latin typeface="Calibri"/>
                        <a:ea typeface="Times New Roman"/>
                        <a:cs typeface="Times New Roman"/>
                      </a:endParaRPr>
                    </a:p>
                  </a:txBody>
                  <a:tcPr marL="68580" marR="68580" marT="0" marB="0" anchor="ctr"/>
                </a:tc>
                <a:extLst>
                  <a:ext uri="{0D108BD9-81ED-4DB2-BD59-A6C34878D82A}">
                    <a16:rowId xmlns:a16="http://schemas.microsoft.com/office/drawing/2014/main" val="10003"/>
                  </a:ext>
                </a:extLst>
              </a:tr>
              <a:tr h="0">
                <a:tc>
                  <a:txBody>
                    <a:bodyPr/>
                    <a:lstStyle/>
                    <a:p>
                      <a:pPr algn="ctr">
                        <a:lnSpc>
                          <a:spcPct val="115000"/>
                        </a:lnSpc>
                        <a:spcAft>
                          <a:spcPts val="0"/>
                        </a:spcAft>
                      </a:pPr>
                      <a:r>
                        <a:rPr lang="pt-BR" sz="1100">
                          <a:effectLst/>
                        </a:rPr>
                        <a:t>R95p</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Dias muito úmidos</a:t>
                      </a:r>
                      <a:endParaRPr lang="pt-BR" sz="1200">
                        <a:effectLst/>
                      </a:endParaRPr>
                    </a:p>
                    <a:p>
                      <a:pPr algn="ctr">
                        <a:lnSpc>
                          <a:spcPct val="115000"/>
                        </a:lnSpc>
                        <a:spcAft>
                          <a:spcPts val="0"/>
                        </a:spcAft>
                      </a:pPr>
                      <a:r>
                        <a:rPr lang="pt-BR" sz="1100">
                          <a:effectLst/>
                        </a:rPr>
                        <a:t> </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Precipitação diária total em que RR&gt; percentil 95, considerando a estatística de um período (ex: ano)</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dirty="0">
                          <a:effectLst/>
                        </a:rPr>
                        <a:t>mm/dia</a:t>
                      </a:r>
                      <a:endParaRPr lang="pt-BR" sz="1200" dirty="0">
                        <a:effectLst/>
                        <a:latin typeface="Calibri"/>
                        <a:ea typeface="Times New Roman"/>
                        <a:cs typeface="Times New Roman"/>
                      </a:endParaRPr>
                    </a:p>
                  </a:txBody>
                  <a:tcPr marL="68580" marR="68580" marT="0" marB="0" anchor="ctr"/>
                </a:tc>
                <a:extLst>
                  <a:ext uri="{0D108BD9-81ED-4DB2-BD59-A6C34878D82A}">
                    <a16:rowId xmlns:a16="http://schemas.microsoft.com/office/drawing/2014/main" val="10004"/>
                  </a:ext>
                </a:extLst>
              </a:tr>
            </a:tbl>
          </a:graphicData>
        </a:graphic>
      </p:graphicFrame>
      <p:sp>
        <p:nvSpPr>
          <p:cNvPr id="11" name="Rectangle 2"/>
          <p:cNvSpPr>
            <a:spLocks noChangeArrowheads="1"/>
          </p:cNvSpPr>
          <p:nvPr/>
        </p:nvSpPr>
        <p:spPr bwMode="auto">
          <a:xfrm>
            <a:off x="1843088" y="26098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BR" alt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CaixaDeTexto 11"/>
          <p:cNvSpPr txBox="1"/>
          <p:nvPr/>
        </p:nvSpPr>
        <p:spPr>
          <a:xfrm>
            <a:off x="323528" y="6597352"/>
            <a:ext cx="8928992" cy="307777"/>
          </a:xfrm>
          <a:prstGeom prst="rect">
            <a:avLst/>
          </a:prstGeom>
          <a:noFill/>
        </p:spPr>
        <p:txBody>
          <a:bodyPr wrap="square" rtlCol="0">
            <a:spAutoFit/>
          </a:bodyPr>
          <a:lstStyle/>
          <a:p>
            <a:r>
              <a:rPr lang="pt-BR" sz="1400" dirty="0" smtClean="0"/>
              <a:t>Atualmente, estes dados (brutos) podem ser solicitados diretamente em: </a:t>
            </a:r>
            <a:r>
              <a:rPr lang="pt-BR" sz="1400" dirty="0" smtClean="0">
                <a:hlinkClick r:id="rId2"/>
              </a:rPr>
              <a:t>https://projeta.cptec.inpe.br/#/dashboard</a:t>
            </a:r>
            <a:endParaRPr lang="pt-BR" sz="1400" dirty="0"/>
          </a:p>
        </p:txBody>
      </p:sp>
      <p:sp>
        <p:nvSpPr>
          <p:cNvPr id="13" name="CaixaDeTexto 12"/>
          <p:cNvSpPr txBox="1"/>
          <p:nvPr/>
        </p:nvSpPr>
        <p:spPr>
          <a:xfrm>
            <a:off x="0" y="116632"/>
            <a:ext cx="9144000" cy="461665"/>
          </a:xfrm>
          <a:prstGeom prst="rect">
            <a:avLst/>
          </a:prstGeom>
          <a:noFill/>
        </p:spPr>
        <p:txBody>
          <a:bodyPr wrap="square" rtlCol="0">
            <a:spAutoFit/>
          </a:bodyPr>
          <a:lstStyle/>
          <a:p>
            <a:pPr algn="ctr"/>
            <a:r>
              <a:rPr lang="pt-BR" sz="2400" b="1" dirty="0" smtClean="0">
                <a:solidFill>
                  <a:srgbClr val="0070C0"/>
                </a:solidFill>
              </a:rPr>
              <a:t>Variáveis utilizadas no </a:t>
            </a:r>
            <a:r>
              <a:rPr lang="pt-BR" sz="2400" b="1" dirty="0" err="1" smtClean="0">
                <a:solidFill>
                  <a:srgbClr val="0070C0"/>
                </a:solidFill>
              </a:rPr>
              <a:t>Sub-índice</a:t>
            </a:r>
            <a:r>
              <a:rPr lang="pt-BR" sz="2400" b="1" dirty="0" smtClean="0">
                <a:solidFill>
                  <a:srgbClr val="0070C0"/>
                </a:solidFill>
              </a:rPr>
              <a:t> de Exposição</a:t>
            </a:r>
            <a:endParaRPr lang="pt-BR" sz="2400" b="1" dirty="0">
              <a:solidFill>
                <a:srgbClr val="0070C0"/>
              </a:solidFill>
            </a:endParaRPr>
          </a:p>
        </p:txBody>
      </p:sp>
    </p:spTree>
    <p:extLst>
      <p:ext uri="{BB962C8B-B14F-4D97-AF65-F5344CB8AC3E}">
        <p14:creationId xmlns:p14="http://schemas.microsoft.com/office/powerpoint/2010/main" val="3247463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a:spLocks noChangeArrowheads="1"/>
          </p:cNvSpPr>
          <p:nvPr/>
        </p:nvSpPr>
        <p:spPr bwMode="auto">
          <a:xfrm>
            <a:off x="1843088" y="26098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BR" alt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CaixaDeTexto 12"/>
          <p:cNvSpPr txBox="1"/>
          <p:nvPr/>
        </p:nvSpPr>
        <p:spPr>
          <a:xfrm>
            <a:off x="0" y="116632"/>
            <a:ext cx="9144000" cy="400110"/>
          </a:xfrm>
          <a:prstGeom prst="rect">
            <a:avLst/>
          </a:prstGeom>
          <a:noFill/>
        </p:spPr>
        <p:txBody>
          <a:bodyPr wrap="square" rtlCol="0">
            <a:spAutoFit/>
          </a:bodyPr>
          <a:lstStyle/>
          <a:p>
            <a:pPr algn="ctr"/>
            <a:r>
              <a:rPr lang="pt-BR" sz="2000" b="1" dirty="0" err="1" smtClean="0">
                <a:solidFill>
                  <a:srgbClr val="0070C0"/>
                </a:solidFill>
              </a:rPr>
              <a:t>Sub-índice</a:t>
            </a:r>
            <a:r>
              <a:rPr lang="pt-BR" sz="2000" b="1" dirty="0" smtClean="0">
                <a:solidFill>
                  <a:srgbClr val="0070C0"/>
                </a:solidFill>
              </a:rPr>
              <a:t> de Sensibilidade: Inundações bruscas, enxurradas e alagamentos</a:t>
            </a:r>
            <a:endParaRPr lang="pt-BR" sz="2400" b="1" dirty="0">
              <a:solidFill>
                <a:srgbClr val="0070C0"/>
              </a:solidFill>
            </a:endParaRPr>
          </a:p>
        </p:txBody>
      </p:sp>
      <p:sp>
        <p:nvSpPr>
          <p:cNvPr id="2" name="Retângulo 1"/>
          <p:cNvSpPr/>
          <p:nvPr/>
        </p:nvSpPr>
        <p:spPr>
          <a:xfrm>
            <a:off x="251520" y="692696"/>
            <a:ext cx="8424936" cy="3416320"/>
          </a:xfrm>
          <a:prstGeom prst="rect">
            <a:avLst/>
          </a:prstGeom>
        </p:spPr>
        <p:txBody>
          <a:bodyPr wrap="square">
            <a:spAutoFit/>
          </a:bodyPr>
          <a:lstStyle/>
          <a:p>
            <a:pPr algn="just"/>
            <a:r>
              <a:rPr lang="pt-BR" sz="1200" dirty="0"/>
              <a:t>As considerações feitas neste trabalho para o </a:t>
            </a:r>
            <a:r>
              <a:rPr lang="pt-BR" sz="1200" dirty="0" err="1"/>
              <a:t>sub-índice</a:t>
            </a:r>
            <a:r>
              <a:rPr lang="pt-BR" sz="1200" dirty="0"/>
              <a:t> de sensibilidade à inundações, enxurradas e alagamentos são basicamente as mesmas apresentadas para o caso dos deslizamentos de terra. </a:t>
            </a:r>
            <a:r>
              <a:rPr lang="pt-BR" sz="1200" b="1" dirty="0"/>
              <a:t>Para esta tipologia de desastre, inseriu-se também a variável de população urbana para explicitar os processos antrópicos que são determinantes para a deflagração das ameaças de natureza hidrológica</a:t>
            </a:r>
            <a:r>
              <a:rPr lang="pt-BR" sz="1200" dirty="0" smtClean="0"/>
              <a:t>.</a:t>
            </a:r>
          </a:p>
          <a:p>
            <a:pPr algn="just"/>
            <a:endParaRPr lang="pt-BR" sz="1200" dirty="0"/>
          </a:p>
          <a:p>
            <a:pPr algn="just"/>
            <a:r>
              <a:rPr lang="pt-BR" sz="1200" dirty="0"/>
              <a:t>Além disso, a estrutura do </a:t>
            </a:r>
            <a:r>
              <a:rPr lang="pt-BR" sz="1200" dirty="0" err="1"/>
              <a:t>sub-índice</a:t>
            </a:r>
            <a:r>
              <a:rPr lang="pt-BR" sz="1200" dirty="0"/>
              <a:t> aplicado neste trabalho segue basicamente as mesmas diretrizes apresentadas por </a:t>
            </a:r>
            <a:r>
              <a:rPr lang="pt-BR" sz="1200" dirty="0" err="1"/>
              <a:t>Debortoli</a:t>
            </a:r>
            <a:r>
              <a:rPr lang="pt-BR" sz="1200" dirty="0"/>
              <a:t> et. al (2016), onde os autores utilizaram quatro diferentes variáveis para compor a dimensão físico-ambiental da vulnerabilidade (mais detalhes estão apresentados no item 2.1.2). No entanto, como o enfoque das análises aqui sugeridas será voltado para as áreas urbanas e todos os cálculos serão feitos dentro do perímetro urbano definido pelo estudo da Embrapa (Farias et. al, 2017), </a:t>
            </a:r>
            <a:r>
              <a:rPr lang="pt-BR" sz="1200" b="1" dirty="0"/>
              <a:t>optou-se por retirar a variável de uso do solo</a:t>
            </a:r>
            <a:r>
              <a:rPr lang="pt-BR" sz="1200" dirty="0"/>
              <a:t> utilizada naquela ocasião. Para o presente estudo, esta variável não é mais pertinente, uma vez que o índice construído trata apenas para um caso específico de uso do solo (áreas urbanas) e, portanto, não necessita do uso do mapa de uso do solo </a:t>
            </a:r>
            <a:r>
              <a:rPr lang="pt-BR" sz="1200" dirty="0" smtClean="0"/>
              <a:t>ponderado como foi feito no outro trabalho.</a:t>
            </a:r>
          </a:p>
          <a:p>
            <a:pPr algn="just"/>
            <a:endParaRPr lang="pt-BR" sz="1200" dirty="0"/>
          </a:p>
          <a:p>
            <a:pPr algn="just"/>
            <a:r>
              <a:rPr lang="pt-BR" sz="1200" dirty="0"/>
              <a:t>Desta forma, </a:t>
            </a:r>
            <a:r>
              <a:rPr lang="pt-BR" sz="1200" dirty="0" smtClean="0"/>
              <a:t>aplicou-se a </a:t>
            </a:r>
            <a:r>
              <a:rPr lang="pt-BR" sz="1200" dirty="0"/>
              <a:t>mesma equação sugerida por </a:t>
            </a:r>
            <a:r>
              <a:rPr lang="pt-BR" sz="1200" dirty="0" err="1"/>
              <a:t>Debortoli</a:t>
            </a:r>
            <a:r>
              <a:rPr lang="pt-BR" sz="1200" dirty="0"/>
              <a:t> et. al (2016), retirando a variável do uso do solo e inserindo a população urbana para compor a primeira parte do </a:t>
            </a:r>
            <a:r>
              <a:rPr lang="pt-BR" sz="1200" dirty="0" err="1"/>
              <a:t>sub-indice</a:t>
            </a:r>
            <a:r>
              <a:rPr lang="pt-BR" sz="1200" dirty="0"/>
              <a:t> de sensibilidade, considerada como um fator limitante. Isto é, por maior que seja a população urbana, uma área não será sensível às ameaças hidrológicas se não houver uma série de condicionantes físicos para deflagrar os processos que causam impactos. Neste sentido, a variável da população urbana foi inserida com um fator que pode majorar a sensibilidade, dada as condições do meio físico. A formulação deste </a:t>
            </a:r>
            <a:r>
              <a:rPr lang="pt-BR" sz="1200" dirty="0" err="1"/>
              <a:t>sub-indice</a:t>
            </a:r>
            <a:r>
              <a:rPr lang="pt-BR" sz="1200" dirty="0"/>
              <a:t> está apresenta a seguir:</a:t>
            </a:r>
          </a:p>
        </p:txBody>
      </p:sp>
      <mc:AlternateContent xmlns:mc="http://schemas.openxmlformats.org/markup-compatibility/2006" xmlns:a14="http://schemas.microsoft.com/office/drawing/2010/main">
        <mc:Choice Requires="a14">
          <p:sp>
            <p:nvSpPr>
              <p:cNvPr id="5" name="Retângulo 4"/>
              <p:cNvSpPr/>
              <p:nvPr/>
            </p:nvSpPr>
            <p:spPr>
              <a:xfrm>
                <a:off x="35496" y="4293096"/>
                <a:ext cx="9108504" cy="503279"/>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pt-BR" sz="1200" b="1" i="1">
                          <a:latin typeface="Cambria Math"/>
                        </a:rPr>
                        <m:t>𝑺𝒆𝒏𝒔</m:t>
                      </m:r>
                      <m:r>
                        <a:rPr lang="pt-BR" sz="1200" b="1" i="1">
                          <a:latin typeface="Cambria Math"/>
                        </a:rPr>
                        <m:t>=</m:t>
                      </m:r>
                      <m:d>
                        <m:dPr>
                          <m:begChr m:val="["/>
                          <m:endChr m:val="]"/>
                          <m:ctrlPr>
                            <a:rPr lang="pt-BR" sz="1200" b="1" i="1">
                              <a:latin typeface="Cambria Math" panose="02040503050406030204" pitchFamily="18" charset="0"/>
                            </a:rPr>
                          </m:ctrlPr>
                        </m:dPr>
                        <m:e>
                          <m:f>
                            <m:fPr>
                              <m:ctrlPr>
                                <a:rPr lang="pt-BR" sz="1200" b="1" i="1">
                                  <a:latin typeface="Cambria Math" panose="02040503050406030204" pitchFamily="18" charset="0"/>
                                </a:rPr>
                              </m:ctrlPr>
                            </m:fPr>
                            <m:num>
                              <m:d>
                                <m:dPr>
                                  <m:ctrlPr>
                                    <a:rPr lang="pt-BR" sz="1200" b="1" i="1">
                                      <a:latin typeface="Cambria Math" panose="02040503050406030204" pitchFamily="18" charset="0"/>
                                    </a:rPr>
                                  </m:ctrlPr>
                                </m:dPr>
                                <m:e>
                                  <m:r>
                                    <a:rPr lang="pt-BR" sz="1200" b="1" i="1">
                                      <a:latin typeface="Cambria Math"/>
                                    </a:rPr>
                                    <m:t>𝟏</m:t>
                                  </m:r>
                                  <m:r>
                                    <a:rPr lang="pt-BR" sz="1200" b="1" i="1">
                                      <a:latin typeface="Cambria Math"/>
                                    </a:rPr>
                                    <m:t>.</m:t>
                                  </m:r>
                                  <m:r>
                                    <a:rPr lang="pt-BR" sz="1200" b="1" i="1">
                                      <a:latin typeface="Cambria Math"/>
                                    </a:rPr>
                                    <m:t>𝟓𝟎</m:t>
                                  </m:r>
                                  <m:r>
                                    <a:rPr lang="pt-BR" sz="1200" b="1" i="1">
                                      <a:latin typeface="Cambria Math"/>
                                    </a:rPr>
                                    <m:t>∗</m:t>
                                  </m:r>
                                  <m:sSub>
                                    <m:sSubPr>
                                      <m:ctrlPr>
                                        <a:rPr lang="pt-BR" sz="1200" b="1" i="1">
                                          <a:latin typeface="Cambria Math" panose="02040503050406030204" pitchFamily="18" charset="0"/>
                                        </a:rPr>
                                      </m:ctrlPr>
                                    </m:sSubPr>
                                    <m:e>
                                      <m:r>
                                        <a:rPr lang="pt-BR" sz="1200" b="1" i="1">
                                          <a:latin typeface="Cambria Math"/>
                                        </a:rPr>
                                        <m:t>𝑫𝑫𝒓𝒆𝒏</m:t>
                                      </m:r>
                                      <m:r>
                                        <a:rPr lang="pt-BR" sz="1200" b="1" i="1">
                                          <a:latin typeface="Cambria Math"/>
                                        </a:rPr>
                                        <m:t> </m:t>
                                      </m:r>
                                    </m:e>
                                    <m:sub>
                                      <m:r>
                                        <a:rPr lang="pt-BR" sz="1200" b="1" i="1">
                                          <a:latin typeface="Cambria Math"/>
                                        </a:rPr>
                                        <m:t>𝑨𝒕𝒍𝒂𝒔</m:t>
                                      </m:r>
                                    </m:sub>
                                  </m:sSub>
                                  <m:r>
                                    <a:rPr lang="pt-BR" sz="1200" b="1" i="1">
                                      <a:latin typeface="Cambria Math"/>
                                    </a:rPr>
                                    <m:t>+ </m:t>
                                  </m:r>
                                  <m:r>
                                    <a:rPr lang="pt-BR" sz="1200" b="1" i="1">
                                      <a:latin typeface="Cambria Math"/>
                                    </a:rPr>
                                    <m:t>𝟎</m:t>
                                  </m:r>
                                  <m:r>
                                    <a:rPr lang="pt-BR" sz="1200" b="1" i="1">
                                      <a:latin typeface="Cambria Math"/>
                                    </a:rPr>
                                    <m:t>.</m:t>
                                  </m:r>
                                  <m:r>
                                    <a:rPr lang="pt-BR" sz="1200" b="1" i="1">
                                      <a:latin typeface="Cambria Math"/>
                                    </a:rPr>
                                    <m:t>𝟐𝟓</m:t>
                                  </m:r>
                                  <m:r>
                                    <a:rPr lang="pt-BR" sz="1200" b="1" i="1">
                                      <a:latin typeface="Cambria Math"/>
                                    </a:rPr>
                                    <m:t>∗</m:t>
                                  </m:r>
                                  <m:sSub>
                                    <m:sSubPr>
                                      <m:ctrlPr>
                                        <a:rPr lang="pt-BR" sz="1200" b="1" i="1">
                                          <a:latin typeface="Cambria Math" panose="02040503050406030204" pitchFamily="18" charset="0"/>
                                        </a:rPr>
                                      </m:ctrlPr>
                                    </m:sSubPr>
                                    <m:e>
                                      <m:r>
                                        <a:rPr lang="pt-BR" sz="1200" b="1" i="1">
                                          <a:latin typeface="Cambria Math"/>
                                        </a:rPr>
                                        <m:t>𝑫𝑫𝒓𝒆𝒏</m:t>
                                      </m:r>
                                      <m:r>
                                        <a:rPr lang="pt-BR" sz="1200" b="1" i="1">
                                          <a:latin typeface="Cambria Math"/>
                                        </a:rPr>
                                        <m:t> </m:t>
                                      </m:r>
                                    </m:e>
                                    <m:sub>
                                      <m:r>
                                        <a:rPr lang="pt-BR" sz="1200" b="1" i="1">
                                          <a:latin typeface="Cambria Math"/>
                                        </a:rPr>
                                        <m:t>𝑩𝑹</m:t>
                                      </m:r>
                                    </m:sub>
                                  </m:sSub>
                                  <m:r>
                                    <a:rPr lang="pt-BR" sz="1200" b="1" i="1">
                                      <a:latin typeface="Cambria Math"/>
                                    </a:rPr>
                                    <m:t>+</m:t>
                                  </m:r>
                                  <m:r>
                                    <a:rPr lang="pt-BR" sz="1200" b="1" i="1">
                                      <a:latin typeface="Cambria Math"/>
                                    </a:rPr>
                                    <m:t>𝟎</m:t>
                                  </m:r>
                                  <m:r>
                                    <a:rPr lang="pt-BR" sz="1200" b="1" i="1">
                                      <a:latin typeface="Cambria Math"/>
                                    </a:rPr>
                                    <m:t>.</m:t>
                                  </m:r>
                                  <m:r>
                                    <a:rPr lang="pt-BR" sz="1200" b="1" i="1">
                                      <a:latin typeface="Cambria Math"/>
                                    </a:rPr>
                                    <m:t>𝟓𝟎</m:t>
                                  </m:r>
                                  <m:r>
                                    <a:rPr lang="pt-BR" sz="1200" b="1" i="1">
                                      <a:latin typeface="Cambria Math"/>
                                    </a:rPr>
                                    <m:t>∗</m:t>
                                  </m:r>
                                  <m:sSub>
                                    <m:sSubPr>
                                      <m:ctrlPr>
                                        <a:rPr lang="pt-BR" sz="1200" b="1" i="1">
                                          <a:latin typeface="Cambria Math" panose="02040503050406030204" pitchFamily="18" charset="0"/>
                                        </a:rPr>
                                      </m:ctrlPr>
                                    </m:sSubPr>
                                    <m:e>
                                      <m:r>
                                        <a:rPr lang="pt-BR" sz="1200" b="1" i="1">
                                          <a:latin typeface="Cambria Math"/>
                                        </a:rPr>
                                        <m:t>𝑫𝒆𝒏𝒔</m:t>
                                      </m:r>
                                      <m:r>
                                        <a:rPr lang="pt-BR" sz="1200" b="1" i="1">
                                          <a:latin typeface="Cambria Math"/>
                                        </a:rPr>
                                        <m:t> </m:t>
                                      </m:r>
                                    </m:e>
                                    <m:sub>
                                      <m:r>
                                        <a:rPr lang="pt-BR" sz="1200" b="1" i="1">
                                          <a:latin typeface="Cambria Math"/>
                                        </a:rPr>
                                        <m:t>𝑬𝒔𝒕</m:t>
                                      </m:r>
                                    </m:sub>
                                  </m:sSub>
                                </m:e>
                              </m:d>
                            </m:num>
                            <m:den>
                              <m:r>
                                <a:rPr lang="pt-BR" sz="1200" b="1" i="1">
                                  <a:latin typeface="Cambria Math"/>
                                </a:rPr>
                                <m:t>𝟐</m:t>
                              </m:r>
                              <m:r>
                                <a:rPr lang="pt-BR" sz="1200" b="1" i="1">
                                  <a:latin typeface="Cambria Math"/>
                                </a:rPr>
                                <m:t>.</m:t>
                              </m:r>
                              <m:r>
                                <a:rPr lang="pt-BR" sz="1200" b="1" i="1">
                                  <a:latin typeface="Cambria Math"/>
                                </a:rPr>
                                <m:t>𝟐𝟓</m:t>
                              </m:r>
                            </m:den>
                          </m:f>
                        </m:e>
                      </m:d>
                      <m:r>
                        <a:rPr lang="pt-BR" sz="1200" b="1" i="1">
                          <a:latin typeface="Cambria Math"/>
                        </a:rPr>
                        <m:t>×(</m:t>
                      </m:r>
                      <m:r>
                        <a:rPr lang="pt-BR" sz="1200" b="1" i="1">
                          <a:latin typeface="Cambria Math"/>
                        </a:rPr>
                        <m:t>𝟏</m:t>
                      </m:r>
                      <m:r>
                        <a:rPr lang="pt-BR" sz="1200" b="1" i="1">
                          <a:latin typeface="Cambria Math"/>
                        </a:rPr>
                        <m:t>+</m:t>
                      </m:r>
                      <m:sSub>
                        <m:sSubPr>
                          <m:ctrlPr>
                            <a:rPr lang="pt-BR" sz="1200" b="1" i="1">
                              <a:latin typeface="Cambria Math" panose="02040503050406030204" pitchFamily="18" charset="0"/>
                            </a:rPr>
                          </m:ctrlPr>
                        </m:sSubPr>
                        <m:e>
                          <m:r>
                            <a:rPr lang="pt-BR" sz="1200" b="1" i="1">
                              <a:latin typeface="Cambria Math"/>
                            </a:rPr>
                            <m:t>𝑷𝒐𝒑</m:t>
                          </m:r>
                          <m:r>
                            <a:rPr lang="pt-BR" sz="1200" b="1" i="1">
                              <a:latin typeface="Cambria Math"/>
                            </a:rPr>
                            <m:t>.</m:t>
                          </m:r>
                          <m:r>
                            <a:rPr lang="pt-BR" sz="1200" b="1" i="1">
                              <a:latin typeface="Cambria Math"/>
                            </a:rPr>
                            <m:t>𝑼𝒓𝒃</m:t>
                          </m:r>
                        </m:e>
                        <m:sub>
                          <m:r>
                            <a:rPr lang="pt-BR" sz="1200" b="1" i="1">
                              <a:latin typeface="Cambria Math"/>
                            </a:rPr>
                            <m:t>𝒑𝒐𝒏𝒅</m:t>
                          </m:r>
                        </m:sub>
                      </m:sSub>
                      <m:r>
                        <a:rPr lang="pt-BR" sz="1200" b="1" i="1">
                          <a:latin typeface="Cambria Math"/>
                        </a:rPr>
                        <m:t>)</m:t>
                      </m:r>
                    </m:oMath>
                  </m:oMathPara>
                </a14:m>
                <a:endParaRPr lang="pt-BR" sz="1200" b="1" dirty="0"/>
              </a:p>
            </p:txBody>
          </p:sp>
        </mc:Choice>
        <mc:Fallback xmlns="">
          <p:sp>
            <p:nvSpPr>
              <p:cNvPr id="5" name="Retângulo 4"/>
              <p:cNvSpPr>
                <a:spLocks noRot="1" noChangeAspect="1" noMove="1" noResize="1" noEditPoints="1" noAdjustHandles="1" noChangeArrowheads="1" noChangeShapeType="1" noTextEdit="1"/>
              </p:cNvSpPr>
              <p:nvPr/>
            </p:nvSpPr>
            <p:spPr>
              <a:xfrm>
                <a:off x="35496" y="4293096"/>
                <a:ext cx="9108504" cy="503279"/>
              </a:xfrm>
              <a:prstGeom prst="rect">
                <a:avLst/>
              </a:prstGeom>
              <a:blipFill rotWithShape="1">
                <a:blip r:embed="rId2"/>
                <a:stretch>
                  <a:fillRect/>
                </a:stretch>
              </a:blipFill>
            </p:spPr>
            <p:txBody>
              <a:bodyPr/>
              <a:lstStyle/>
              <a:p>
                <a:r>
                  <a:rPr lang="pt-BR">
                    <a:noFill/>
                  </a:rPr>
                  <a:t> </a:t>
                </a:r>
              </a:p>
            </p:txBody>
          </p:sp>
        </mc:Fallback>
      </mc:AlternateContent>
      <p:sp>
        <p:nvSpPr>
          <p:cNvPr id="10" name="Rectangle 2"/>
          <p:cNvSpPr>
            <a:spLocks noChangeArrowheads="1"/>
          </p:cNvSpPr>
          <p:nvPr/>
        </p:nvSpPr>
        <p:spPr bwMode="auto">
          <a:xfrm>
            <a:off x="323528" y="4830688"/>
            <a:ext cx="5472608"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just" defTabSz="914400" rtl="0" eaLnBrk="1" fontAlgn="base" latinLnBrk="0" hangingPunct="1">
              <a:lnSpc>
                <a:spcPct val="100000"/>
              </a:lnSpc>
              <a:spcBef>
                <a:spcPts val="600"/>
              </a:spcBef>
              <a:spcAft>
                <a:spcPct val="0"/>
              </a:spcAft>
              <a:buClrTx/>
              <a:buSzTx/>
              <a:buFontTx/>
              <a:buNone/>
              <a:tabLst/>
            </a:pPr>
            <a:r>
              <a:rPr kumimoji="0" lang="pt-BR" altLang="pt-BR" sz="1200" b="0" i="0" u="none" strike="noStrike" cap="none" normalizeH="0" baseline="0" dirty="0" smtClean="0">
                <a:ln>
                  <a:noFill/>
                </a:ln>
                <a:solidFill>
                  <a:srgbClr val="000000"/>
                </a:solidFill>
                <a:effectLst/>
                <a:latin typeface="+mj-lt"/>
                <a:ea typeface="Times New Roman" pitchFamily="18" charset="0"/>
              </a:rPr>
              <a:t>Onde:</a:t>
            </a:r>
            <a:endParaRPr kumimoji="0" lang="pt-BR" altLang="pt-BR" sz="1200" b="0" i="0" u="none" strike="noStrike" cap="none" normalizeH="0" baseline="0" dirty="0" smtClean="0">
              <a:ln>
                <a:noFill/>
              </a:ln>
              <a:solidFill>
                <a:schemeClr val="tx1"/>
              </a:solidFill>
              <a:effectLst/>
              <a:latin typeface="+mj-lt"/>
            </a:endParaRPr>
          </a:p>
          <a:p>
            <a:pPr marL="0" marR="0" lvl="0" indent="0" algn="just" defTabSz="914400" rtl="0" eaLnBrk="0" fontAlgn="base" latinLnBrk="0" hangingPunct="0">
              <a:lnSpc>
                <a:spcPct val="100000"/>
              </a:lnSpc>
              <a:spcBef>
                <a:spcPts val="600"/>
              </a:spcBef>
              <a:spcAft>
                <a:spcPct val="0"/>
              </a:spcAft>
              <a:buClrTx/>
              <a:buSzTx/>
              <a:buFontTx/>
              <a:buChar char="•"/>
              <a:tabLst/>
            </a:pPr>
            <a:r>
              <a:rPr kumimoji="0" lang="en-US" altLang="pt-BR" sz="1200" b="0" i="1" u="none" strike="noStrike" cap="none" normalizeH="0" baseline="0" dirty="0" err="1" smtClean="0">
                <a:ln>
                  <a:noFill/>
                </a:ln>
                <a:solidFill>
                  <a:srgbClr val="000000"/>
                </a:solidFill>
                <a:effectLst/>
                <a:latin typeface="+mj-lt"/>
                <a:ea typeface="Calibri" pitchFamily="34" charset="0"/>
                <a:cs typeface="Times New Roman" pitchFamily="18" charset="0"/>
              </a:rPr>
              <a:t>DDren</a:t>
            </a:r>
            <a:r>
              <a:rPr kumimoji="0" lang="en-US" altLang="pt-BR" sz="1200" b="0" i="1" u="none" strike="noStrike" cap="none" normalizeH="0" baseline="0" dirty="0" smtClean="0">
                <a:ln>
                  <a:noFill/>
                </a:ln>
                <a:solidFill>
                  <a:srgbClr val="000000"/>
                </a:solidFill>
                <a:effectLst/>
                <a:latin typeface="+mj-lt"/>
                <a:ea typeface="Calibri" pitchFamily="34" charset="0"/>
                <a:cs typeface="Times New Roman" pitchFamily="18" charset="0"/>
              </a:rPr>
              <a:t> Atlas</a:t>
            </a:r>
            <a:r>
              <a:rPr kumimoji="0" lang="en-US" altLang="pt-BR" sz="1200" b="1" i="0" u="none" strike="noStrike" cap="none" normalizeH="0" baseline="0" dirty="0" smtClean="0">
                <a:ln>
                  <a:noFill/>
                </a:ln>
                <a:solidFill>
                  <a:srgbClr val="000000"/>
                </a:solidFill>
                <a:effectLst/>
                <a:latin typeface="+mj-lt"/>
                <a:ea typeface="Calibri" pitchFamily="34" charset="0"/>
              </a:rPr>
              <a:t> </a:t>
            </a:r>
            <a:r>
              <a:rPr kumimoji="0" lang="pt-BR" altLang="pt-BR" sz="1200" b="0" i="0" u="none" strike="noStrike" cap="none" normalizeH="0" baseline="0" dirty="0" smtClean="0">
                <a:ln>
                  <a:noFill/>
                </a:ln>
                <a:solidFill>
                  <a:srgbClr val="000000"/>
                </a:solidFill>
                <a:effectLst/>
                <a:latin typeface="+mj-lt"/>
                <a:ea typeface="Calibri" pitchFamily="34" charset="0"/>
              </a:rPr>
              <a:t>é a densidade de drenagem dos rios que causam mais impactos de inundações, mapeados pelo Atlas (ANA, 2014), normalizado entre zero e um;</a:t>
            </a:r>
            <a:endParaRPr kumimoji="0" lang="pt-BR" altLang="pt-BR" sz="1200" b="0" i="0" u="none" strike="noStrike" cap="none" normalizeH="0" baseline="0" dirty="0" smtClean="0">
              <a:ln>
                <a:noFill/>
              </a:ln>
              <a:solidFill>
                <a:schemeClr val="tx1"/>
              </a:solidFill>
              <a:effectLst/>
              <a:latin typeface="+mj-lt"/>
            </a:endParaRPr>
          </a:p>
          <a:p>
            <a:pPr marL="0" marR="0" lvl="0" indent="0" algn="just" defTabSz="914400" rtl="0" eaLnBrk="0" fontAlgn="base" latinLnBrk="0" hangingPunct="0">
              <a:lnSpc>
                <a:spcPct val="100000"/>
              </a:lnSpc>
              <a:spcBef>
                <a:spcPts val="600"/>
              </a:spcBef>
              <a:spcAft>
                <a:spcPct val="0"/>
              </a:spcAft>
              <a:buClrTx/>
              <a:buSzTx/>
              <a:buFontTx/>
              <a:buChar char="•"/>
              <a:tabLst/>
            </a:pPr>
            <a:r>
              <a:rPr kumimoji="0" lang="en-US" altLang="pt-BR" sz="1200" b="0" i="1" u="none" strike="noStrike" cap="none" normalizeH="0" baseline="0" dirty="0" err="1" smtClean="0">
                <a:ln>
                  <a:noFill/>
                </a:ln>
                <a:solidFill>
                  <a:srgbClr val="000000"/>
                </a:solidFill>
                <a:effectLst/>
                <a:latin typeface="+mj-lt"/>
                <a:ea typeface="Calibri" pitchFamily="34" charset="0"/>
                <a:cs typeface="Times New Roman" pitchFamily="18" charset="0"/>
              </a:rPr>
              <a:t>DDren</a:t>
            </a:r>
            <a:r>
              <a:rPr kumimoji="0" lang="en-US" altLang="pt-BR" sz="1200" b="0" i="1" u="none" strike="noStrike" cap="none" normalizeH="0" baseline="0" dirty="0" smtClean="0">
                <a:ln>
                  <a:noFill/>
                </a:ln>
                <a:solidFill>
                  <a:srgbClr val="000000"/>
                </a:solidFill>
                <a:effectLst/>
                <a:latin typeface="+mj-lt"/>
                <a:ea typeface="Calibri" pitchFamily="34" charset="0"/>
                <a:cs typeface="Times New Roman" pitchFamily="18" charset="0"/>
              </a:rPr>
              <a:t> BR</a:t>
            </a:r>
            <a:r>
              <a:rPr kumimoji="0" lang="en-US" altLang="pt-BR" sz="1200" b="0" i="0" u="none" strike="noStrike" cap="none" normalizeH="0" baseline="0" dirty="0" smtClean="0">
                <a:ln>
                  <a:noFill/>
                </a:ln>
                <a:solidFill>
                  <a:srgbClr val="000000"/>
                </a:solidFill>
                <a:effectLst/>
                <a:latin typeface="+mj-lt"/>
                <a:ea typeface="Times New Roman" pitchFamily="18" charset="0"/>
              </a:rPr>
              <a:t> </a:t>
            </a:r>
            <a:r>
              <a:rPr kumimoji="0" lang="pt-BR" altLang="pt-BR" sz="1200" b="0" i="0" u="none" strike="noStrike" cap="none" normalizeH="0" baseline="0" dirty="0" smtClean="0">
                <a:ln>
                  <a:noFill/>
                </a:ln>
                <a:solidFill>
                  <a:srgbClr val="000000"/>
                </a:solidFill>
                <a:effectLst/>
                <a:latin typeface="+mj-lt"/>
                <a:ea typeface="Calibri" pitchFamily="34" charset="0"/>
              </a:rPr>
              <a:t>é a densidade de drenagem de todos os rios mapeados pela malha hidrográfica em 1:250.000 feito pelo IBGE, normalizados entre zero e um;</a:t>
            </a:r>
            <a:endParaRPr kumimoji="0" lang="pt-BR" altLang="pt-BR" sz="1200" b="0" i="0" u="none" strike="noStrike" cap="none" normalizeH="0" baseline="0" dirty="0" smtClean="0">
              <a:ln>
                <a:noFill/>
              </a:ln>
              <a:solidFill>
                <a:schemeClr val="tx1"/>
              </a:solidFill>
              <a:effectLst/>
              <a:latin typeface="+mj-lt"/>
            </a:endParaRPr>
          </a:p>
          <a:p>
            <a:pPr marL="0" marR="0" lvl="0" indent="0" algn="just" defTabSz="914400" rtl="0" eaLnBrk="0" fontAlgn="base" latinLnBrk="0" hangingPunct="0">
              <a:lnSpc>
                <a:spcPct val="100000"/>
              </a:lnSpc>
              <a:spcBef>
                <a:spcPts val="600"/>
              </a:spcBef>
              <a:spcAft>
                <a:spcPct val="0"/>
              </a:spcAft>
              <a:buClrTx/>
              <a:buSzTx/>
              <a:buFontTx/>
              <a:buChar char="•"/>
              <a:tabLst/>
            </a:pPr>
            <a:r>
              <a:rPr kumimoji="0" lang="en-US" altLang="pt-BR" sz="1200" b="0" i="1" u="none" strike="noStrike" cap="none" normalizeH="0" baseline="0" dirty="0" smtClean="0">
                <a:ln>
                  <a:noFill/>
                </a:ln>
                <a:solidFill>
                  <a:srgbClr val="000000"/>
                </a:solidFill>
                <a:effectLst/>
                <a:latin typeface="+mj-lt"/>
                <a:ea typeface="Calibri" pitchFamily="34" charset="0"/>
                <a:cs typeface="Times New Roman" pitchFamily="18" charset="0"/>
              </a:rPr>
              <a:t>Dens Est </a:t>
            </a:r>
            <a:r>
              <a:rPr kumimoji="0" lang="pt-BR" altLang="pt-BR" sz="1200" b="0" i="0" u="none" strike="noStrike" cap="none" normalizeH="0" baseline="0" dirty="0" smtClean="0">
                <a:ln>
                  <a:noFill/>
                </a:ln>
                <a:solidFill>
                  <a:srgbClr val="000000"/>
                </a:solidFill>
                <a:effectLst/>
                <a:latin typeface="+mj-lt"/>
                <a:ea typeface="Calibri" pitchFamily="34" charset="0"/>
              </a:rPr>
              <a:t>é a densidade de estradas, dada pela malha rodoviária mapeada pelo IBGE em  escala 1:250.000, normalizado entre zero e um;</a:t>
            </a:r>
            <a:endParaRPr kumimoji="0" lang="pt-BR" altLang="pt-BR" sz="1200" b="0" i="0" u="none" strike="noStrike" cap="none" normalizeH="0" baseline="0" dirty="0" smtClean="0">
              <a:ln>
                <a:noFill/>
              </a:ln>
              <a:solidFill>
                <a:schemeClr val="tx1"/>
              </a:solidFill>
              <a:effectLst/>
              <a:latin typeface="+mj-lt"/>
            </a:endParaRPr>
          </a:p>
          <a:p>
            <a:pPr marL="0" marR="0" lvl="0" indent="0" algn="just" defTabSz="914400" rtl="0" eaLnBrk="0" fontAlgn="base" latinLnBrk="0" hangingPunct="0">
              <a:lnSpc>
                <a:spcPct val="100000"/>
              </a:lnSpc>
              <a:spcBef>
                <a:spcPts val="600"/>
              </a:spcBef>
              <a:spcAft>
                <a:spcPct val="0"/>
              </a:spcAft>
              <a:buClrTx/>
              <a:buSzTx/>
              <a:buFontTx/>
              <a:buChar char="•"/>
              <a:tabLst/>
            </a:pPr>
            <a:r>
              <a:rPr kumimoji="0" lang="en-US" altLang="pt-BR" sz="1200" b="0" i="1" u="none" strike="noStrike" cap="none" normalizeH="0" baseline="0" dirty="0" smtClean="0">
                <a:ln>
                  <a:noFill/>
                </a:ln>
                <a:solidFill>
                  <a:srgbClr val="000000"/>
                </a:solidFill>
                <a:effectLst/>
                <a:latin typeface="+mj-lt"/>
                <a:ea typeface="Calibri" pitchFamily="34" charset="0"/>
                <a:cs typeface="Times New Roman" pitchFamily="18" charset="0"/>
              </a:rPr>
              <a:t>Pop</a:t>
            </a:r>
            <a:r>
              <a:rPr kumimoji="0" lang="pt-BR" altLang="pt-BR" sz="1200" b="0" i="1" u="none" strike="noStrike" cap="none" normalizeH="0" baseline="0" dirty="0" smtClean="0">
                <a:ln>
                  <a:noFill/>
                </a:ln>
                <a:solidFill>
                  <a:srgbClr val="000000"/>
                </a:solidFill>
                <a:effectLst/>
                <a:latin typeface="+mj-lt"/>
                <a:ea typeface="Calibri" pitchFamily="34" charset="0"/>
                <a:cs typeface="Times New Roman" pitchFamily="18" charset="0"/>
              </a:rPr>
              <a:t>.</a:t>
            </a:r>
            <a:r>
              <a:rPr kumimoji="0" lang="en-US" altLang="pt-BR" sz="1200" b="0" i="1" u="none" strike="noStrike" cap="none" normalizeH="0" baseline="0" dirty="0" err="1" smtClean="0">
                <a:ln>
                  <a:noFill/>
                </a:ln>
                <a:solidFill>
                  <a:srgbClr val="000000"/>
                </a:solidFill>
                <a:effectLst/>
                <a:latin typeface="+mj-lt"/>
                <a:ea typeface="Calibri" pitchFamily="34" charset="0"/>
                <a:cs typeface="Times New Roman" pitchFamily="18" charset="0"/>
              </a:rPr>
              <a:t>Urbpond</a:t>
            </a:r>
            <a:r>
              <a:rPr kumimoji="0" lang="pt-BR" altLang="pt-BR" sz="1200" b="0" i="0" u="none" strike="noStrike" cap="none" normalizeH="0" baseline="0" dirty="0" smtClean="0">
                <a:ln>
                  <a:noFill/>
                </a:ln>
                <a:solidFill>
                  <a:srgbClr val="000000"/>
                </a:solidFill>
                <a:effectLst/>
                <a:latin typeface="+mj-lt"/>
                <a:ea typeface="Times New Roman" pitchFamily="18" charset="0"/>
              </a:rPr>
              <a:t> é o valor da variável de população urbana, proveniente do Censo 2010 (IBGE, 2011), que foi ponderada conforme a Tabela ao lado.</a:t>
            </a:r>
            <a:endParaRPr kumimoji="0" lang="pt-BR" altLang="pt-BR" sz="1200" b="0" i="0" u="none" strike="noStrike" cap="none" normalizeH="0" baseline="0" dirty="0" smtClean="0">
              <a:ln>
                <a:noFill/>
              </a:ln>
              <a:solidFill>
                <a:schemeClr val="tx1"/>
              </a:solidFill>
              <a:effectLst/>
              <a:latin typeface="+mj-lt"/>
            </a:endParaRPr>
          </a:p>
        </p:txBody>
      </p:sp>
      <p:graphicFrame>
        <p:nvGraphicFramePr>
          <p:cNvPr id="12" name="Tabela 11"/>
          <p:cNvGraphicFramePr>
            <a:graphicFrameLocks noGrp="1"/>
          </p:cNvGraphicFramePr>
          <p:nvPr>
            <p:extLst>
              <p:ext uri="{D42A27DB-BD31-4B8C-83A1-F6EECF244321}">
                <p14:modId xmlns:p14="http://schemas.microsoft.com/office/powerpoint/2010/main" val="1344693488"/>
              </p:ext>
            </p:extLst>
          </p:nvPr>
        </p:nvGraphicFramePr>
        <p:xfrm>
          <a:off x="6732240" y="5445224"/>
          <a:ext cx="1993900" cy="1349502"/>
        </p:xfrm>
        <a:graphic>
          <a:graphicData uri="http://schemas.openxmlformats.org/drawingml/2006/table">
            <a:tbl>
              <a:tblPr firstRow="1" firstCol="1" bandRow="1">
                <a:tableStyleId>{5C22544A-7EE6-4342-B048-85BDC9FD1C3A}</a:tableStyleId>
              </a:tblPr>
              <a:tblGrid>
                <a:gridCol w="1066800">
                  <a:extLst>
                    <a:ext uri="{9D8B030D-6E8A-4147-A177-3AD203B41FA5}">
                      <a16:colId xmlns:a16="http://schemas.microsoft.com/office/drawing/2014/main" val="20000"/>
                    </a:ext>
                  </a:extLst>
                </a:gridCol>
                <a:gridCol w="927100">
                  <a:extLst>
                    <a:ext uri="{9D8B030D-6E8A-4147-A177-3AD203B41FA5}">
                      <a16:colId xmlns:a16="http://schemas.microsoft.com/office/drawing/2014/main" val="20001"/>
                    </a:ext>
                  </a:extLst>
                </a:gridCol>
              </a:tblGrid>
              <a:tr h="365760">
                <a:tc>
                  <a:txBody>
                    <a:bodyPr/>
                    <a:lstStyle/>
                    <a:p>
                      <a:pPr algn="ctr">
                        <a:lnSpc>
                          <a:spcPct val="115000"/>
                        </a:lnSpc>
                        <a:spcAft>
                          <a:spcPts val="0"/>
                        </a:spcAft>
                      </a:pPr>
                      <a:r>
                        <a:rPr lang="pt-BR" sz="1100">
                          <a:effectLst/>
                        </a:rPr>
                        <a:t>População Urbana</a:t>
                      </a:r>
                      <a:endParaRPr lang="pt-BR" sz="1200">
                        <a:effectLst/>
                        <a:latin typeface="Calibri"/>
                        <a:ea typeface="Times New Roman"/>
                        <a:cs typeface="Times New Roman"/>
                      </a:endParaRPr>
                    </a:p>
                  </a:txBody>
                  <a:tcPr marL="44450" marR="44450" marT="0" marB="0" anchor="b"/>
                </a:tc>
                <a:tc>
                  <a:txBody>
                    <a:bodyPr/>
                    <a:lstStyle/>
                    <a:p>
                      <a:pPr algn="ctr">
                        <a:lnSpc>
                          <a:spcPct val="115000"/>
                        </a:lnSpc>
                        <a:spcAft>
                          <a:spcPts val="0"/>
                        </a:spcAft>
                      </a:pPr>
                      <a:r>
                        <a:rPr lang="pt-BR" sz="1100">
                          <a:effectLst/>
                        </a:rPr>
                        <a:t>Valor Ponderado</a:t>
                      </a:r>
                      <a:endParaRPr lang="pt-BR" sz="1200">
                        <a:effectLst/>
                        <a:latin typeface="Calibri"/>
                        <a:ea typeface="Times New Roman"/>
                        <a:cs typeface="Times New Roman"/>
                      </a:endParaRPr>
                    </a:p>
                  </a:txBody>
                  <a:tcPr marL="44450" marR="44450" marT="0" marB="0" anchor="b"/>
                </a:tc>
                <a:extLst>
                  <a:ext uri="{0D108BD9-81ED-4DB2-BD59-A6C34878D82A}">
                    <a16:rowId xmlns:a16="http://schemas.microsoft.com/office/drawing/2014/main" val="10000"/>
                  </a:ext>
                </a:extLst>
              </a:tr>
              <a:tr h="182880">
                <a:tc>
                  <a:txBody>
                    <a:bodyPr/>
                    <a:lstStyle/>
                    <a:p>
                      <a:pPr algn="ctr">
                        <a:lnSpc>
                          <a:spcPct val="115000"/>
                        </a:lnSpc>
                        <a:spcAft>
                          <a:spcPts val="0"/>
                        </a:spcAft>
                      </a:pPr>
                      <a:r>
                        <a:rPr lang="pt-BR" sz="1100">
                          <a:effectLst/>
                        </a:rPr>
                        <a:t>&gt; 1.000.000 </a:t>
                      </a:r>
                      <a:endParaRPr lang="pt-BR" sz="1200">
                        <a:effectLst/>
                        <a:latin typeface="Calibri"/>
                        <a:ea typeface="Times New Roman"/>
                        <a:cs typeface="Times New Roman"/>
                      </a:endParaRPr>
                    </a:p>
                  </a:txBody>
                  <a:tcPr marL="44450" marR="44450" marT="0" marB="0" anchor="b"/>
                </a:tc>
                <a:tc>
                  <a:txBody>
                    <a:bodyPr/>
                    <a:lstStyle/>
                    <a:p>
                      <a:pPr algn="ctr">
                        <a:lnSpc>
                          <a:spcPct val="115000"/>
                        </a:lnSpc>
                        <a:spcAft>
                          <a:spcPts val="0"/>
                        </a:spcAft>
                      </a:pPr>
                      <a:r>
                        <a:rPr lang="pt-BR" sz="1100">
                          <a:effectLst/>
                        </a:rPr>
                        <a:t>1,0</a:t>
                      </a:r>
                      <a:endParaRPr lang="pt-BR" sz="1200">
                        <a:effectLst/>
                        <a:latin typeface="Calibri"/>
                        <a:ea typeface="Times New Roman"/>
                        <a:cs typeface="Times New Roman"/>
                      </a:endParaRPr>
                    </a:p>
                  </a:txBody>
                  <a:tcPr marL="44450" marR="44450" marT="0" marB="0" anchor="b"/>
                </a:tc>
                <a:extLst>
                  <a:ext uri="{0D108BD9-81ED-4DB2-BD59-A6C34878D82A}">
                    <a16:rowId xmlns:a16="http://schemas.microsoft.com/office/drawing/2014/main" val="10001"/>
                  </a:ext>
                </a:extLst>
              </a:tr>
              <a:tr h="182880">
                <a:tc>
                  <a:txBody>
                    <a:bodyPr/>
                    <a:lstStyle/>
                    <a:p>
                      <a:pPr algn="ctr">
                        <a:lnSpc>
                          <a:spcPct val="115000"/>
                        </a:lnSpc>
                        <a:spcAft>
                          <a:spcPts val="0"/>
                        </a:spcAft>
                      </a:pPr>
                      <a:r>
                        <a:rPr lang="pt-BR" sz="1100">
                          <a:effectLst/>
                        </a:rPr>
                        <a:t>500mil - 1mi</a:t>
                      </a:r>
                      <a:endParaRPr lang="pt-BR" sz="1200">
                        <a:effectLst/>
                        <a:latin typeface="Calibri"/>
                        <a:ea typeface="Times New Roman"/>
                        <a:cs typeface="Times New Roman"/>
                      </a:endParaRPr>
                    </a:p>
                  </a:txBody>
                  <a:tcPr marL="44450" marR="44450" marT="0" marB="0" anchor="b"/>
                </a:tc>
                <a:tc>
                  <a:txBody>
                    <a:bodyPr/>
                    <a:lstStyle/>
                    <a:p>
                      <a:pPr algn="ctr">
                        <a:lnSpc>
                          <a:spcPct val="115000"/>
                        </a:lnSpc>
                        <a:spcAft>
                          <a:spcPts val="0"/>
                        </a:spcAft>
                      </a:pPr>
                      <a:r>
                        <a:rPr lang="pt-BR" sz="1100">
                          <a:effectLst/>
                        </a:rPr>
                        <a:t>0,95</a:t>
                      </a:r>
                      <a:endParaRPr lang="pt-BR" sz="1200">
                        <a:effectLst/>
                        <a:latin typeface="Calibri"/>
                        <a:ea typeface="Times New Roman"/>
                        <a:cs typeface="Times New Roman"/>
                      </a:endParaRPr>
                    </a:p>
                  </a:txBody>
                  <a:tcPr marL="44450" marR="44450" marT="0" marB="0" anchor="b"/>
                </a:tc>
                <a:extLst>
                  <a:ext uri="{0D108BD9-81ED-4DB2-BD59-A6C34878D82A}">
                    <a16:rowId xmlns:a16="http://schemas.microsoft.com/office/drawing/2014/main" val="10002"/>
                  </a:ext>
                </a:extLst>
              </a:tr>
              <a:tr h="182880">
                <a:tc>
                  <a:txBody>
                    <a:bodyPr/>
                    <a:lstStyle/>
                    <a:p>
                      <a:pPr algn="ctr">
                        <a:lnSpc>
                          <a:spcPct val="115000"/>
                        </a:lnSpc>
                        <a:spcAft>
                          <a:spcPts val="0"/>
                        </a:spcAft>
                      </a:pPr>
                      <a:r>
                        <a:rPr lang="pt-BR" sz="1100">
                          <a:effectLst/>
                        </a:rPr>
                        <a:t>250mil - 500mil</a:t>
                      </a:r>
                      <a:endParaRPr lang="pt-BR" sz="1200">
                        <a:effectLst/>
                        <a:latin typeface="Calibri"/>
                        <a:ea typeface="Times New Roman"/>
                        <a:cs typeface="Times New Roman"/>
                      </a:endParaRPr>
                    </a:p>
                  </a:txBody>
                  <a:tcPr marL="44450" marR="44450" marT="0" marB="0" anchor="b"/>
                </a:tc>
                <a:tc>
                  <a:txBody>
                    <a:bodyPr/>
                    <a:lstStyle/>
                    <a:p>
                      <a:pPr algn="ctr">
                        <a:lnSpc>
                          <a:spcPct val="115000"/>
                        </a:lnSpc>
                        <a:spcAft>
                          <a:spcPts val="0"/>
                        </a:spcAft>
                      </a:pPr>
                      <a:r>
                        <a:rPr lang="pt-BR" sz="1100">
                          <a:effectLst/>
                        </a:rPr>
                        <a:t>0,75</a:t>
                      </a:r>
                      <a:endParaRPr lang="pt-BR" sz="1200">
                        <a:effectLst/>
                        <a:latin typeface="Calibri"/>
                        <a:ea typeface="Times New Roman"/>
                        <a:cs typeface="Times New Roman"/>
                      </a:endParaRPr>
                    </a:p>
                  </a:txBody>
                  <a:tcPr marL="44450" marR="44450" marT="0" marB="0" anchor="b"/>
                </a:tc>
                <a:extLst>
                  <a:ext uri="{0D108BD9-81ED-4DB2-BD59-A6C34878D82A}">
                    <a16:rowId xmlns:a16="http://schemas.microsoft.com/office/drawing/2014/main" val="10003"/>
                  </a:ext>
                </a:extLst>
              </a:tr>
              <a:tr h="182880">
                <a:tc>
                  <a:txBody>
                    <a:bodyPr/>
                    <a:lstStyle/>
                    <a:p>
                      <a:pPr algn="ctr">
                        <a:lnSpc>
                          <a:spcPct val="115000"/>
                        </a:lnSpc>
                        <a:spcAft>
                          <a:spcPts val="0"/>
                        </a:spcAft>
                      </a:pPr>
                      <a:r>
                        <a:rPr lang="pt-BR" sz="1100">
                          <a:effectLst/>
                        </a:rPr>
                        <a:t>100mil - 250mil</a:t>
                      </a:r>
                      <a:endParaRPr lang="pt-BR" sz="1200">
                        <a:effectLst/>
                        <a:latin typeface="Calibri"/>
                        <a:ea typeface="Times New Roman"/>
                        <a:cs typeface="Times New Roman"/>
                      </a:endParaRPr>
                    </a:p>
                  </a:txBody>
                  <a:tcPr marL="44450" marR="44450" marT="0" marB="0" anchor="b"/>
                </a:tc>
                <a:tc>
                  <a:txBody>
                    <a:bodyPr/>
                    <a:lstStyle/>
                    <a:p>
                      <a:pPr algn="ctr">
                        <a:lnSpc>
                          <a:spcPct val="115000"/>
                        </a:lnSpc>
                        <a:spcAft>
                          <a:spcPts val="0"/>
                        </a:spcAft>
                      </a:pPr>
                      <a:r>
                        <a:rPr lang="pt-BR" sz="1100">
                          <a:effectLst/>
                        </a:rPr>
                        <a:t>0,50</a:t>
                      </a:r>
                      <a:endParaRPr lang="pt-BR" sz="1200">
                        <a:effectLst/>
                        <a:latin typeface="Calibri"/>
                        <a:ea typeface="Times New Roman"/>
                        <a:cs typeface="Times New Roman"/>
                      </a:endParaRPr>
                    </a:p>
                  </a:txBody>
                  <a:tcPr marL="44450" marR="44450" marT="0" marB="0" anchor="b"/>
                </a:tc>
                <a:extLst>
                  <a:ext uri="{0D108BD9-81ED-4DB2-BD59-A6C34878D82A}">
                    <a16:rowId xmlns:a16="http://schemas.microsoft.com/office/drawing/2014/main" val="10004"/>
                  </a:ext>
                </a:extLst>
              </a:tr>
              <a:tr h="182880">
                <a:tc>
                  <a:txBody>
                    <a:bodyPr/>
                    <a:lstStyle/>
                    <a:p>
                      <a:pPr algn="ctr">
                        <a:lnSpc>
                          <a:spcPct val="115000"/>
                        </a:lnSpc>
                        <a:spcAft>
                          <a:spcPts val="0"/>
                        </a:spcAft>
                      </a:pPr>
                      <a:r>
                        <a:rPr lang="pt-BR" sz="1100">
                          <a:effectLst/>
                        </a:rPr>
                        <a:t>&lt; 100mil</a:t>
                      </a:r>
                      <a:endParaRPr lang="pt-BR" sz="1200">
                        <a:effectLst/>
                        <a:latin typeface="Calibri"/>
                        <a:ea typeface="Times New Roman"/>
                        <a:cs typeface="Times New Roman"/>
                      </a:endParaRPr>
                    </a:p>
                  </a:txBody>
                  <a:tcPr marL="44450" marR="44450" marT="0" marB="0" anchor="b"/>
                </a:tc>
                <a:tc>
                  <a:txBody>
                    <a:bodyPr/>
                    <a:lstStyle/>
                    <a:p>
                      <a:pPr algn="ctr">
                        <a:lnSpc>
                          <a:spcPct val="115000"/>
                        </a:lnSpc>
                        <a:spcAft>
                          <a:spcPts val="0"/>
                        </a:spcAft>
                      </a:pPr>
                      <a:r>
                        <a:rPr lang="pt-BR" sz="1100" dirty="0">
                          <a:effectLst/>
                        </a:rPr>
                        <a:t>(Pop)/200.000</a:t>
                      </a:r>
                      <a:endParaRPr lang="pt-BR" sz="1200" dirty="0">
                        <a:effectLst/>
                        <a:latin typeface="Calibri"/>
                        <a:ea typeface="Times New Roman"/>
                        <a:cs typeface="Times New Roman"/>
                      </a:endParaRPr>
                    </a:p>
                  </a:txBody>
                  <a:tcPr marL="44450" marR="44450" marT="0" marB="0" anchor="b"/>
                </a:tc>
                <a:extLst>
                  <a:ext uri="{0D108BD9-81ED-4DB2-BD59-A6C34878D82A}">
                    <a16:rowId xmlns:a16="http://schemas.microsoft.com/office/drawing/2014/main" val="10005"/>
                  </a:ext>
                </a:extLst>
              </a:tr>
            </a:tbl>
          </a:graphicData>
        </a:graphic>
      </p:graphicFrame>
      <p:sp>
        <p:nvSpPr>
          <p:cNvPr id="15" name="Retângulo 14"/>
          <p:cNvSpPr/>
          <p:nvPr/>
        </p:nvSpPr>
        <p:spPr>
          <a:xfrm>
            <a:off x="6468164" y="5199003"/>
            <a:ext cx="2568332" cy="246221"/>
          </a:xfrm>
          <a:prstGeom prst="rect">
            <a:avLst/>
          </a:prstGeom>
        </p:spPr>
        <p:txBody>
          <a:bodyPr wrap="none">
            <a:spAutoFit/>
          </a:bodyPr>
          <a:lstStyle/>
          <a:p>
            <a:r>
              <a:rPr lang="pt-BR" sz="1000" b="1" dirty="0"/>
              <a:t>Ponderação da variável de População </a:t>
            </a:r>
            <a:r>
              <a:rPr lang="pt-BR" sz="1000" b="1" dirty="0" smtClean="0"/>
              <a:t>Urbana</a:t>
            </a:r>
            <a:endParaRPr lang="pt-BR" sz="1000" b="1" dirty="0"/>
          </a:p>
        </p:txBody>
      </p:sp>
    </p:spTree>
    <p:extLst>
      <p:ext uri="{BB962C8B-B14F-4D97-AF65-F5344CB8AC3E}">
        <p14:creationId xmlns:p14="http://schemas.microsoft.com/office/powerpoint/2010/main" val="16156185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5820097" y="1593736"/>
            <a:ext cx="3000375" cy="1384995"/>
          </a:xfrm>
          <a:prstGeom prst="rect">
            <a:avLst/>
          </a:prstGeom>
          <a:noFill/>
        </p:spPr>
        <p:txBody>
          <a:bodyPr wrap="square" rtlCol="0">
            <a:spAutoFit/>
          </a:bodyPr>
          <a:lstStyle/>
          <a:p>
            <a:pPr algn="just"/>
            <a:r>
              <a:rPr lang="pt-BR" sz="1400" dirty="0" smtClean="0"/>
              <a:t>Os resultados para este </a:t>
            </a:r>
            <a:r>
              <a:rPr lang="pt-BR" sz="1400" dirty="0" err="1" smtClean="0"/>
              <a:t>sub-índice</a:t>
            </a:r>
            <a:r>
              <a:rPr lang="pt-BR" sz="1400" dirty="0" smtClean="0"/>
              <a:t> variaram entre 0.00 e 0.90.</a:t>
            </a:r>
          </a:p>
          <a:p>
            <a:pPr algn="just"/>
            <a:endParaRPr lang="pt-BR" sz="1400" dirty="0" smtClean="0"/>
          </a:p>
          <a:p>
            <a:pPr algn="just"/>
            <a:r>
              <a:rPr lang="pt-BR" sz="1400" dirty="0" smtClean="0"/>
              <a:t>Foram definidas 7 classes, divididas em intervalos que estão demonstrados abaixo:</a:t>
            </a:r>
            <a:endParaRPr lang="pt-BR" sz="1400" dirty="0"/>
          </a:p>
        </p:txBody>
      </p:sp>
      <p:pic>
        <p:nvPicPr>
          <p:cNvPr id="2" name="Imagem 1"/>
          <p:cNvPicPr>
            <a:picLocks noChangeAspect="1"/>
          </p:cNvPicPr>
          <p:nvPr/>
        </p:nvPicPr>
        <p:blipFill>
          <a:blip r:embed="rId2"/>
          <a:stretch>
            <a:fillRect/>
          </a:stretch>
        </p:blipFill>
        <p:spPr>
          <a:xfrm>
            <a:off x="5809792" y="5266144"/>
            <a:ext cx="3000375" cy="1333500"/>
          </a:xfrm>
          <a:prstGeom prst="rect">
            <a:avLst/>
          </a:prstGeom>
        </p:spPr>
      </p:pic>
      <p:pic>
        <p:nvPicPr>
          <p:cNvPr id="3" name="Imagem 2"/>
          <p:cNvPicPr>
            <a:picLocks noChangeAspect="1"/>
          </p:cNvPicPr>
          <p:nvPr/>
        </p:nvPicPr>
        <p:blipFill>
          <a:blip r:embed="rId3"/>
          <a:stretch>
            <a:fillRect/>
          </a:stretch>
        </p:blipFill>
        <p:spPr>
          <a:xfrm>
            <a:off x="5820097" y="3078702"/>
            <a:ext cx="3072383" cy="1928348"/>
          </a:xfrm>
          <a:prstGeom prst="rect">
            <a:avLst/>
          </a:prstGeom>
        </p:spPr>
      </p:pic>
      <p:sp>
        <p:nvSpPr>
          <p:cNvPr id="7" name="CaixaDeTexto 6"/>
          <p:cNvSpPr txBox="1"/>
          <p:nvPr/>
        </p:nvSpPr>
        <p:spPr>
          <a:xfrm>
            <a:off x="0" y="44624"/>
            <a:ext cx="9144000" cy="707886"/>
          </a:xfrm>
          <a:prstGeom prst="rect">
            <a:avLst/>
          </a:prstGeom>
          <a:noFill/>
        </p:spPr>
        <p:txBody>
          <a:bodyPr wrap="square" rtlCol="0">
            <a:spAutoFit/>
          </a:bodyPr>
          <a:lstStyle/>
          <a:p>
            <a:pPr algn="ctr"/>
            <a:r>
              <a:rPr lang="pt-BR" sz="2000" b="1" dirty="0" err="1" smtClean="0">
                <a:solidFill>
                  <a:srgbClr val="0070C0"/>
                </a:solidFill>
              </a:rPr>
              <a:t>Sub-índice</a:t>
            </a:r>
            <a:r>
              <a:rPr lang="pt-BR" sz="2000" b="1" dirty="0" smtClean="0">
                <a:solidFill>
                  <a:srgbClr val="0070C0"/>
                </a:solidFill>
              </a:rPr>
              <a:t> de Exposição: </a:t>
            </a:r>
            <a:r>
              <a:rPr lang="pt-BR" sz="2000" b="1" dirty="0">
                <a:solidFill>
                  <a:srgbClr val="0070C0"/>
                </a:solidFill>
              </a:rPr>
              <a:t>Inundações bruscas, enxurradas e alagamentos</a:t>
            </a:r>
            <a:endParaRPr lang="pt-BR" sz="2400" b="1" dirty="0">
              <a:solidFill>
                <a:srgbClr val="0070C0"/>
              </a:solidFill>
            </a:endParaRPr>
          </a:p>
          <a:p>
            <a:pPr algn="ctr"/>
            <a:endParaRPr lang="pt-BR" sz="2000" b="1" dirty="0">
              <a:solidFill>
                <a:srgbClr val="0070C0"/>
              </a:solidFill>
            </a:endParaRPr>
          </a:p>
        </p:txBody>
      </p:sp>
      <p:pic>
        <p:nvPicPr>
          <p:cNvPr id="6" name="Imagem 5"/>
          <p:cNvPicPr>
            <a:picLocks noChangeAspect="1"/>
          </p:cNvPicPr>
          <p:nvPr/>
        </p:nvPicPr>
        <p:blipFill>
          <a:blip r:embed="rId4"/>
          <a:stretch>
            <a:fillRect/>
          </a:stretch>
        </p:blipFill>
        <p:spPr>
          <a:xfrm>
            <a:off x="251520" y="1632231"/>
            <a:ext cx="5304621" cy="4968552"/>
          </a:xfrm>
          <a:prstGeom prst="rect">
            <a:avLst/>
          </a:prstGeom>
        </p:spPr>
      </p:pic>
      <p:sp>
        <p:nvSpPr>
          <p:cNvPr id="9" name="Retângulo 8"/>
          <p:cNvSpPr/>
          <p:nvPr/>
        </p:nvSpPr>
        <p:spPr>
          <a:xfrm>
            <a:off x="377064" y="476672"/>
            <a:ext cx="8280920" cy="1008111"/>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Retângulo 9"/>
          <p:cNvSpPr/>
          <p:nvPr/>
        </p:nvSpPr>
        <p:spPr>
          <a:xfrm>
            <a:off x="485454" y="735911"/>
            <a:ext cx="871921" cy="504056"/>
          </a:xfrm>
          <a:prstGeom prst="rect">
            <a:avLst/>
          </a:prstGeom>
          <a:solidFill>
            <a:srgbClr val="FFFF9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391" tIns="45697" rIns="91391" bIns="45697" rtlCol="0" anchor="ctr"/>
          <a:lstStyle/>
          <a:p>
            <a:pPr algn="ctr"/>
            <a:endParaRPr lang="pt-BR" sz="1500">
              <a:latin typeface="Arial" panose="020B0604020202020204" pitchFamily="34" charset="0"/>
              <a:cs typeface="Arial" panose="020B0604020202020204" pitchFamily="34" charset="0"/>
            </a:endParaRPr>
          </a:p>
        </p:txBody>
      </p:sp>
      <p:sp>
        <p:nvSpPr>
          <p:cNvPr id="11" name="CaixaDeTexto 10"/>
          <p:cNvSpPr txBox="1"/>
          <p:nvPr/>
        </p:nvSpPr>
        <p:spPr>
          <a:xfrm>
            <a:off x="416103" y="1081071"/>
            <a:ext cx="1022609" cy="215397"/>
          </a:xfrm>
          <a:prstGeom prst="rect">
            <a:avLst/>
          </a:prstGeom>
          <a:noFill/>
        </p:spPr>
        <p:txBody>
          <a:bodyPr wrap="square" lIns="91391" tIns="45697" rIns="91391" bIns="45697" rtlCol="0">
            <a:spAutoFit/>
          </a:bodyPr>
          <a:lstStyle/>
          <a:p>
            <a:r>
              <a:rPr lang="pt-BR" sz="500" i="1" dirty="0">
                <a:latin typeface="Arial" panose="020B0604020202020204" pitchFamily="34" charset="0"/>
                <a:cs typeface="Arial" panose="020B0604020202020204" pitchFamily="34" charset="0"/>
              </a:rPr>
              <a:t>Shapefile (polígono</a:t>
            </a:r>
            <a:r>
              <a:rPr lang="pt-BR" sz="800" i="1" dirty="0">
                <a:latin typeface="Arial" panose="020B0604020202020204" pitchFamily="34" charset="0"/>
                <a:cs typeface="Arial" panose="020B0604020202020204" pitchFamily="34" charset="0"/>
              </a:rPr>
              <a:t>)</a:t>
            </a:r>
          </a:p>
        </p:txBody>
      </p:sp>
      <p:sp>
        <p:nvSpPr>
          <p:cNvPr id="12" name="CaixaDeTexto 11"/>
          <p:cNvSpPr txBox="1"/>
          <p:nvPr/>
        </p:nvSpPr>
        <p:spPr>
          <a:xfrm>
            <a:off x="406032" y="719135"/>
            <a:ext cx="1030436" cy="338508"/>
          </a:xfrm>
          <a:prstGeom prst="rect">
            <a:avLst/>
          </a:prstGeom>
          <a:noFill/>
        </p:spPr>
        <p:txBody>
          <a:bodyPr wrap="square" lIns="91391" tIns="45697" rIns="91391" bIns="45697" rtlCol="0">
            <a:spAutoFit/>
          </a:bodyPr>
          <a:lstStyle/>
          <a:p>
            <a:pPr algn="ctr"/>
            <a:r>
              <a:rPr lang="pt-BR" sz="800" dirty="0" smtClean="0">
                <a:latin typeface="Arial" panose="020B0604020202020204" pitchFamily="34" charset="0"/>
                <a:cs typeface="Arial" panose="020B0604020202020204" pitchFamily="34" charset="0"/>
              </a:rPr>
              <a:t>Base Completa Inundações</a:t>
            </a:r>
            <a:endParaRPr lang="pt-BR" sz="800" dirty="0">
              <a:latin typeface="Arial" panose="020B0604020202020204" pitchFamily="34" charset="0"/>
              <a:cs typeface="Arial" panose="020B0604020202020204" pitchFamily="34" charset="0"/>
            </a:endParaRPr>
          </a:p>
        </p:txBody>
      </p:sp>
      <p:sp>
        <p:nvSpPr>
          <p:cNvPr id="13" name="CaixaDeTexto 12"/>
          <p:cNvSpPr txBox="1"/>
          <p:nvPr/>
        </p:nvSpPr>
        <p:spPr>
          <a:xfrm>
            <a:off x="1375106" y="572487"/>
            <a:ext cx="7282878" cy="1200329"/>
          </a:xfrm>
          <a:prstGeom prst="rect">
            <a:avLst/>
          </a:prstGeom>
          <a:noFill/>
        </p:spPr>
        <p:txBody>
          <a:bodyPr wrap="square" rtlCol="0">
            <a:spAutoFit/>
          </a:bodyPr>
          <a:lstStyle/>
          <a:p>
            <a:pPr algn="just"/>
            <a:r>
              <a:rPr lang="pt-BR" sz="1200" dirty="0" smtClean="0"/>
              <a:t>Este mapa foi gerado a partir do campo Exposição, encontrado na tabela de atributos do </a:t>
            </a:r>
            <a:r>
              <a:rPr lang="pt-BR" sz="1200" dirty="0" err="1" smtClean="0"/>
              <a:t>shapefile</a:t>
            </a:r>
            <a:r>
              <a:rPr lang="pt-BR" sz="1200" dirty="0" smtClean="0"/>
              <a:t> “Base Completa Inundações”. O caso ilustrado trata-se do resultado para o modelo </a:t>
            </a:r>
            <a:r>
              <a:rPr lang="pt-BR" sz="1200" dirty="0" err="1" smtClean="0"/>
              <a:t>Eta</a:t>
            </a:r>
            <a:r>
              <a:rPr lang="pt-BR" sz="1200" dirty="0" smtClean="0"/>
              <a:t>-MIROC no período 1961-1990 (</a:t>
            </a:r>
            <a:r>
              <a:rPr lang="pt-BR" sz="1200" dirty="0" err="1" smtClean="0"/>
              <a:t>baseline</a:t>
            </a:r>
            <a:r>
              <a:rPr lang="pt-BR" sz="1200" dirty="0" smtClean="0"/>
              <a:t>) que utiliza o campo/atributo “</a:t>
            </a:r>
            <a:r>
              <a:rPr lang="pt-BR" sz="1200" dirty="0" err="1" smtClean="0"/>
              <a:t>exp_had_mir</a:t>
            </a:r>
            <a:r>
              <a:rPr lang="pt-BR" sz="1200" dirty="0" smtClean="0"/>
              <a:t>” como referência. O fatiamento das classes segue conforme descrito abaixo, sendo que os outros mapas de Exposição importam esta mesma forma de classificação.</a:t>
            </a:r>
          </a:p>
          <a:p>
            <a:pPr algn="just"/>
            <a:r>
              <a:rPr lang="pt-BR" sz="1200" dirty="0" smtClean="0"/>
              <a:t/>
            </a:r>
            <a:br>
              <a:rPr lang="pt-BR" sz="1200" dirty="0" smtClean="0"/>
            </a:br>
            <a:endParaRPr lang="pt-BR" sz="1200" dirty="0"/>
          </a:p>
        </p:txBody>
      </p:sp>
    </p:spTree>
    <p:extLst>
      <p:ext uri="{BB962C8B-B14F-4D97-AF65-F5344CB8AC3E}">
        <p14:creationId xmlns:p14="http://schemas.microsoft.com/office/powerpoint/2010/main" val="5974598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aixaDeTexto 12"/>
          <p:cNvSpPr txBox="1"/>
          <p:nvPr/>
        </p:nvSpPr>
        <p:spPr>
          <a:xfrm>
            <a:off x="0" y="44624"/>
            <a:ext cx="9144000" cy="707886"/>
          </a:xfrm>
          <a:prstGeom prst="rect">
            <a:avLst/>
          </a:prstGeom>
          <a:noFill/>
        </p:spPr>
        <p:txBody>
          <a:bodyPr wrap="square" rtlCol="0">
            <a:spAutoFit/>
          </a:bodyPr>
          <a:lstStyle/>
          <a:p>
            <a:pPr algn="ctr"/>
            <a:r>
              <a:rPr lang="pt-BR" sz="2000" b="1" dirty="0" err="1" smtClean="0">
                <a:solidFill>
                  <a:srgbClr val="0070C0"/>
                </a:solidFill>
              </a:rPr>
              <a:t>Sub-índice</a:t>
            </a:r>
            <a:r>
              <a:rPr lang="pt-BR" sz="2000" b="1" dirty="0" smtClean="0">
                <a:solidFill>
                  <a:srgbClr val="0070C0"/>
                </a:solidFill>
              </a:rPr>
              <a:t> de Sensibilidade: </a:t>
            </a:r>
            <a:r>
              <a:rPr lang="pt-BR" sz="2000" b="1" dirty="0">
                <a:solidFill>
                  <a:srgbClr val="0070C0"/>
                </a:solidFill>
              </a:rPr>
              <a:t>Inundações bruscas, enxurradas e alagamentos</a:t>
            </a:r>
            <a:endParaRPr lang="pt-BR" sz="2400" b="1" dirty="0">
              <a:solidFill>
                <a:srgbClr val="0070C0"/>
              </a:solidFill>
            </a:endParaRPr>
          </a:p>
          <a:p>
            <a:pPr algn="ctr"/>
            <a:endParaRPr lang="pt-BR" sz="2000" b="1" dirty="0">
              <a:solidFill>
                <a:srgbClr val="0070C0"/>
              </a:solidFill>
            </a:endParaRPr>
          </a:p>
        </p:txBody>
      </p:sp>
      <p:sp>
        <p:nvSpPr>
          <p:cNvPr id="12" name="CaixaDeTexto 11"/>
          <p:cNvSpPr txBox="1"/>
          <p:nvPr/>
        </p:nvSpPr>
        <p:spPr>
          <a:xfrm>
            <a:off x="1278249" y="453723"/>
            <a:ext cx="4752528" cy="369332"/>
          </a:xfrm>
          <a:prstGeom prst="rect">
            <a:avLst/>
          </a:prstGeom>
          <a:noFill/>
        </p:spPr>
        <p:txBody>
          <a:bodyPr wrap="square" rtlCol="0">
            <a:spAutoFit/>
          </a:bodyPr>
          <a:lstStyle/>
          <a:p>
            <a:r>
              <a:rPr lang="pt-BR" dirty="0" smtClean="0"/>
              <a:t>Variáveis utilizadas</a:t>
            </a:r>
            <a:endParaRPr lang="pt-BR" dirty="0"/>
          </a:p>
        </p:txBody>
      </p:sp>
      <p:pic>
        <p:nvPicPr>
          <p:cNvPr id="14" name="Imagem 13"/>
          <p:cNvPicPr/>
          <p:nvPr/>
        </p:nvPicPr>
        <p:blipFill>
          <a:blip r:embed="rId2"/>
          <a:srcRect/>
          <a:stretch>
            <a:fillRect/>
          </a:stretch>
        </p:blipFill>
        <p:spPr bwMode="auto">
          <a:xfrm>
            <a:off x="827584" y="908720"/>
            <a:ext cx="7289284" cy="2012950"/>
          </a:xfrm>
          <a:prstGeom prst="rect">
            <a:avLst/>
          </a:prstGeom>
          <a:noFill/>
          <a:ln w="9525">
            <a:noFill/>
            <a:miter lim="800000"/>
            <a:headEnd/>
            <a:tailEnd/>
          </a:ln>
        </p:spPr>
      </p:pic>
      <p:cxnSp>
        <p:nvCxnSpPr>
          <p:cNvPr id="4" name="Conector reto 3"/>
          <p:cNvCxnSpPr/>
          <p:nvPr/>
        </p:nvCxnSpPr>
        <p:spPr>
          <a:xfrm>
            <a:off x="2771800" y="1268760"/>
            <a:ext cx="1368152" cy="156969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Conector reto 15"/>
          <p:cNvCxnSpPr/>
          <p:nvPr/>
        </p:nvCxnSpPr>
        <p:spPr>
          <a:xfrm flipV="1">
            <a:off x="2771800" y="1268760"/>
            <a:ext cx="1368152" cy="156969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Retângulo 21"/>
          <p:cNvSpPr/>
          <p:nvPr/>
        </p:nvSpPr>
        <p:spPr>
          <a:xfrm>
            <a:off x="107504" y="2905455"/>
            <a:ext cx="8784976" cy="577081"/>
          </a:xfrm>
          <a:prstGeom prst="rect">
            <a:avLst/>
          </a:prstGeom>
        </p:spPr>
        <p:txBody>
          <a:bodyPr wrap="square">
            <a:spAutoFit/>
          </a:bodyPr>
          <a:lstStyle/>
          <a:p>
            <a:pPr algn="ctr"/>
            <a:r>
              <a:rPr lang="pt-BR" sz="1050" dirty="0"/>
              <a:t>Base de dados trabalhada e normalizada para compor a dimensão físico-ambiental da vulnerabilidade a desastres envolvendo inundações bruscas, enxurradas e alagamentos. Fonte: </a:t>
            </a:r>
            <a:r>
              <a:rPr lang="pt-BR" sz="1050" dirty="0" err="1"/>
              <a:t>Debortoli</a:t>
            </a:r>
            <a:r>
              <a:rPr lang="pt-BR" sz="1050" dirty="0"/>
              <a:t> at. al (2016</a:t>
            </a:r>
            <a:r>
              <a:rPr lang="pt-BR" sz="1050" dirty="0" smtClean="0"/>
              <a:t>). No entanto, conforme explicado anteriormente, </a:t>
            </a:r>
            <a:r>
              <a:rPr lang="pt-BR" sz="1050" b="1" dirty="0" smtClean="0"/>
              <a:t>neste trabalho não utilizou-se a variável Uso do Solo</a:t>
            </a:r>
            <a:r>
              <a:rPr lang="pt-BR" sz="1050" dirty="0" smtClean="0"/>
              <a:t> pelo fato do índice ter considerado apenas o resultado dentro das áreas urbanas (que se refere à uma das classes do mapa de Uso do Solo).</a:t>
            </a:r>
            <a:endParaRPr lang="pt-BR" sz="1050" dirty="0"/>
          </a:p>
        </p:txBody>
      </p:sp>
      <p:sp>
        <p:nvSpPr>
          <p:cNvPr id="23" name="Rectangle 1"/>
          <p:cNvSpPr>
            <a:spLocks noChangeArrowheads="1"/>
          </p:cNvSpPr>
          <p:nvPr/>
        </p:nvSpPr>
        <p:spPr bwMode="auto">
          <a:xfrm>
            <a:off x="88887" y="3575775"/>
            <a:ext cx="3186969" cy="3277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pt-BR" altLang="pt-BR" sz="900" b="0" i="0" u="none" strike="noStrike" cap="none" normalizeH="0" baseline="0" dirty="0" smtClean="0">
                <a:ln>
                  <a:noFill/>
                </a:ln>
                <a:solidFill>
                  <a:srgbClr val="000000"/>
                </a:solidFill>
                <a:effectLst/>
                <a:latin typeface="+mj-lt"/>
                <a:ea typeface="Calibri" pitchFamily="34" charset="0"/>
                <a:cs typeface="Arial" pitchFamily="34" charset="0"/>
              </a:rPr>
              <a:t>Densidade de Estradas: baseado no Mapa de Rodovias – parte integrante do Mapeamento Sistemático do IBGE, com base contínua ao milionésimo, com escala original de 1:250.000. O </a:t>
            </a:r>
            <a:r>
              <a:rPr kumimoji="0" lang="pt-BR" altLang="pt-BR" sz="900" b="0" i="1" u="none" strike="noStrike" cap="none" normalizeH="0" baseline="0" dirty="0" err="1" smtClean="0">
                <a:ln>
                  <a:noFill/>
                </a:ln>
                <a:solidFill>
                  <a:srgbClr val="000000"/>
                </a:solidFill>
                <a:effectLst/>
                <a:latin typeface="+mj-lt"/>
                <a:ea typeface="Calibri" pitchFamily="34" charset="0"/>
                <a:cs typeface="Arial" pitchFamily="34" charset="0"/>
              </a:rPr>
              <a:t>shapefile</a:t>
            </a:r>
            <a:r>
              <a:rPr kumimoji="0" lang="pt-BR" altLang="pt-BR" sz="900" b="0" i="1" u="none" strike="noStrike" cap="none" normalizeH="0" baseline="0" dirty="0" smtClean="0">
                <a:ln>
                  <a:noFill/>
                </a:ln>
                <a:solidFill>
                  <a:srgbClr val="000000"/>
                </a:solidFill>
                <a:effectLst/>
                <a:latin typeface="+mj-lt"/>
                <a:ea typeface="Calibri" pitchFamily="34" charset="0"/>
                <a:cs typeface="Arial" pitchFamily="34" charset="0"/>
              </a:rPr>
              <a:t> </a:t>
            </a:r>
            <a:r>
              <a:rPr kumimoji="0" lang="pt-BR" altLang="pt-BR" sz="900" b="0" i="0" u="none" strike="noStrike" cap="none" normalizeH="0" baseline="0" dirty="0" smtClean="0">
                <a:ln>
                  <a:noFill/>
                </a:ln>
                <a:solidFill>
                  <a:srgbClr val="000000"/>
                </a:solidFill>
                <a:effectLst/>
                <a:latin typeface="+mj-lt"/>
                <a:ea typeface="Calibri" pitchFamily="34" charset="0"/>
                <a:cs typeface="Arial" pitchFamily="34" charset="0"/>
              </a:rPr>
              <a:t>obtido divide as rodovias em duas classes: pavimentadas e não-pavimentadas. Estas classes foram separadas e gerou-se um novo produto, no formato </a:t>
            </a:r>
            <a:r>
              <a:rPr kumimoji="0" lang="pt-BR" altLang="pt-BR" sz="900" b="0" i="1" u="none" strike="noStrike" cap="none" normalizeH="0" baseline="0" dirty="0" err="1" smtClean="0">
                <a:ln>
                  <a:noFill/>
                </a:ln>
                <a:solidFill>
                  <a:srgbClr val="000000"/>
                </a:solidFill>
                <a:effectLst/>
                <a:latin typeface="+mj-lt"/>
                <a:ea typeface="Calibri" pitchFamily="34" charset="0"/>
                <a:cs typeface="Arial" pitchFamily="34" charset="0"/>
              </a:rPr>
              <a:t>Raster</a:t>
            </a:r>
            <a:r>
              <a:rPr kumimoji="0" lang="pt-BR" altLang="pt-BR" sz="900" b="0" i="0" u="none" strike="noStrike" cap="none" normalizeH="0" baseline="0" dirty="0" smtClean="0">
                <a:ln>
                  <a:noFill/>
                </a:ln>
                <a:solidFill>
                  <a:srgbClr val="000000"/>
                </a:solidFill>
                <a:effectLst/>
                <a:latin typeface="+mj-lt"/>
                <a:ea typeface="Calibri" pitchFamily="34" charset="0"/>
                <a:cs typeface="Arial" pitchFamily="34" charset="0"/>
              </a:rPr>
              <a:t>, para cada uma delas, onde se calculou a densidade de estradas (km/km2). Em seguida, os dois mapas de densidade de estradas foram somados, onde as estradas pavimentadas tiveram peso 2, enquanto as não-pavimentadas tiveram peso 1, de modo que o resultado pode ser observado na Figura a . O objetivo da implementação desta variável é devido à relação entre regiões com alta densidade de estradas serem mais urbanizadas que regiões com pouco acesso. Além disso, locais onde existem a convergência de rodovias caracterizam </a:t>
            </a:r>
            <a:r>
              <a:rPr kumimoji="0" lang="pt-BR" altLang="pt-BR" sz="900" b="0" i="0" u="none" strike="noStrike" cap="none" normalizeH="0" baseline="0" dirty="0" err="1" smtClean="0">
                <a:ln>
                  <a:noFill/>
                </a:ln>
                <a:solidFill>
                  <a:srgbClr val="000000"/>
                </a:solidFill>
                <a:effectLst/>
                <a:latin typeface="+mj-lt"/>
                <a:ea typeface="Calibri" pitchFamily="34" charset="0"/>
                <a:cs typeface="Arial" pitchFamily="34" charset="0"/>
              </a:rPr>
              <a:t>pólos</a:t>
            </a:r>
            <a:r>
              <a:rPr kumimoji="0" lang="pt-BR" altLang="pt-BR" sz="900" b="0" i="0" u="none" strike="noStrike" cap="none" normalizeH="0" baseline="0" dirty="0" smtClean="0">
                <a:ln>
                  <a:noFill/>
                </a:ln>
                <a:solidFill>
                  <a:srgbClr val="000000"/>
                </a:solidFill>
                <a:effectLst/>
                <a:latin typeface="+mj-lt"/>
                <a:ea typeface="Calibri" pitchFamily="34" charset="0"/>
                <a:cs typeface="Arial" pitchFamily="34" charset="0"/>
              </a:rPr>
              <a:t> industriais ou de desenvolvimento, como metrópoles, que são áreas amplamente </a:t>
            </a:r>
            <a:r>
              <a:rPr kumimoji="0" lang="pt-BR" altLang="pt-BR" sz="900" b="0" i="0" u="none" strike="noStrike" cap="none" normalizeH="0" baseline="0" dirty="0" err="1" smtClean="0">
                <a:ln>
                  <a:noFill/>
                </a:ln>
                <a:solidFill>
                  <a:srgbClr val="000000"/>
                </a:solidFill>
                <a:effectLst/>
                <a:latin typeface="+mj-lt"/>
                <a:ea typeface="Calibri" pitchFamily="34" charset="0"/>
                <a:cs typeface="Arial" pitchFamily="34" charset="0"/>
              </a:rPr>
              <a:t>antropizadas</a:t>
            </a:r>
            <a:r>
              <a:rPr kumimoji="0" lang="pt-BR" altLang="pt-BR" sz="900" b="0" i="0" u="none" strike="noStrike" cap="none" normalizeH="0" baseline="0" dirty="0" smtClean="0">
                <a:ln>
                  <a:noFill/>
                </a:ln>
                <a:solidFill>
                  <a:srgbClr val="000000"/>
                </a:solidFill>
                <a:effectLst/>
                <a:latin typeface="+mj-lt"/>
                <a:ea typeface="Calibri" pitchFamily="34" charset="0"/>
                <a:cs typeface="Arial" pitchFamily="34" charset="0"/>
              </a:rPr>
              <a:t>. Nestas localidades, houve a intensificação dos processos que promovem o escoamento superficial, alterando-se as condições naturais e, desta forma, favorecendo a ocorrência de inundações. Neste sentido, as rodovias pavimentadas possuem uma maior representatividade, pois determinam eixos de maior desenvolvimento quando comparado com as não pavimentadas.</a:t>
            </a:r>
            <a:endParaRPr kumimoji="0" lang="pt-BR" altLang="pt-BR" sz="1200" b="0" i="0" u="none" strike="noStrike" cap="none" normalizeH="0" baseline="0" dirty="0" smtClean="0">
              <a:ln>
                <a:noFill/>
              </a:ln>
              <a:solidFill>
                <a:schemeClr val="tx1"/>
              </a:solidFill>
              <a:effectLst/>
              <a:latin typeface="+mj-lt"/>
              <a:cs typeface="Arial" pitchFamily="34" charset="0"/>
            </a:endParaRPr>
          </a:p>
        </p:txBody>
      </p:sp>
      <p:sp>
        <p:nvSpPr>
          <p:cNvPr id="24" name="Retângulo 23"/>
          <p:cNvSpPr/>
          <p:nvPr/>
        </p:nvSpPr>
        <p:spPr>
          <a:xfrm>
            <a:off x="3275856" y="3597889"/>
            <a:ext cx="3067224" cy="3000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buFontTx/>
              <a:buChar char="•"/>
            </a:pPr>
            <a:r>
              <a:rPr lang="pt-BR" sz="900" dirty="0">
                <a:solidFill>
                  <a:srgbClr val="000000"/>
                </a:solidFill>
                <a:latin typeface="+mj-lt"/>
                <a:ea typeface="Calibri" pitchFamily="34" charset="0"/>
                <a:cs typeface="Arial" pitchFamily="34" charset="0"/>
              </a:rPr>
              <a:t>Hidrografia (Cursos d’água) do Brasil, parte integrante do Mapeamento Sistemático do IBGE, com base contínua ao milionésimo, com escala original de 1:250.000. Foi calculada diretamente (em ambiente SIG) a densidade destes vetores lineares (cursos d’água em km/km2). o produto gerado foi normalizado em uma escala de 0.00 até 1.00 (Figura </a:t>
            </a:r>
            <a:r>
              <a:rPr lang="pt-BR" sz="900" dirty="0" smtClean="0">
                <a:solidFill>
                  <a:srgbClr val="000000"/>
                </a:solidFill>
                <a:latin typeface="+mj-lt"/>
                <a:ea typeface="Calibri" pitchFamily="34" charset="0"/>
                <a:cs typeface="Arial" pitchFamily="34" charset="0"/>
              </a:rPr>
              <a:t>c</a:t>
            </a:r>
            <a:r>
              <a:rPr lang="pt-BR" sz="900" dirty="0">
                <a:solidFill>
                  <a:srgbClr val="000000"/>
                </a:solidFill>
                <a:latin typeface="+mj-lt"/>
                <a:ea typeface="Calibri" pitchFamily="34" charset="0"/>
                <a:cs typeface="Arial" pitchFamily="34" charset="0"/>
              </a:rPr>
              <a:t>), uma vez que considera-se a relação da densidade de drenagem diretamente proporcional com vulnerabilidade a inundações </a:t>
            </a:r>
            <a:r>
              <a:rPr lang="pt-BR" sz="900" dirty="0" smtClean="0">
                <a:solidFill>
                  <a:srgbClr val="000000"/>
                </a:solidFill>
                <a:latin typeface="+mj-lt"/>
                <a:ea typeface="Calibri" pitchFamily="34" charset="0"/>
                <a:cs typeface="Arial" pitchFamily="34" charset="0"/>
              </a:rPr>
              <a:t>bruscas. </a:t>
            </a:r>
            <a:r>
              <a:rPr lang="pt-BR" sz="900" dirty="0">
                <a:solidFill>
                  <a:srgbClr val="000000"/>
                </a:solidFill>
                <a:latin typeface="+mj-lt"/>
                <a:ea typeface="Calibri" pitchFamily="34" charset="0"/>
                <a:cs typeface="Arial" pitchFamily="34" charset="0"/>
              </a:rPr>
              <a:t>Regiões com alta densidade de drenagem refletem características geomorfológicas e hidrológicas que favorecem a o fenômeno da inundação pois, naturalmente, esta alta densidade de drenagem é produto de uma interação do relevo e clima que se fez durante milhões de ano e está diretamente interligada com um alto escoamento superficial, muitas vezes com grande velocidade (HORTON, 1945). Em síntese, quanto maior a densidade de drenagem, maior é a velocidade com que a água atinge os corpos d’água, incrementando o efeito de inundações a jusante da </a:t>
            </a:r>
            <a:r>
              <a:rPr lang="pt-BR" sz="900" dirty="0" err="1">
                <a:solidFill>
                  <a:srgbClr val="000000"/>
                </a:solidFill>
                <a:latin typeface="+mj-lt"/>
                <a:ea typeface="Calibri" pitchFamily="34" charset="0"/>
                <a:cs typeface="Arial" pitchFamily="34" charset="0"/>
              </a:rPr>
              <a:t>sub-bacia</a:t>
            </a:r>
            <a:r>
              <a:rPr lang="pt-BR" sz="900" dirty="0">
                <a:solidFill>
                  <a:srgbClr val="000000"/>
                </a:solidFill>
                <a:latin typeface="+mj-lt"/>
                <a:ea typeface="Calibri" pitchFamily="34" charset="0"/>
                <a:cs typeface="Arial" pitchFamily="34" charset="0"/>
              </a:rPr>
              <a:t>. Em regiões com substrato rochoso e pedológico mais permeável, a capacidade de formação de canais é reduzida, diminuindo a densidade de drenagem.</a:t>
            </a:r>
          </a:p>
        </p:txBody>
      </p:sp>
      <p:sp>
        <p:nvSpPr>
          <p:cNvPr id="25" name="Retângulo 24"/>
          <p:cNvSpPr/>
          <p:nvPr/>
        </p:nvSpPr>
        <p:spPr>
          <a:xfrm>
            <a:off x="6333653" y="3596531"/>
            <a:ext cx="2693416" cy="3000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buFontTx/>
              <a:buChar char="•"/>
            </a:pPr>
            <a:r>
              <a:rPr lang="pt-BR" sz="900" dirty="0">
                <a:solidFill>
                  <a:srgbClr val="000000"/>
                </a:solidFill>
                <a:latin typeface="+mj-lt"/>
                <a:ea typeface="Calibri" pitchFamily="34" charset="0"/>
                <a:cs typeface="Arial" pitchFamily="34" charset="0"/>
              </a:rPr>
              <a:t>Atlas de Vulnerabilidade a Inundações, disponibilizados pela Agência Nacional de Águas (ANA, 2014). Elaborado a partir da base cartográfica </a:t>
            </a:r>
            <a:r>
              <a:rPr lang="pt-BR" sz="900" dirty="0" err="1">
                <a:solidFill>
                  <a:srgbClr val="000000"/>
                </a:solidFill>
                <a:latin typeface="+mj-lt"/>
                <a:ea typeface="Calibri" pitchFamily="34" charset="0"/>
                <a:cs typeface="Arial" pitchFamily="34" charset="0"/>
              </a:rPr>
              <a:t>ortocodificada</a:t>
            </a:r>
            <a:r>
              <a:rPr lang="pt-BR" sz="900" dirty="0">
                <a:solidFill>
                  <a:srgbClr val="000000"/>
                </a:solidFill>
                <a:latin typeface="+mj-lt"/>
                <a:ea typeface="Calibri" pitchFamily="34" charset="0"/>
                <a:cs typeface="Arial" pitchFamily="34" charset="0"/>
              </a:rPr>
              <a:t> de hidrologia na escala ao milionésimo onde existem os campos que definem o curso d´água, a frequência de ocorrência, o grau de impacto e a respectiva vulnerabilidade. Os corpos d’água com vulnerabilidade alta, média e baixa foram separados e calculou-se a densidade de drenagem para cada grupo para tivessem pesos diferentes na elaboração do produto que seria gerado. Em seguida, somou-se as três densidades de drenagem estabelecendo peso 3 para a classe alta, peso 2 para classe média e peso 1 para classe baixa. O resultado foi normalizado em de 0.00 até 1.00 (Figura 4d). O critério para a utilização desta base de dados é o mesmo que aquele apresentado anteriormente para a Densidade de Drenagem, de forma que há uma diferenciação e hierarquização daqueles corpos d’água que já foram catalogados como os mais vulneráveis do Brasil pela ANA.</a:t>
            </a:r>
          </a:p>
        </p:txBody>
      </p:sp>
    </p:spTree>
    <p:extLst>
      <p:ext uri="{BB962C8B-B14F-4D97-AF65-F5344CB8AC3E}">
        <p14:creationId xmlns:p14="http://schemas.microsoft.com/office/powerpoint/2010/main" val="18407305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PEDRO~1.CAM\AppData\Local\Temp\Rar$DIa0.093\INUND - Sensibilidad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52736"/>
            <a:ext cx="5762724" cy="5274357"/>
          </a:xfrm>
          <a:prstGeom prst="rect">
            <a:avLst/>
          </a:prstGeom>
          <a:noFill/>
          <a:extLst>
            <a:ext uri="{909E8E84-426E-40DD-AFC4-6F175D3DCCD1}">
              <a14:hiddenFill xmlns:a14="http://schemas.microsoft.com/office/drawing/2010/main">
                <a:solidFill>
                  <a:srgbClr val="FFFFFF"/>
                </a:solidFill>
              </a14:hiddenFill>
            </a:ext>
          </a:extLst>
        </p:spPr>
      </p:pic>
      <p:sp>
        <p:nvSpPr>
          <p:cNvPr id="4" name="CaixaDeTexto 3"/>
          <p:cNvSpPr txBox="1"/>
          <p:nvPr/>
        </p:nvSpPr>
        <p:spPr>
          <a:xfrm>
            <a:off x="5868144" y="1227701"/>
            <a:ext cx="2950244" cy="2169825"/>
          </a:xfrm>
          <a:prstGeom prst="rect">
            <a:avLst/>
          </a:prstGeom>
          <a:noFill/>
        </p:spPr>
        <p:txBody>
          <a:bodyPr wrap="square" rtlCol="0">
            <a:spAutoFit/>
          </a:bodyPr>
          <a:lstStyle/>
          <a:p>
            <a:pPr algn="just"/>
            <a:r>
              <a:rPr lang="pt-BR" sz="1400" dirty="0" smtClean="0"/>
              <a:t>Os resultados para este </a:t>
            </a:r>
            <a:r>
              <a:rPr lang="pt-BR" sz="1400" dirty="0" err="1" smtClean="0"/>
              <a:t>sub-índice</a:t>
            </a:r>
            <a:r>
              <a:rPr lang="pt-BR" sz="1400" dirty="0" smtClean="0"/>
              <a:t> variaram entre 0.00 e 0.80.</a:t>
            </a:r>
          </a:p>
          <a:p>
            <a:pPr algn="just"/>
            <a:endParaRPr lang="pt-BR" sz="400" dirty="0" smtClean="0"/>
          </a:p>
          <a:p>
            <a:pPr algn="just"/>
            <a:r>
              <a:rPr lang="pt-BR" sz="1400" dirty="0" smtClean="0"/>
              <a:t>Foram definidas 7 classes, divididas de forma equidistante com o intervalo de  0.10, com exceção da classe Extremamente alta que abrange um intervalo de 0.20 para ter uma quantidade significativa que pudesse ser visualmente bem representada.</a:t>
            </a:r>
          </a:p>
          <a:p>
            <a:pPr algn="just"/>
            <a:endParaRPr lang="pt-BR" sz="500" dirty="0" smtClean="0"/>
          </a:p>
        </p:txBody>
      </p:sp>
      <p:sp>
        <p:nvSpPr>
          <p:cNvPr id="7" name="CaixaDeTexto 6"/>
          <p:cNvSpPr txBox="1"/>
          <p:nvPr/>
        </p:nvSpPr>
        <p:spPr>
          <a:xfrm>
            <a:off x="0" y="44624"/>
            <a:ext cx="9144000" cy="707886"/>
          </a:xfrm>
          <a:prstGeom prst="rect">
            <a:avLst/>
          </a:prstGeom>
          <a:noFill/>
        </p:spPr>
        <p:txBody>
          <a:bodyPr wrap="square" rtlCol="0">
            <a:spAutoFit/>
          </a:bodyPr>
          <a:lstStyle/>
          <a:p>
            <a:pPr algn="ctr"/>
            <a:r>
              <a:rPr lang="pt-BR" sz="2000" b="1" dirty="0" err="1" smtClean="0">
                <a:solidFill>
                  <a:srgbClr val="0070C0"/>
                </a:solidFill>
              </a:rPr>
              <a:t>Sub-índice</a:t>
            </a:r>
            <a:r>
              <a:rPr lang="pt-BR" sz="2000" b="1" dirty="0" smtClean="0">
                <a:solidFill>
                  <a:srgbClr val="0070C0"/>
                </a:solidFill>
              </a:rPr>
              <a:t> de Sensibilidade: </a:t>
            </a:r>
            <a:r>
              <a:rPr lang="pt-BR" sz="2000" b="1" dirty="0">
                <a:solidFill>
                  <a:srgbClr val="0070C0"/>
                </a:solidFill>
              </a:rPr>
              <a:t>Inundações bruscas, enxurradas e alagamentos</a:t>
            </a:r>
            <a:endParaRPr lang="pt-BR" sz="2400" b="1" dirty="0">
              <a:solidFill>
                <a:srgbClr val="0070C0"/>
              </a:solidFill>
            </a:endParaRPr>
          </a:p>
          <a:p>
            <a:pPr algn="ctr"/>
            <a:endParaRPr lang="pt-BR" sz="2000" b="1" dirty="0">
              <a:solidFill>
                <a:srgbClr val="0070C0"/>
              </a:solidFill>
            </a:endParaRPr>
          </a:p>
        </p:txBody>
      </p:sp>
      <p:pic>
        <p:nvPicPr>
          <p:cNvPr id="6" name="Imagem 5"/>
          <p:cNvPicPr>
            <a:picLocks noChangeAspect="1"/>
          </p:cNvPicPr>
          <p:nvPr/>
        </p:nvPicPr>
        <p:blipFill>
          <a:blip r:embed="rId3"/>
          <a:stretch>
            <a:fillRect/>
          </a:stretch>
        </p:blipFill>
        <p:spPr>
          <a:xfrm>
            <a:off x="6035669" y="5589240"/>
            <a:ext cx="2416334" cy="1105263"/>
          </a:xfrm>
          <a:prstGeom prst="rect">
            <a:avLst/>
          </a:prstGeom>
        </p:spPr>
      </p:pic>
      <p:pic>
        <p:nvPicPr>
          <p:cNvPr id="8" name="Imagem 7"/>
          <p:cNvPicPr>
            <a:picLocks noChangeAspect="1"/>
          </p:cNvPicPr>
          <p:nvPr/>
        </p:nvPicPr>
        <p:blipFill>
          <a:blip r:embed="rId4"/>
          <a:stretch>
            <a:fillRect/>
          </a:stretch>
        </p:blipFill>
        <p:spPr>
          <a:xfrm>
            <a:off x="5990224" y="3693750"/>
            <a:ext cx="2606517" cy="1645427"/>
          </a:xfrm>
          <a:prstGeom prst="rect">
            <a:avLst/>
          </a:prstGeom>
        </p:spPr>
      </p:pic>
    </p:spTree>
    <p:extLst>
      <p:ext uri="{BB962C8B-B14F-4D97-AF65-F5344CB8AC3E}">
        <p14:creationId xmlns:p14="http://schemas.microsoft.com/office/powerpoint/2010/main" val="13231961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6005008" y="1196752"/>
            <a:ext cx="2806228" cy="3200876"/>
          </a:xfrm>
          <a:prstGeom prst="rect">
            <a:avLst/>
          </a:prstGeom>
          <a:noFill/>
        </p:spPr>
        <p:txBody>
          <a:bodyPr wrap="square" rtlCol="0">
            <a:spAutoFit/>
          </a:bodyPr>
          <a:lstStyle/>
          <a:p>
            <a:pPr algn="just"/>
            <a:r>
              <a:rPr lang="pt-BR" sz="1400" dirty="0" smtClean="0"/>
              <a:t>Este é apenas um dos quatro mapas de Impacto Potencial que foram gerados. No entanto, todos eles foram categorizados da mesma forma.</a:t>
            </a:r>
          </a:p>
          <a:p>
            <a:pPr algn="just"/>
            <a:r>
              <a:rPr lang="pt-BR" sz="1400" dirty="0"/>
              <a:t>P</a:t>
            </a:r>
            <a:r>
              <a:rPr lang="pt-BR" sz="1400" dirty="0" smtClean="0"/>
              <a:t>ara 99% dos casos, os resultados para este </a:t>
            </a:r>
            <a:r>
              <a:rPr lang="pt-BR" sz="1400" dirty="0" err="1" smtClean="0"/>
              <a:t>sub-índice</a:t>
            </a:r>
            <a:r>
              <a:rPr lang="pt-BR" sz="1400" dirty="0" smtClean="0"/>
              <a:t> variaram entre 0.00 e 1.00, mas cerca de 1% dos municípios variam entre 1.00 e 1.90 (que correspondem a classe de impacto extremamente alto).</a:t>
            </a:r>
          </a:p>
          <a:p>
            <a:pPr algn="just"/>
            <a:endParaRPr lang="pt-BR" sz="300" dirty="0" smtClean="0"/>
          </a:p>
          <a:p>
            <a:pPr algn="just"/>
            <a:r>
              <a:rPr lang="pt-BR" sz="1400" dirty="0" smtClean="0"/>
              <a:t>Foram definidas 10 classes, conforme apontado na legenda do Mapa ao lado.</a:t>
            </a:r>
          </a:p>
          <a:p>
            <a:pPr algn="just"/>
            <a:endParaRPr lang="pt-BR" sz="300" dirty="0" smtClean="0"/>
          </a:p>
        </p:txBody>
      </p:sp>
      <p:sp>
        <p:nvSpPr>
          <p:cNvPr id="18" name="Retângulo 17"/>
          <p:cNvSpPr/>
          <p:nvPr/>
        </p:nvSpPr>
        <p:spPr>
          <a:xfrm>
            <a:off x="6014244" y="4424590"/>
            <a:ext cx="2661476" cy="2087814"/>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Retângulo 18"/>
          <p:cNvSpPr/>
          <p:nvPr/>
        </p:nvSpPr>
        <p:spPr>
          <a:xfrm>
            <a:off x="6138286" y="4572244"/>
            <a:ext cx="871921" cy="504056"/>
          </a:xfrm>
          <a:prstGeom prst="rect">
            <a:avLst/>
          </a:prstGeom>
          <a:solidFill>
            <a:srgbClr val="FFFF9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391" tIns="45697" rIns="91391" bIns="45697" rtlCol="0" anchor="ctr"/>
          <a:lstStyle/>
          <a:p>
            <a:pPr algn="ctr"/>
            <a:endParaRPr lang="pt-BR" sz="1500">
              <a:latin typeface="Arial" panose="020B0604020202020204" pitchFamily="34" charset="0"/>
              <a:cs typeface="Arial" panose="020B0604020202020204" pitchFamily="34" charset="0"/>
            </a:endParaRPr>
          </a:p>
        </p:txBody>
      </p:sp>
      <p:sp>
        <p:nvSpPr>
          <p:cNvPr id="20" name="CaixaDeTexto 19"/>
          <p:cNvSpPr txBox="1"/>
          <p:nvPr/>
        </p:nvSpPr>
        <p:spPr>
          <a:xfrm>
            <a:off x="6068935" y="4917404"/>
            <a:ext cx="1022609" cy="215397"/>
          </a:xfrm>
          <a:prstGeom prst="rect">
            <a:avLst/>
          </a:prstGeom>
          <a:noFill/>
        </p:spPr>
        <p:txBody>
          <a:bodyPr wrap="square" lIns="91391" tIns="45697" rIns="91391" bIns="45697" rtlCol="0">
            <a:spAutoFit/>
          </a:bodyPr>
          <a:lstStyle/>
          <a:p>
            <a:r>
              <a:rPr lang="pt-BR" sz="500" i="1" dirty="0">
                <a:latin typeface="Arial" panose="020B0604020202020204" pitchFamily="34" charset="0"/>
                <a:cs typeface="Arial" panose="020B0604020202020204" pitchFamily="34" charset="0"/>
              </a:rPr>
              <a:t>Shapefile (polígono</a:t>
            </a:r>
            <a:r>
              <a:rPr lang="pt-BR" sz="800" i="1" dirty="0">
                <a:latin typeface="Arial" panose="020B0604020202020204" pitchFamily="34" charset="0"/>
                <a:cs typeface="Arial" panose="020B0604020202020204" pitchFamily="34" charset="0"/>
              </a:rPr>
              <a:t>)</a:t>
            </a:r>
          </a:p>
        </p:txBody>
      </p:sp>
      <p:sp>
        <p:nvSpPr>
          <p:cNvPr id="21" name="CaixaDeTexto 20"/>
          <p:cNvSpPr txBox="1"/>
          <p:nvPr/>
        </p:nvSpPr>
        <p:spPr>
          <a:xfrm>
            <a:off x="6058864" y="4555468"/>
            <a:ext cx="1030436" cy="461618"/>
          </a:xfrm>
          <a:prstGeom prst="rect">
            <a:avLst/>
          </a:prstGeom>
          <a:noFill/>
        </p:spPr>
        <p:txBody>
          <a:bodyPr wrap="square" lIns="91391" tIns="45697" rIns="91391" bIns="45697" rtlCol="0">
            <a:spAutoFit/>
          </a:bodyPr>
          <a:lstStyle/>
          <a:p>
            <a:pPr algn="ctr"/>
            <a:r>
              <a:rPr lang="pt-BR" sz="800" dirty="0" smtClean="0">
                <a:latin typeface="Arial" panose="020B0604020202020204" pitchFamily="34" charset="0"/>
                <a:cs typeface="Arial" panose="020B0604020202020204" pitchFamily="34" charset="0"/>
              </a:rPr>
              <a:t>Base Completa Inundações</a:t>
            </a:r>
          </a:p>
          <a:p>
            <a:pPr algn="ctr"/>
            <a:endParaRPr lang="pt-BR" sz="800" dirty="0">
              <a:latin typeface="Arial" panose="020B0604020202020204" pitchFamily="34" charset="0"/>
              <a:cs typeface="Arial" panose="020B0604020202020204" pitchFamily="34" charset="0"/>
            </a:endParaRPr>
          </a:p>
        </p:txBody>
      </p:sp>
      <p:sp>
        <p:nvSpPr>
          <p:cNvPr id="22" name="CaixaDeTexto 21"/>
          <p:cNvSpPr txBox="1"/>
          <p:nvPr/>
        </p:nvSpPr>
        <p:spPr>
          <a:xfrm>
            <a:off x="6014244" y="5127408"/>
            <a:ext cx="2661476" cy="1200329"/>
          </a:xfrm>
          <a:prstGeom prst="rect">
            <a:avLst/>
          </a:prstGeom>
          <a:noFill/>
        </p:spPr>
        <p:txBody>
          <a:bodyPr wrap="square" rtlCol="0">
            <a:spAutoFit/>
          </a:bodyPr>
          <a:lstStyle/>
          <a:p>
            <a:pPr algn="just"/>
            <a:r>
              <a:rPr lang="pt-BR" sz="1200" dirty="0" smtClean="0"/>
              <a:t>ser encontrado no </a:t>
            </a:r>
            <a:r>
              <a:rPr lang="pt-BR" sz="1200" dirty="0" err="1" smtClean="0"/>
              <a:t>shapefile</a:t>
            </a:r>
            <a:r>
              <a:rPr lang="pt-BR" sz="1200" dirty="0" smtClean="0"/>
              <a:t> </a:t>
            </a:r>
            <a:r>
              <a:rPr lang="pt-BR" sz="1200" dirty="0" err="1" smtClean="0"/>
              <a:t>entitulado</a:t>
            </a:r>
            <a:r>
              <a:rPr lang="pt-BR" sz="1200" dirty="0" smtClean="0"/>
              <a:t> </a:t>
            </a:r>
            <a:r>
              <a:rPr lang="pt-BR" sz="1200" dirty="0" smtClean="0"/>
              <a:t>“</a:t>
            </a:r>
            <a:r>
              <a:rPr lang="pt-BR" sz="1200" dirty="0" err="1" smtClean="0"/>
              <a:t>Municipios_INUND</a:t>
            </a:r>
            <a:r>
              <a:rPr lang="pt-BR" sz="1200" dirty="0" smtClean="0"/>
              <a:t>”. </a:t>
            </a:r>
            <a:r>
              <a:rPr lang="pt-BR" sz="1200" dirty="0"/>
              <a:t>Os quatro outros mapas não estão apresentados neste documento, mas utilizam o mesmo </a:t>
            </a:r>
            <a:r>
              <a:rPr lang="pt-BR" sz="1200" dirty="0" smtClean="0"/>
              <a:t>fatiamento das classes, </a:t>
            </a:r>
            <a:r>
              <a:rPr lang="pt-BR" sz="1200" dirty="0"/>
              <a:t>mudando apenas o atributo de </a:t>
            </a:r>
            <a:r>
              <a:rPr lang="pt-BR" sz="1200" dirty="0" smtClean="0"/>
              <a:t>referência.</a:t>
            </a:r>
            <a:endParaRPr lang="pt-BR" sz="1200" dirty="0"/>
          </a:p>
        </p:txBody>
      </p:sp>
      <p:sp>
        <p:nvSpPr>
          <p:cNvPr id="23" name="CaixaDeTexto 22"/>
          <p:cNvSpPr txBox="1"/>
          <p:nvPr/>
        </p:nvSpPr>
        <p:spPr>
          <a:xfrm>
            <a:off x="7010207" y="4515936"/>
            <a:ext cx="1665513" cy="830997"/>
          </a:xfrm>
          <a:prstGeom prst="rect">
            <a:avLst/>
          </a:prstGeom>
          <a:noFill/>
        </p:spPr>
        <p:txBody>
          <a:bodyPr wrap="square" rtlCol="0">
            <a:spAutoFit/>
          </a:bodyPr>
          <a:lstStyle/>
          <a:p>
            <a:pPr algn="just"/>
            <a:r>
              <a:rPr lang="pt-BR" sz="1200" dirty="0" smtClean="0"/>
              <a:t>Este mapa foi gerado a partir do campo “</a:t>
            </a:r>
            <a:r>
              <a:rPr lang="pt-BR" sz="1200" dirty="0" err="1" smtClean="0"/>
              <a:t>IP_had_his</a:t>
            </a:r>
            <a:r>
              <a:rPr lang="pt-BR" sz="1200" dirty="0" smtClean="0"/>
              <a:t>”, que pode</a:t>
            </a:r>
            <a:br>
              <a:rPr lang="pt-BR" sz="1200" dirty="0" smtClean="0"/>
            </a:br>
            <a:endParaRPr lang="pt-BR" sz="1200" dirty="0"/>
          </a:p>
        </p:txBody>
      </p:sp>
      <p:sp>
        <p:nvSpPr>
          <p:cNvPr id="24" name="CaixaDeTexto 23"/>
          <p:cNvSpPr txBox="1"/>
          <p:nvPr/>
        </p:nvSpPr>
        <p:spPr>
          <a:xfrm>
            <a:off x="9236" y="116632"/>
            <a:ext cx="9134764" cy="430887"/>
          </a:xfrm>
          <a:prstGeom prst="rect">
            <a:avLst/>
          </a:prstGeom>
          <a:noFill/>
        </p:spPr>
        <p:txBody>
          <a:bodyPr wrap="square" rtlCol="0">
            <a:spAutoFit/>
          </a:bodyPr>
          <a:lstStyle/>
          <a:p>
            <a:pPr algn="ctr"/>
            <a:r>
              <a:rPr lang="pt-BR" sz="2200" b="1" dirty="0" smtClean="0">
                <a:solidFill>
                  <a:srgbClr val="0070C0"/>
                </a:solidFill>
              </a:rPr>
              <a:t>Índice de Impacto Potencial: </a:t>
            </a:r>
            <a:r>
              <a:rPr lang="pt-BR" sz="2200" b="1" dirty="0">
                <a:solidFill>
                  <a:srgbClr val="0070C0"/>
                </a:solidFill>
              </a:rPr>
              <a:t>Inundações bruscas, enxurradas e alagamentos</a:t>
            </a:r>
          </a:p>
        </p:txBody>
      </p:sp>
      <p:pic>
        <p:nvPicPr>
          <p:cNvPr id="2" name="Imagem 1"/>
          <p:cNvPicPr>
            <a:picLocks noChangeAspect="1"/>
          </p:cNvPicPr>
          <p:nvPr/>
        </p:nvPicPr>
        <p:blipFill>
          <a:blip r:embed="rId2"/>
          <a:stretch>
            <a:fillRect/>
          </a:stretch>
        </p:blipFill>
        <p:spPr>
          <a:xfrm>
            <a:off x="275406" y="1235889"/>
            <a:ext cx="5592025" cy="5284929"/>
          </a:xfrm>
          <a:prstGeom prst="rect">
            <a:avLst/>
          </a:prstGeom>
        </p:spPr>
      </p:pic>
    </p:spTree>
    <p:extLst>
      <p:ext uri="{BB962C8B-B14F-4D97-AF65-F5344CB8AC3E}">
        <p14:creationId xmlns:p14="http://schemas.microsoft.com/office/powerpoint/2010/main" val="21489589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179512" y="1988840"/>
            <a:ext cx="8748464" cy="1938992"/>
          </a:xfrm>
          <a:prstGeom prst="rect">
            <a:avLst/>
          </a:prstGeom>
          <a:noFill/>
        </p:spPr>
        <p:txBody>
          <a:bodyPr wrap="square" rtlCol="0">
            <a:spAutoFit/>
          </a:bodyPr>
          <a:lstStyle/>
          <a:p>
            <a:pPr algn="ctr"/>
            <a:r>
              <a:rPr lang="pt-BR" sz="6000" dirty="0" smtClean="0"/>
              <a:t>Definição dos </a:t>
            </a:r>
            <a:br>
              <a:rPr lang="pt-BR" sz="6000" dirty="0" smtClean="0"/>
            </a:br>
            <a:r>
              <a:rPr lang="pt-BR" sz="6000" dirty="0" smtClean="0"/>
              <a:t>municípios críticos</a:t>
            </a:r>
            <a:endParaRPr lang="pt-BR" sz="6000" dirty="0"/>
          </a:p>
        </p:txBody>
      </p:sp>
      <p:sp>
        <p:nvSpPr>
          <p:cNvPr id="5" name="CaixaDeTexto 4"/>
          <p:cNvSpPr txBox="1"/>
          <p:nvPr/>
        </p:nvSpPr>
        <p:spPr>
          <a:xfrm>
            <a:off x="251520" y="4149080"/>
            <a:ext cx="8712968" cy="369332"/>
          </a:xfrm>
          <a:prstGeom prst="rect">
            <a:avLst/>
          </a:prstGeom>
          <a:noFill/>
        </p:spPr>
        <p:txBody>
          <a:bodyPr wrap="square" rtlCol="0">
            <a:spAutoFit/>
          </a:bodyPr>
          <a:lstStyle/>
          <a:p>
            <a:r>
              <a:rPr lang="pt-BR" dirty="0" smtClean="0"/>
              <a:t>Para os desastres relacionados ao excesso de precipitação: Deslizamentos e inundações</a:t>
            </a:r>
            <a:endParaRPr lang="pt-BR" dirty="0"/>
          </a:p>
        </p:txBody>
      </p:sp>
    </p:spTree>
    <p:extLst>
      <p:ext uri="{BB962C8B-B14F-4D97-AF65-F5344CB8AC3E}">
        <p14:creationId xmlns:p14="http://schemas.microsoft.com/office/powerpoint/2010/main" val="20732854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179512" y="1280189"/>
            <a:ext cx="8640960" cy="5173147"/>
          </a:xfrm>
          <a:prstGeom prst="rect">
            <a:avLst/>
          </a:prstGeom>
        </p:spPr>
        <p:txBody>
          <a:bodyPr wrap="square">
            <a:spAutoFit/>
          </a:bodyPr>
          <a:lstStyle/>
          <a:p>
            <a:pPr algn="just">
              <a:lnSpc>
                <a:spcPct val="150000"/>
              </a:lnSpc>
              <a:spcBef>
                <a:spcPts val="1000"/>
              </a:spcBef>
              <a:spcAft>
                <a:spcPts val="0"/>
              </a:spcAft>
              <a:tabLst>
                <a:tab pos="228600" algn="l"/>
                <a:tab pos="5943600" algn="r"/>
              </a:tabLst>
            </a:pPr>
            <a:r>
              <a:rPr lang="pt-BR" sz="1200" dirty="0">
                <a:solidFill>
                  <a:srgbClr val="000000"/>
                </a:solidFill>
                <a:uFill>
                  <a:solidFill>
                    <a:srgbClr val="000000"/>
                  </a:solidFill>
                </a:uFill>
                <a:latin typeface="Arial" panose="020B0604020202020204" pitchFamily="34" charset="0"/>
                <a:ea typeface="Times New Roman" panose="02020603050405020304" pitchFamily="18" charset="0"/>
              </a:rPr>
              <a:t>Considerando que o índice de impacto potencial será calculado tanto para o período de referência (1961-1990) quanto para o período futuro (2011-2040), a partir de dois modelos climáticos diferentes (</a:t>
            </a:r>
            <a:r>
              <a:rPr lang="pt-BR" sz="1200" dirty="0" err="1">
                <a:solidFill>
                  <a:srgbClr val="000000"/>
                </a:solidFill>
                <a:uFill>
                  <a:solidFill>
                    <a:srgbClr val="000000"/>
                  </a:solidFill>
                </a:uFill>
                <a:latin typeface="Arial" panose="020B0604020202020204" pitchFamily="34" charset="0"/>
                <a:ea typeface="Times New Roman" panose="02020603050405020304" pitchFamily="18" charset="0"/>
              </a:rPr>
              <a:t>Eta-Miroc</a:t>
            </a:r>
            <a:r>
              <a:rPr lang="pt-BR" sz="1200" dirty="0">
                <a:solidFill>
                  <a:srgbClr val="000000"/>
                </a:solidFill>
                <a:uFill>
                  <a:solidFill>
                    <a:srgbClr val="000000"/>
                  </a:solidFill>
                </a:uFill>
                <a:latin typeface="Arial" panose="020B0604020202020204" pitchFamily="34" charset="0"/>
                <a:ea typeface="Times New Roman" panose="02020603050405020304" pitchFamily="18" charset="0"/>
              </a:rPr>
              <a:t> e </a:t>
            </a:r>
            <a:r>
              <a:rPr lang="pt-BR" sz="1200" dirty="0" err="1">
                <a:solidFill>
                  <a:srgbClr val="000000"/>
                </a:solidFill>
                <a:uFill>
                  <a:solidFill>
                    <a:srgbClr val="000000"/>
                  </a:solidFill>
                </a:uFill>
                <a:latin typeface="Arial" panose="020B0604020202020204" pitchFamily="34" charset="0"/>
                <a:ea typeface="Times New Roman" panose="02020603050405020304" pitchFamily="18" charset="0"/>
              </a:rPr>
              <a:t>Eta-HadGEM</a:t>
            </a:r>
            <a:r>
              <a:rPr lang="pt-BR" sz="1200" dirty="0">
                <a:solidFill>
                  <a:srgbClr val="000000"/>
                </a:solidFill>
                <a:uFill>
                  <a:solidFill>
                    <a:srgbClr val="000000"/>
                  </a:solidFill>
                </a:uFill>
                <a:latin typeface="Arial" panose="020B0604020202020204" pitchFamily="34" charset="0"/>
                <a:ea typeface="Times New Roman" panose="02020603050405020304" pitchFamily="18" charset="0"/>
              </a:rPr>
              <a:t>), foi necessário escolher quais parâmetros caracterizariam um município como “crítico” perante o escopo do projeto. Esta análise é de suma importância para direcionar as etapas futuras do projeto, uma vez que os estudos mais aprofundados e as sugestões de medidas de adaptação serão feitos apenas para um grupo seleto de municípios. </a:t>
            </a:r>
            <a:endParaRPr lang="pt-BR" sz="1200" dirty="0">
              <a:solidFill>
                <a:srgbClr val="000000"/>
              </a:solidFill>
              <a:uFill>
                <a:solidFill>
                  <a:srgbClr val="000000"/>
                </a:solidFill>
              </a:uFill>
              <a:latin typeface="Times New Roman" panose="02020603050405020304" pitchFamily="18" charset="0"/>
              <a:ea typeface="Times New Roman" panose="02020603050405020304" pitchFamily="18" charset="0"/>
            </a:endParaRPr>
          </a:p>
          <a:p>
            <a:pPr algn="just">
              <a:lnSpc>
                <a:spcPct val="150000"/>
              </a:lnSpc>
              <a:spcBef>
                <a:spcPts val="1000"/>
              </a:spcBef>
              <a:spcAft>
                <a:spcPts val="0"/>
              </a:spcAft>
              <a:tabLst>
                <a:tab pos="228600" algn="l"/>
                <a:tab pos="5943600" algn="r"/>
              </a:tabLst>
            </a:pPr>
            <a:r>
              <a:rPr lang="pt-BR" sz="1200" dirty="0">
                <a:solidFill>
                  <a:srgbClr val="000000"/>
                </a:solidFill>
                <a:uFill>
                  <a:solidFill>
                    <a:srgbClr val="000000"/>
                  </a:solidFill>
                </a:uFill>
                <a:latin typeface="Arial" panose="020B0604020202020204" pitchFamily="34" charset="0"/>
                <a:ea typeface="Times New Roman" panose="02020603050405020304" pitchFamily="18" charset="0"/>
              </a:rPr>
              <a:t>Apenas para exemplificar a reflexão que foi discutida: um determinado município que apresente um dos maiores índices de impacto potencial no período de referência não terá, necessariamente, a mesma característica no futuro, e vice-versa. No entanto, ambos os casos citados apresentariam características que o tornam extremamente vulneráveis, mas sob pontos de vista diferentes. Enquanto o primeiro apresenta uma demanda que está explicitada desde os tempos atuais, o segundo pode não apresentar esta realidade atualmente, mas, por outro lado, os impactos decorrentes das mudanças do clima podem definir um cenário de risco futuro sem precedentes. Embora saiba que este projeto é focado na agenda de adaptação, que por sua vez foca-se em minimizar os impactos decorrentes das mudanças do clima, considerou-se que a situação ideal para definir um município como crítico é quando as duas realidades citadas se sobreponham. Isto é, quando o índice de impacto potencial no período de referência e no futuro sejam explicitamente altos quando comparados com todo o universo dos municípios brasileiros. Isto garante que sinergia entre as agendas de redução de risco aos desastres (DRR) e de adaptação, além de que facilita encontrar pontos de entrada para as políticas públicas de adaptação, visto que a temática de gestão de risco a desastres no tempo presente é realidade em diversos municípios do Brasil, sobretudo aqueles que já apresentam um histórico de desastres.</a:t>
            </a:r>
            <a:endParaRPr lang="pt-BR" sz="1200" dirty="0">
              <a:solidFill>
                <a:srgbClr val="000000"/>
              </a:solidFill>
              <a:effectLst/>
              <a:uFill>
                <a:solidFill>
                  <a:srgbClr val="000000"/>
                </a:solidFill>
              </a:uFill>
              <a:latin typeface="Times New Roman" panose="02020603050405020304" pitchFamily="18" charset="0"/>
              <a:ea typeface="Times New Roman" panose="02020603050405020304" pitchFamily="18" charset="0"/>
            </a:endParaRPr>
          </a:p>
        </p:txBody>
      </p:sp>
      <p:sp>
        <p:nvSpPr>
          <p:cNvPr id="5" name="CaixaDeTexto 4"/>
          <p:cNvSpPr txBox="1"/>
          <p:nvPr/>
        </p:nvSpPr>
        <p:spPr>
          <a:xfrm>
            <a:off x="9236" y="116632"/>
            <a:ext cx="9134764" cy="461665"/>
          </a:xfrm>
          <a:prstGeom prst="rect">
            <a:avLst/>
          </a:prstGeom>
          <a:noFill/>
        </p:spPr>
        <p:txBody>
          <a:bodyPr wrap="square" rtlCol="0">
            <a:spAutoFit/>
          </a:bodyPr>
          <a:lstStyle/>
          <a:p>
            <a:pPr algn="ctr"/>
            <a:r>
              <a:rPr lang="pt-BR" sz="2400" b="1" dirty="0" smtClean="0">
                <a:solidFill>
                  <a:schemeClr val="tx1">
                    <a:lumMod val="95000"/>
                    <a:lumOff val="5000"/>
                  </a:schemeClr>
                </a:solidFill>
              </a:rPr>
              <a:t>Critérios para definição dos municípios críticos</a:t>
            </a:r>
            <a:endParaRPr lang="pt-BR" sz="2400" b="1" dirty="0">
              <a:solidFill>
                <a:schemeClr val="tx1">
                  <a:lumMod val="95000"/>
                  <a:lumOff val="5000"/>
                </a:schemeClr>
              </a:solidFill>
            </a:endParaRPr>
          </a:p>
        </p:txBody>
      </p:sp>
      <p:sp>
        <p:nvSpPr>
          <p:cNvPr id="7" name="CaixaDeTexto 6"/>
          <p:cNvSpPr txBox="1"/>
          <p:nvPr/>
        </p:nvSpPr>
        <p:spPr>
          <a:xfrm>
            <a:off x="431032" y="393631"/>
            <a:ext cx="8712968" cy="369332"/>
          </a:xfrm>
          <a:prstGeom prst="rect">
            <a:avLst/>
          </a:prstGeom>
          <a:noFill/>
        </p:spPr>
        <p:txBody>
          <a:bodyPr wrap="square" rtlCol="0">
            <a:spAutoFit/>
          </a:bodyPr>
          <a:lstStyle/>
          <a:p>
            <a:r>
              <a:rPr lang="pt-BR" dirty="0" smtClean="0"/>
              <a:t>Para os desastres relacionados ao excesso de precipitação: Deslizamentos e inundações</a:t>
            </a:r>
            <a:endParaRPr lang="pt-BR" dirty="0"/>
          </a:p>
        </p:txBody>
      </p:sp>
    </p:spTree>
    <p:extLst>
      <p:ext uri="{BB962C8B-B14F-4D97-AF65-F5344CB8AC3E}">
        <p14:creationId xmlns:p14="http://schemas.microsoft.com/office/powerpoint/2010/main" val="4373212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755576" y="1916832"/>
            <a:ext cx="7416824" cy="4575612"/>
          </a:xfrm>
          <a:prstGeom prst="rect">
            <a:avLst/>
          </a:prstGeom>
        </p:spPr>
        <p:txBody>
          <a:bodyPr wrap="square">
            <a:spAutoFit/>
          </a:bodyPr>
          <a:lstStyle/>
          <a:p>
            <a:pPr algn="just">
              <a:lnSpc>
                <a:spcPct val="150000"/>
              </a:lnSpc>
              <a:spcBef>
                <a:spcPts val="1000"/>
              </a:spcBef>
              <a:spcAft>
                <a:spcPts val="0"/>
              </a:spcAft>
              <a:tabLst>
                <a:tab pos="228600" algn="l"/>
                <a:tab pos="5943600" algn="r"/>
              </a:tabLst>
            </a:pPr>
            <a:r>
              <a:rPr lang="pt-BR" sz="1400" dirty="0">
                <a:solidFill>
                  <a:srgbClr val="000000"/>
                </a:solidFill>
                <a:uFill>
                  <a:solidFill>
                    <a:srgbClr val="000000"/>
                  </a:solidFill>
                </a:uFill>
                <a:latin typeface="Arial" panose="020B0604020202020204" pitchFamily="34" charset="0"/>
                <a:ea typeface="Times New Roman" panose="02020603050405020304" pitchFamily="18" charset="0"/>
              </a:rPr>
              <a:t> Sugeriu-se, portanto, que fossem estabelecidos critérios técnicos específicos para definir os municípios críticos, pautados unicamente pela análise dos resultados do índice de impacto potencial, conforme explicado abaixo</a:t>
            </a:r>
            <a:r>
              <a:rPr lang="pt-BR" sz="1400" dirty="0" smtClean="0">
                <a:solidFill>
                  <a:srgbClr val="000000"/>
                </a:solidFill>
                <a:uFill>
                  <a:solidFill>
                    <a:srgbClr val="000000"/>
                  </a:solidFill>
                </a:uFill>
                <a:latin typeface="Arial" panose="020B0604020202020204" pitchFamily="34" charset="0"/>
                <a:ea typeface="Times New Roman" panose="02020603050405020304" pitchFamily="18" charset="0"/>
              </a:rPr>
              <a:t>:</a:t>
            </a:r>
          </a:p>
          <a:p>
            <a:pPr algn="just">
              <a:lnSpc>
                <a:spcPct val="150000"/>
              </a:lnSpc>
              <a:spcBef>
                <a:spcPts val="1000"/>
              </a:spcBef>
              <a:spcAft>
                <a:spcPts val="0"/>
              </a:spcAft>
              <a:tabLst>
                <a:tab pos="228600" algn="l"/>
                <a:tab pos="5943600" algn="r"/>
              </a:tabLst>
            </a:pPr>
            <a:endParaRPr lang="pt-BR" sz="1600" dirty="0">
              <a:solidFill>
                <a:srgbClr val="000000"/>
              </a:solidFill>
              <a:uFill>
                <a:solidFill>
                  <a:srgbClr val="000000"/>
                </a:solidFill>
              </a:uFill>
              <a:latin typeface="Times New Roman" panose="02020603050405020304" pitchFamily="18" charset="0"/>
              <a:ea typeface="Times New Roman" panose="02020603050405020304" pitchFamily="18" charset="0"/>
            </a:endParaRPr>
          </a:p>
          <a:p>
            <a:pPr marL="342900" lvl="0" indent="-342900" algn="just">
              <a:lnSpc>
                <a:spcPct val="150000"/>
              </a:lnSpc>
              <a:spcBef>
                <a:spcPts val="1000"/>
              </a:spcBef>
              <a:spcAft>
                <a:spcPts val="0"/>
              </a:spcAft>
              <a:buFont typeface="+mj-lt"/>
              <a:buAutoNum type="romanLcPeriod"/>
              <a:tabLst>
                <a:tab pos="228600" algn="l"/>
                <a:tab pos="5943600" algn="r"/>
              </a:tabLst>
            </a:pPr>
            <a:r>
              <a:rPr lang="pt-BR" sz="1400" dirty="0">
                <a:solidFill>
                  <a:srgbClr val="000000"/>
                </a:solidFill>
                <a:uFill>
                  <a:solidFill>
                    <a:srgbClr val="000000"/>
                  </a:solidFill>
                </a:uFill>
                <a:latin typeface="Arial" panose="020B0604020202020204" pitchFamily="34" charset="0"/>
                <a:ea typeface="Times New Roman" panose="02020603050405020304" pitchFamily="18" charset="0"/>
              </a:rPr>
              <a:t>Para cada modelo utilizado, apresentar impacto potencial na classe “extremamente alto”, isto é, maior do que 1.0, no período de referência e, além disso, tendência significativa de aumento dos impactos na condição do clima futuro (maior do que zero</a:t>
            </a:r>
            <a:r>
              <a:rPr lang="pt-BR" sz="1400" dirty="0" smtClean="0">
                <a:solidFill>
                  <a:srgbClr val="000000"/>
                </a:solidFill>
                <a:uFill>
                  <a:solidFill>
                    <a:srgbClr val="000000"/>
                  </a:solidFill>
                </a:uFill>
                <a:latin typeface="Arial" panose="020B0604020202020204" pitchFamily="34" charset="0"/>
                <a:ea typeface="Times New Roman" panose="02020603050405020304" pitchFamily="18" charset="0"/>
              </a:rPr>
              <a:t>).</a:t>
            </a:r>
          </a:p>
          <a:p>
            <a:pPr marL="342900" lvl="0" indent="-342900" algn="just">
              <a:lnSpc>
                <a:spcPct val="150000"/>
              </a:lnSpc>
              <a:spcBef>
                <a:spcPts val="1000"/>
              </a:spcBef>
              <a:spcAft>
                <a:spcPts val="0"/>
              </a:spcAft>
              <a:buFont typeface="+mj-lt"/>
              <a:buAutoNum type="romanLcPeriod"/>
              <a:tabLst>
                <a:tab pos="228600" algn="l"/>
                <a:tab pos="5943600" algn="r"/>
              </a:tabLst>
            </a:pPr>
            <a:endParaRPr lang="pt-BR" sz="1600" dirty="0">
              <a:solidFill>
                <a:srgbClr val="000000"/>
              </a:solidFill>
              <a:uFill>
                <a:solidFill>
                  <a:srgbClr val="000000"/>
                </a:solidFill>
              </a:uFill>
              <a:latin typeface="Times New Roman" panose="02020603050405020304" pitchFamily="18" charset="0"/>
              <a:ea typeface="Times New Roman" panose="02020603050405020304" pitchFamily="18" charset="0"/>
            </a:endParaRPr>
          </a:p>
          <a:p>
            <a:pPr marL="342900" lvl="0" indent="-342900" algn="just">
              <a:lnSpc>
                <a:spcPct val="150000"/>
              </a:lnSpc>
              <a:spcBef>
                <a:spcPts val="1000"/>
              </a:spcBef>
              <a:spcAft>
                <a:spcPts val="0"/>
              </a:spcAft>
              <a:buFont typeface="+mj-lt"/>
              <a:buAutoNum type="romanLcPeriod"/>
              <a:tabLst>
                <a:tab pos="228600" algn="l"/>
                <a:tab pos="5943600" algn="r"/>
              </a:tabLst>
            </a:pPr>
            <a:r>
              <a:rPr lang="pt-BR" sz="1400" dirty="0">
                <a:solidFill>
                  <a:srgbClr val="000000"/>
                </a:solidFill>
                <a:uFill>
                  <a:solidFill>
                    <a:srgbClr val="000000"/>
                  </a:solidFill>
                </a:uFill>
                <a:latin typeface="Arial" panose="020B0604020202020204" pitchFamily="34" charset="0"/>
                <a:ea typeface="Times New Roman" panose="02020603050405020304" pitchFamily="18" charset="0"/>
              </a:rPr>
              <a:t>Análise por consenso, onde o município deve ter o índice de impacto potencial superior ou igual a 0,70 (categoria “alto”, “muito alto” ou “extremamente alto”) no período de referência (1961-1990) e, para o período futuro, que apresente incremento positivo, ambas as condições </a:t>
            </a:r>
            <a:r>
              <a:rPr lang="pt-BR" sz="1400" u="sng" dirty="0">
                <a:solidFill>
                  <a:srgbClr val="000000"/>
                </a:solidFill>
                <a:uFill>
                  <a:solidFill>
                    <a:srgbClr val="000000"/>
                  </a:solidFill>
                </a:uFill>
                <a:latin typeface="Arial" panose="020B0604020202020204" pitchFamily="34" charset="0"/>
                <a:ea typeface="Times New Roman" panose="02020603050405020304" pitchFamily="18" charset="0"/>
              </a:rPr>
              <a:t>para os dois modelos utilizados.</a:t>
            </a:r>
            <a:r>
              <a:rPr lang="pt-BR" sz="1400" dirty="0">
                <a:solidFill>
                  <a:srgbClr val="000000"/>
                </a:solidFill>
                <a:uFill>
                  <a:solidFill>
                    <a:srgbClr val="000000"/>
                  </a:solidFill>
                </a:uFill>
                <a:latin typeface="Arial" panose="020B0604020202020204" pitchFamily="34" charset="0"/>
                <a:ea typeface="Times New Roman" panose="02020603050405020304" pitchFamily="18" charset="0"/>
              </a:rPr>
              <a:t> </a:t>
            </a:r>
            <a:endParaRPr lang="pt-BR" sz="1600" dirty="0">
              <a:solidFill>
                <a:srgbClr val="000000"/>
              </a:solidFill>
              <a:effectLst/>
              <a:uFill>
                <a:solidFill>
                  <a:srgbClr val="000000"/>
                </a:solidFill>
              </a:uFill>
              <a:latin typeface="Times New Roman" panose="02020603050405020304" pitchFamily="18" charset="0"/>
              <a:ea typeface="Times New Roman" panose="02020603050405020304" pitchFamily="18" charset="0"/>
            </a:endParaRPr>
          </a:p>
        </p:txBody>
      </p:sp>
      <p:sp>
        <p:nvSpPr>
          <p:cNvPr id="7" name="CaixaDeTexto 6"/>
          <p:cNvSpPr txBox="1"/>
          <p:nvPr/>
        </p:nvSpPr>
        <p:spPr>
          <a:xfrm>
            <a:off x="9236" y="116632"/>
            <a:ext cx="9134764" cy="461665"/>
          </a:xfrm>
          <a:prstGeom prst="rect">
            <a:avLst/>
          </a:prstGeom>
          <a:noFill/>
        </p:spPr>
        <p:txBody>
          <a:bodyPr wrap="square" rtlCol="0">
            <a:spAutoFit/>
          </a:bodyPr>
          <a:lstStyle/>
          <a:p>
            <a:pPr algn="ctr"/>
            <a:r>
              <a:rPr lang="pt-BR" sz="2400" b="1" dirty="0" smtClean="0">
                <a:solidFill>
                  <a:schemeClr val="tx1">
                    <a:lumMod val="95000"/>
                    <a:lumOff val="5000"/>
                  </a:schemeClr>
                </a:solidFill>
              </a:rPr>
              <a:t>Critérios para definição dos municípios críticos</a:t>
            </a:r>
            <a:endParaRPr lang="pt-BR" sz="2400" b="1" dirty="0">
              <a:solidFill>
                <a:schemeClr val="tx1">
                  <a:lumMod val="95000"/>
                  <a:lumOff val="5000"/>
                </a:schemeClr>
              </a:solidFill>
            </a:endParaRPr>
          </a:p>
        </p:txBody>
      </p:sp>
      <p:sp>
        <p:nvSpPr>
          <p:cNvPr id="8" name="CaixaDeTexto 7"/>
          <p:cNvSpPr txBox="1"/>
          <p:nvPr/>
        </p:nvSpPr>
        <p:spPr>
          <a:xfrm>
            <a:off x="431032" y="393631"/>
            <a:ext cx="8712968" cy="369332"/>
          </a:xfrm>
          <a:prstGeom prst="rect">
            <a:avLst/>
          </a:prstGeom>
          <a:noFill/>
        </p:spPr>
        <p:txBody>
          <a:bodyPr wrap="square" rtlCol="0">
            <a:spAutoFit/>
          </a:bodyPr>
          <a:lstStyle/>
          <a:p>
            <a:r>
              <a:rPr lang="pt-BR" dirty="0" smtClean="0"/>
              <a:t>Para os desastres relacionados ao excesso de precipitação: Deslizamentos e inundações</a:t>
            </a:r>
            <a:endParaRPr lang="pt-BR" dirty="0"/>
          </a:p>
        </p:txBody>
      </p:sp>
    </p:spTree>
    <p:extLst>
      <p:ext uri="{BB962C8B-B14F-4D97-AF65-F5344CB8AC3E}">
        <p14:creationId xmlns:p14="http://schemas.microsoft.com/office/powerpoint/2010/main" val="13149646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0" y="116632"/>
            <a:ext cx="9144000" cy="461665"/>
          </a:xfrm>
          <a:prstGeom prst="rect">
            <a:avLst/>
          </a:prstGeom>
          <a:noFill/>
        </p:spPr>
        <p:txBody>
          <a:bodyPr wrap="square" rtlCol="0">
            <a:spAutoFit/>
          </a:bodyPr>
          <a:lstStyle/>
          <a:p>
            <a:pPr algn="ctr"/>
            <a:r>
              <a:rPr lang="pt-BR" sz="2400" b="1" dirty="0" smtClean="0"/>
              <a:t>Estrutura Conceitual utilizada no presente estudo</a:t>
            </a:r>
            <a:endParaRPr lang="pt-BR" sz="2400" b="1" dirty="0"/>
          </a:p>
        </p:txBody>
      </p:sp>
      <p:pic>
        <p:nvPicPr>
          <p:cNvPr id="9" name="Imagem 8"/>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81167" y="1052736"/>
            <a:ext cx="3371088" cy="2370360"/>
          </a:xfrm>
          <a:prstGeom prst="rect">
            <a:avLst/>
          </a:prstGeom>
          <a:noFill/>
          <a:ln>
            <a:noFill/>
          </a:ln>
        </p:spPr>
      </p:pic>
      <p:sp>
        <p:nvSpPr>
          <p:cNvPr id="2" name="Retângulo 1"/>
          <p:cNvSpPr/>
          <p:nvPr/>
        </p:nvSpPr>
        <p:spPr>
          <a:xfrm>
            <a:off x="323528" y="1002208"/>
            <a:ext cx="4572000" cy="3493264"/>
          </a:xfrm>
          <a:prstGeom prst="rect">
            <a:avLst/>
          </a:prstGeom>
        </p:spPr>
        <p:txBody>
          <a:bodyPr>
            <a:spAutoFit/>
          </a:bodyPr>
          <a:lstStyle/>
          <a:p>
            <a:pPr lvl="0" algn="just"/>
            <a:r>
              <a:rPr lang="pt-BR" sz="1300" dirty="0"/>
              <a:t>O índice para esta consultoria não é focado na vulnerabilidade propriamente dita, mas, sim, nos </a:t>
            </a:r>
            <a:r>
              <a:rPr lang="pt-BR" sz="1300" b="1" dirty="0" smtClean="0"/>
              <a:t>IMPACTOS POTENCIAIS</a:t>
            </a:r>
            <a:r>
              <a:rPr lang="pt-BR" sz="1300" dirty="0" smtClean="0"/>
              <a:t>. </a:t>
            </a:r>
            <a:r>
              <a:rPr lang="pt-BR" sz="1300" dirty="0"/>
              <a:t>Esta alteração é a mais relevante </a:t>
            </a:r>
            <a:r>
              <a:rPr lang="pt-BR" sz="1300" dirty="0" smtClean="0"/>
              <a:t>para que os resultados </a:t>
            </a:r>
            <a:r>
              <a:rPr lang="pt-BR" sz="1300" dirty="0"/>
              <a:t>não tenham o viés dos indicadores socioeconômicos (por exemplo, o IDH, índice GINI de desigualdade social, taxa de analfabetismo, etc.) utilizados nos estudos pretéritos para representar indiretamente a capacidade adaptativa dos municípios. Esta alteração se faz necessária porque, ao assumir a hipótese de que tais indicadores socioeconômicos estão </a:t>
            </a:r>
            <a:r>
              <a:rPr lang="pt-BR" sz="1300" dirty="0" smtClean="0"/>
              <a:t>relacionados </a:t>
            </a:r>
            <a:r>
              <a:rPr lang="pt-BR" sz="1300" dirty="0"/>
              <a:t>com a capacidade de um município em se adaptar, automaticamente estaríamos pressupondo que a diminuição da vulnerabilidade poderia acontecer apenas com políticas públicas que fossem voltadas para a melhoria de tais indicadores. Na verdade, uma determinada comunidade ou município pode se tornar mais adaptada (no sentido de reduzir os impactos) se houver melhorias na Educação, na Saúde, Saneamento Básico, na distribuição de renda, etc. </a:t>
            </a:r>
          </a:p>
        </p:txBody>
      </p:sp>
      <p:sp>
        <p:nvSpPr>
          <p:cNvPr id="3" name="Forma livre 2"/>
          <p:cNvSpPr/>
          <p:nvPr/>
        </p:nvSpPr>
        <p:spPr>
          <a:xfrm>
            <a:off x="6313830" y="1900553"/>
            <a:ext cx="2290618" cy="1579418"/>
          </a:xfrm>
          <a:custGeom>
            <a:avLst/>
            <a:gdLst>
              <a:gd name="connsiteX0" fmla="*/ 1016000 w 2290618"/>
              <a:gd name="connsiteY0" fmla="*/ 0 h 1579418"/>
              <a:gd name="connsiteX1" fmla="*/ 1006764 w 2290618"/>
              <a:gd name="connsiteY1" fmla="*/ 969818 h 1579418"/>
              <a:gd name="connsiteX2" fmla="*/ 0 w 2290618"/>
              <a:gd name="connsiteY2" fmla="*/ 969818 h 1579418"/>
              <a:gd name="connsiteX3" fmla="*/ 0 w 2290618"/>
              <a:gd name="connsiteY3" fmla="*/ 1579418 h 1579418"/>
              <a:gd name="connsiteX4" fmla="*/ 2290618 w 2290618"/>
              <a:gd name="connsiteY4" fmla="*/ 1579418 h 1579418"/>
              <a:gd name="connsiteX5" fmla="*/ 2290618 w 2290618"/>
              <a:gd name="connsiteY5" fmla="*/ 9236 h 1579418"/>
              <a:gd name="connsiteX6" fmla="*/ 1016000 w 2290618"/>
              <a:gd name="connsiteY6" fmla="*/ 0 h 157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0618" h="1579418">
                <a:moveTo>
                  <a:pt x="1016000" y="0"/>
                </a:moveTo>
                <a:cubicBezTo>
                  <a:pt x="1012921" y="323273"/>
                  <a:pt x="1009843" y="646545"/>
                  <a:pt x="1006764" y="969818"/>
                </a:cubicBezTo>
                <a:lnTo>
                  <a:pt x="0" y="969818"/>
                </a:lnTo>
                <a:lnTo>
                  <a:pt x="0" y="1579418"/>
                </a:lnTo>
                <a:lnTo>
                  <a:pt x="2290618" y="1579418"/>
                </a:lnTo>
                <a:lnTo>
                  <a:pt x="2290618" y="9236"/>
                </a:lnTo>
                <a:lnTo>
                  <a:pt x="1016000" y="0"/>
                </a:lnTo>
                <a:close/>
              </a:path>
            </a:pathLst>
          </a:custGeom>
          <a:solidFill>
            <a:schemeClr val="bg1">
              <a:alpha val="68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Retângulo 9"/>
          <p:cNvSpPr/>
          <p:nvPr/>
        </p:nvSpPr>
        <p:spPr>
          <a:xfrm>
            <a:off x="323528" y="5416768"/>
            <a:ext cx="8280920" cy="892552"/>
          </a:xfrm>
          <a:prstGeom prst="rect">
            <a:avLst/>
          </a:prstGeom>
        </p:spPr>
        <p:txBody>
          <a:bodyPr wrap="square">
            <a:spAutoFit/>
          </a:bodyPr>
          <a:lstStyle/>
          <a:p>
            <a:pPr algn="just"/>
            <a:r>
              <a:rPr lang="pt-BR" sz="1300" dirty="0" smtClean="0"/>
              <a:t>Portanto, a capacidade </a:t>
            </a:r>
            <a:r>
              <a:rPr lang="pt-BR" sz="1300" dirty="0"/>
              <a:t>adaptativa (</a:t>
            </a:r>
            <a:r>
              <a:rPr lang="pt-BR" sz="1300" dirty="0" err="1"/>
              <a:t>sub-índice</a:t>
            </a:r>
            <a:r>
              <a:rPr lang="pt-BR" sz="1300" dirty="0"/>
              <a:t>) não </a:t>
            </a:r>
            <a:r>
              <a:rPr lang="pt-BR" sz="1300" dirty="0" smtClean="0"/>
              <a:t>é mais </a:t>
            </a:r>
            <a:r>
              <a:rPr lang="pt-BR" sz="1300" dirty="0"/>
              <a:t>parte integrante do </a:t>
            </a:r>
            <a:r>
              <a:rPr lang="pt-BR" sz="1300" dirty="0" smtClean="0"/>
              <a:t>índice deste estudo. </a:t>
            </a:r>
            <a:r>
              <a:rPr lang="pt-BR" sz="1300" dirty="0"/>
              <a:t>O </a:t>
            </a:r>
            <a:r>
              <a:rPr lang="pt-BR" sz="1300" dirty="0" smtClean="0"/>
              <a:t>resultado foi </a:t>
            </a:r>
            <a:r>
              <a:rPr lang="pt-BR" sz="1300" dirty="0"/>
              <a:t>focado na avaliação dos impactos potenciais, </a:t>
            </a:r>
            <a:r>
              <a:rPr lang="pt-BR" sz="1300" dirty="0" smtClean="0"/>
              <a:t>para servir </a:t>
            </a:r>
            <a:r>
              <a:rPr lang="pt-BR" sz="1300" dirty="0"/>
              <a:t>justamente </a:t>
            </a:r>
            <a:r>
              <a:rPr lang="pt-BR" sz="1300" dirty="0" smtClean="0"/>
              <a:t>na indicação de </a:t>
            </a:r>
            <a:r>
              <a:rPr lang="pt-BR" sz="1300" dirty="0"/>
              <a:t>quais áreas demandam de uma maior capacidade adaptativa para diminuir sua vulnerabilidade e, portanto, dará suporte para o direcionamento de recursos voltados para esta natureza.</a:t>
            </a:r>
          </a:p>
        </p:txBody>
      </p:sp>
      <p:sp>
        <p:nvSpPr>
          <p:cNvPr id="11" name="Retângulo 10"/>
          <p:cNvSpPr/>
          <p:nvPr/>
        </p:nvSpPr>
        <p:spPr>
          <a:xfrm>
            <a:off x="323528" y="4480664"/>
            <a:ext cx="8352928" cy="892552"/>
          </a:xfrm>
          <a:prstGeom prst="rect">
            <a:avLst/>
          </a:prstGeom>
        </p:spPr>
        <p:txBody>
          <a:bodyPr wrap="square">
            <a:spAutoFit/>
          </a:bodyPr>
          <a:lstStyle/>
          <a:p>
            <a:pPr algn="just"/>
            <a:r>
              <a:rPr lang="pt-BR" sz="1300" dirty="0"/>
              <a:t>No entanto, já existem outras iniciativas e políticas setoriais específicas para tratar destas diretrizes e que não fazem parte do escopo proposto pelo MMA. Portanto, tais métricas </a:t>
            </a:r>
            <a:r>
              <a:rPr lang="pt-BR" sz="1300" dirty="0" smtClean="0"/>
              <a:t>poderiam </a:t>
            </a:r>
            <a:r>
              <a:rPr lang="pt-BR" sz="1300" dirty="0"/>
              <a:t>mascarar a identificação dos municípios mais críticos e que demandam de ações, programas e estratégias específicas tanto para a adaptação aos impactos inerentes às mudanças do clima quanto para redução dos riscos já existentes. </a:t>
            </a:r>
          </a:p>
        </p:txBody>
      </p:sp>
    </p:spTree>
    <p:extLst>
      <p:ext uri="{BB962C8B-B14F-4D97-AF65-F5344CB8AC3E}">
        <p14:creationId xmlns:p14="http://schemas.microsoft.com/office/powerpoint/2010/main" val="10671215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ixaDeTexto 5"/>
          <p:cNvSpPr txBox="1"/>
          <p:nvPr/>
        </p:nvSpPr>
        <p:spPr>
          <a:xfrm>
            <a:off x="0" y="45573"/>
            <a:ext cx="9106178" cy="461665"/>
          </a:xfrm>
          <a:prstGeom prst="rect">
            <a:avLst/>
          </a:prstGeom>
          <a:noFill/>
        </p:spPr>
        <p:txBody>
          <a:bodyPr wrap="square" rtlCol="0">
            <a:spAutoFit/>
          </a:bodyPr>
          <a:lstStyle/>
          <a:p>
            <a:pPr algn="ctr"/>
            <a:r>
              <a:rPr lang="pt-BR" sz="2400" b="1" dirty="0" smtClean="0">
                <a:solidFill>
                  <a:schemeClr val="accent6">
                    <a:lumMod val="50000"/>
                  </a:schemeClr>
                </a:solidFill>
              </a:rPr>
              <a:t>Municípios Críticos: </a:t>
            </a:r>
            <a:r>
              <a:rPr lang="pt-BR" sz="2400" b="1" dirty="0">
                <a:solidFill>
                  <a:schemeClr val="accent6">
                    <a:lumMod val="50000"/>
                  </a:schemeClr>
                </a:solidFill>
              </a:rPr>
              <a:t>Deslizamentos de Terra</a:t>
            </a:r>
          </a:p>
        </p:txBody>
      </p:sp>
      <p:sp>
        <p:nvSpPr>
          <p:cNvPr id="7" name="CaixaDeTexto 6"/>
          <p:cNvSpPr txBox="1"/>
          <p:nvPr/>
        </p:nvSpPr>
        <p:spPr>
          <a:xfrm>
            <a:off x="6570680" y="975494"/>
            <a:ext cx="2535498" cy="5909310"/>
          </a:xfrm>
          <a:prstGeom prst="rect">
            <a:avLst/>
          </a:prstGeom>
          <a:noFill/>
        </p:spPr>
        <p:txBody>
          <a:bodyPr wrap="square" rtlCol="0">
            <a:spAutoFit/>
          </a:bodyPr>
          <a:lstStyle/>
          <a:p>
            <a:pPr algn="just"/>
            <a:r>
              <a:rPr lang="pt-BR" sz="1400" dirty="0" smtClean="0"/>
              <a:t>Ressalta-se que para elaborar estes mapas, foi utilizado o mesmo </a:t>
            </a:r>
            <a:r>
              <a:rPr lang="pt-BR" sz="1400" dirty="0" err="1" smtClean="0"/>
              <a:t>shapefile</a:t>
            </a:r>
            <a:r>
              <a:rPr lang="pt-BR" sz="1400" dirty="0" smtClean="0"/>
              <a:t> “Base Completa Deslizamentos”, onde uma aplicou-se uma “Seleção por atributos” que considerou os critérios previamente mencionados. </a:t>
            </a:r>
          </a:p>
          <a:p>
            <a:pPr algn="just"/>
            <a:endParaRPr lang="pt-BR" sz="1400" dirty="0" smtClean="0"/>
          </a:p>
          <a:p>
            <a:pPr algn="just"/>
            <a:r>
              <a:rPr lang="pt-BR" sz="1400" dirty="0" smtClean="0"/>
              <a:t>A análise utilizou como referência os campos/atributos dos índices de impacto potencial para o período de referência (</a:t>
            </a:r>
            <a:r>
              <a:rPr lang="pt-BR" sz="1400" dirty="0" err="1" smtClean="0"/>
              <a:t>baseline</a:t>
            </a:r>
            <a:r>
              <a:rPr lang="pt-BR" sz="1400" dirty="0" smtClean="0"/>
              <a:t>, 1961-1990) e o período futuro (2011-2040), bem como o cálculo dos incrementos. A saber, estes campos são:</a:t>
            </a:r>
          </a:p>
          <a:p>
            <a:pPr algn="just"/>
            <a:endParaRPr lang="pt-BR" sz="1400" dirty="0"/>
          </a:p>
          <a:p>
            <a:pPr marL="285750" indent="-285750" algn="just">
              <a:buFont typeface="Arial" panose="020B0604020202020204" pitchFamily="34" charset="0"/>
              <a:buChar char="•"/>
            </a:pPr>
            <a:r>
              <a:rPr lang="pt-BR" sz="1400" dirty="0" err="1" smtClean="0"/>
              <a:t>IP_HAD_his</a:t>
            </a:r>
            <a:r>
              <a:rPr lang="pt-BR" sz="1400" dirty="0" smtClean="0"/>
              <a:t>      (</a:t>
            </a:r>
            <a:r>
              <a:rPr lang="pt-BR" sz="1400" dirty="0" err="1" smtClean="0"/>
              <a:t>baseline</a:t>
            </a:r>
            <a:r>
              <a:rPr lang="pt-BR" sz="1400" dirty="0" smtClean="0"/>
              <a:t>)</a:t>
            </a:r>
          </a:p>
          <a:p>
            <a:pPr marL="285750" indent="-285750" algn="just">
              <a:buFont typeface="Arial" panose="020B0604020202020204" pitchFamily="34" charset="0"/>
              <a:buChar char="•"/>
            </a:pPr>
            <a:r>
              <a:rPr lang="pt-BR" sz="1400" dirty="0" smtClean="0"/>
              <a:t>IP_HAD_45      (2011-2040)</a:t>
            </a:r>
            <a:endParaRPr lang="pt-BR" sz="1400" dirty="0"/>
          </a:p>
          <a:p>
            <a:pPr marL="285750" indent="-285750" algn="just">
              <a:buFont typeface="Arial" panose="020B0604020202020204" pitchFamily="34" charset="0"/>
              <a:buChar char="•"/>
            </a:pPr>
            <a:r>
              <a:rPr lang="pt-BR" sz="1400" dirty="0" err="1" smtClean="0"/>
              <a:t>Increm_HAD</a:t>
            </a:r>
            <a:r>
              <a:rPr lang="pt-BR" sz="1400" dirty="0" smtClean="0"/>
              <a:t>   (incremento)</a:t>
            </a:r>
          </a:p>
          <a:p>
            <a:pPr marL="285750" indent="-285750" algn="just">
              <a:buFont typeface="Arial" panose="020B0604020202020204" pitchFamily="34" charset="0"/>
              <a:buChar char="•"/>
            </a:pPr>
            <a:endParaRPr lang="pt-BR" sz="1400" dirty="0" smtClean="0"/>
          </a:p>
          <a:p>
            <a:pPr marL="285750" indent="-285750" algn="just">
              <a:buFont typeface="Arial" panose="020B0604020202020204" pitchFamily="34" charset="0"/>
              <a:buChar char="•"/>
            </a:pPr>
            <a:r>
              <a:rPr lang="pt-BR" sz="1400" dirty="0" err="1" smtClean="0"/>
              <a:t>IP_MIR_his</a:t>
            </a:r>
            <a:r>
              <a:rPr lang="pt-BR" sz="1400" dirty="0" smtClean="0"/>
              <a:t>      (</a:t>
            </a:r>
            <a:r>
              <a:rPr lang="pt-BR" sz="1400" dirty="0" err="1" smtClean="0"/>
              <a:t>baseline</a:t>
            </a:r>
            <a:r>
              <a:rPr lang="pt-BR" sz="1400" dirty="0" smtClean="0"/>
              <a:t>)</a:t>
            </a:r>
          </a:p>
          <a:p>
            <a:pPr marL="285750" indent="-285750" algn="just">
              <a:buFont typeface="Arial" panose="020B0604020202020204" pitchFamily="34" charset="0"/>
              <a:buChar char="•"/>
            </a:pPr>
            <a:r>
              <a:rPr lang="pt-BR" sz="1400" dirty="0" smtClean="0"/>
              <a:t>IP_MIR_45       (2011-2040)</a:t>
            </a:r>
          </a:p>
          <a:p>
            <a:pPr marL="285750" indent="-285750" algn="just">
              <a:buFont typeface="Arial" panose="020B0604020202020204" pitchFamily="34" charset="0"/>
              <a:buChar char="•"/>
            </a:pPr>
            <a:r>
              <a:rPr lang="pt-BR" sz="1400" dirty="0" err="1" smtClean="0"/>
              <a:t>Increm_MIR</a:t>
            </a:r>
            <a:r>
              <a:rPr lang="pt-BR" sz="1400" dirty="0" smtClean="0"/>
              <a:t>     (incremento)</a:t>
            </a:r>
          </a:p>
        </p:txBody>
      </p:sp>
      <p:pic>
        <p:nvPicPr>
          <p:cNvPr id="4" name="Imagem 3"/>
          <p:cNvPicPr>
            <a:picLocks noChangeAspect="1"/>
          </p:cNvPicPr>
          <p:nvPr/>
        </p:nvPicPr>
        <p:blipFill>
          <a:blip r:embed="rId2"/>
          <a:stretch>
            <a:fillRect/>
          </a:stretch>
        </p:blipFill>
        <p:spPr>
          <a:xfrm>
            <a:off x="158804" y="879051"/>
            <a:ext cx="6404466" cy="5978949"/>
          </a:xfrm>
          <a:prstGeom prst="rect">
            <a:avLst/>
          </a:prstGeom>
        </p:spPr>
      </p:pic>
    </p:spTree>
    <p:extLst>
      <p:ext uri="{BB962C8B-B14F-4D97-AF65-F5344CB8AC3E}">
        <p14:creationId xmlns:p14="http://schemas.microsoft.com/office/powerpoint/2010/main" val="2110522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p:cNvPicPr>
            <a:picLocks noChangeAspect="1"/>
          </p:cNvPicPr>
          <p:nvPr/>
        </p:nvPicPr>
        <p:blipFill>
          <a:blip r:embed="rId2"/>
          <a:stretch>
            <a:fillRect/>
          </a:stretch>
        </p:blipFill>
        <p:spPr>
          <a:xfrm>
            <a:off x="107504" y="568087"/>
            <a:ext cx="6467475" cy="6143625"/>
          </a:xfrm>
          <a:prstGeom prst="rect">
            <a:avLst/>
          </a:prstGeom>
        </p:spPr>
      </p:pic>
      <p:sp>
        <p:nvSpPr>
          <p:cNvPr id="6" name="CaixaDeTexto 5"/>
          <p:cNvSpPr txBox="1"/>
          <p:nvPr/>
        </p:nvSpPr>
        <p:spPr>
          <a:xfrm>
            <a:off x="-468560" y="45573"/>
            <a:ext cx="9134764" cy="430887"/>
          </a:xfrm>
          <a:prstGeom prst="rect">
            <a:avLst/>
          </a:prstGeom>
          <a:noFill/>
        </p:spPr>
        <p:txBody>
          <a:bodyPr wrap="square" rtlCol="0">
            <a:spAutoFit/>
          </a:bodyPr>
          <a:lstStyle/>
          <a:p>
            <a:pPr algn="ctr"/>
            <a:r>
              <a:rPr lang="pt-BR" sz="2200" b="1" dirty="0" smtClean="0">
                <a:solidFill>
                  <a:srgbClr val="0070C0"/>
                </a:solidFill>
              </a:rPr>
              <a:t>Municípios Críticos: Inundações </a:t>
            </a:r>
            <a:r>
              <a:rPr lang="pt-BR" sz="2200" b="1" dirty="0">
                <a:solidFill>
                  <a:srgbClr val="0070C0"/>
                </a:solidFill>
              </a:rPr>
              <a:t>bruscas, enxurradas e alagamentos</a:t>
            </a:r>
          </a:p>
        </p:txBody>
      </p:sp>
      <p:sp>
        <p:nvSpPr>
          <p:cNvPr id="7" name="CaixaDeTexto 6"/>
          <p:cNvSpPr txBox="1"/>
          <p:nvPr/>
        </p:nvSpPr>
        <p:spPr>
          <a:xfrm>
            <a:off x="6570680" y="975494"/>
            <a:ext cx="2535498" cy="5693866"/>
          </a:xfrm>
          <a:prstGeom prst="rect">
            <a:avLst/>
          </a:prstGeom>
          <a:noFill/>
        </p:spPr>
        <p:txBody>
          <a:bodyPr wrap="square" rtlCol="0">
            <a:spAutoFit/>
          </a:bodyPr>
          <a:lstStyle/>
          <a:p>
            <a:pPr algn="just"/>
            <a:r>
              <a:rPr lang="pt-BR" sz="1400" dirty="0" smtClean="0"/>
              <a:t>Ressalta-se que para elaborar estes mapas, foi utilizado o mesmo </a:t>
            </a:r>
            <a:r>
              <a:rPr lang="pt-BR" sz="1400" dirty="0" err="1" smtClean="0"/>
              <a:t>shapefile</a:t>
            </a:r>
            <a:r>
              <a:rPr lang="pt-BR" sz="1400" dirty="0" smtClean="0"/>
              <a:t> “Base Completa Inundação”, onde uma aplicou-se uma “Seleção por atributos” que considerou os critérios previamente mencionados. </a:t>
            </a:r>
          </a:p>
          <a:p>
            <a:pPr algn="just"/>
            <a:endParaRPr lang="pt-BR" sz="1400" dirty="0" smtClean="0"/>
          </a:p>
          <a:p>
            <a:pPr algn="just"/>
            <a:r>
              <a:rPr lang="pt-BR" sz="1400" dirty="0" smtClean="0"/>
              <a:t>A análise utilizou como referência os campos/atributos dos índices de impacto potencial para o período de referência (</a:t>
            </a:r>
            <a:r>
              <a:rPr lang="pt-BR" sz="1400" dirty="0" err="1" smtClean="0"/>
              <a:t>baseline</a:t>
            </a:r>
            <a:r>
              <a:rPr lang="pt-BR" sz="1400" dirty="0" smtClean="0"/>
              <a:t>, 1961-1990) e o período futuro (2011-2040), bem como o cálculo dos incrementos. A saber, estes campos são:</a:t>
            </a:r>
          </a:p>
          <a:p>
            <a:pPr algn="just"/>
            <a:endParaRPr lang="pt-BR" sz="1400" dirty="0"/>
          </a:p>
          <a:p>
            <a:pPr marL="285750" indent="-285750" algn="just">
              <a:buFont typeface="Arial" panose="020B0604020202020204" pitchFamily="34" charset="0"/>
              <a:buChar char="•"/>
            </a:pPr>
            <a:r>
              <a:rPr lang="pt-BR" sz="1400" dirty="0" err="1" smtClean="0"/>
              <a:t>Inun_had_h</a:t>
            </a:r>
            <a:r>
              <a:rPr lang="pt-BR" sz="1400" dirty="0" smtClean="0"/>
              <a:t> (</a:t>
            </a:r>
            <a:r>
              <a:rPr lang="pt-BR" sz="1400" dirty="0" err="1" smtClean="0"/>
              <a:t>baseline</a:t>
            </a:r>
            <a:r>
              <a:rPr lang="pt-BR" sz="1400" dirty="0" smtClean="0"/>
              <a:t>)</a:t>
            </a:r>
          </a:p>
          <a:p>
            <a:pPr marL="285750" indent="-285750" algn="just">
              <a:buFont typeface="Arial" panose="020B0604020202020204" pitchFamily="34" charset="0"/>
              <a:buChar char="•"/>
            </a:pPr>
            <a:r>
              <a:rPr lang="pt-BR" sz="1400" dirty="0" smtClean="0"/>
              <a:t>IP_HAD_45  (2011-2040)</a:t>
            </a:r>
            <a:endParaRPr lang="pt-BR" sz="1400" dirty="0"/>
          </a:p>
          <a:p>
            <a:pPr marL="285750" indent="-285750" algn="just">
              <a:buFont typeface="Arial" panose="020B0604020202020204" pitchFamily="34" charset="0"/>
              <a:buChar char="•"/>
            </a:pPr>
            <a:r>
              <a:rPr lang="pt-BR" sz="1400" dirty="0" smtClean="0"/>
              <a:t>INC_HAD      (incremento)</a:t>
            </a:r>
          </a:p>
          <a:p>
            <a:pPr marL="285750" indent="-285750" algn="just">
              <a:buFont typeface="Arial" panose="020B0604020202020204" pitchFamily="34" charset="0"/>
              <a:buChar char="•"/>
            </a:pPr>
            <a:endParaRPr lang="pt-BR" sz="1400" dirty="0" smtClean="0"/>
          </a:p>
          <a:p>
            <a:pPr marL="285750" indent="-285750" algn="just">
              <a:buFont typeface="Arial" panose="020B0604020202020204" pitchFamily="34" charset="0"/>
              <a:buChar char="•"/>
            </a:pPr>
            <a:r>
              <a:rPr lang="pt-BR" sz="1400" dirty="0" err="1" smtClean="0"/>
              <a:t>Inun_mir_h</a:t>
            </a:r>
            <a:r>
              <a:rPr lang="pt-BR" sz="1400" dirty="0" smtClean="0"/>
              <a:t>  (</a:t>
            </a:r>
            <a:r>
              <a:rPr lang="pt-BR" sz="1400" dirty="0" err="1" smtClean="0"/>
              <a:t>baseline</a:t>
            </a:r>
            <a:r>
              <a:rPr lang="pt-BR" sz="1400" dirty="0" smtClean="0"/>
              <a:t>)</a:t>
            </a:r>
          </a:p>
          <a:p>
            <a:pPr marL="285750" indent="-285750" algn="just">
              <a:buFont typeface="Arial" panose="020B0604020202020204" pitchFamily="34" charset="0"/>
              <a:buChar char="•"/>
            </a:pPr>
            <a:r>
              <a:rPr lang="pt-BR" sz="1400" dirty="0" smtClean="0"/>
              <a:t>IP_MIR_45   (2011-2040)</a:t>
            </a:r>
          </a:p>
          <a:p>
            <a:pPr marL="285750" indent="-285750" algn="just">
              <a:buFont typeface="Arial" panose="020B0604020202020204" pitchFamily="34" charset="0"/>
              <a:buChar char="•"/>
            </a:pPr>
            <a:r>
              <a:rPr lang="pt-BR" sz="1400" dirty="0" smtClean="0"/>
              <a:t>INC_MIR       (incremento)</a:t>
            </a:r>
          </a:p>
        </p:txBody>
      </p:sp>
    </p:spTree>
    <p:extLst>
      <p:ext uri="{BB962C8B-B14F-4D97-AF65-F5344CB8AC3E}">
        <p14:creationId xmlns:p14="http://schemas.microsoft.com/office/powerpoint/2010/main" val="5063418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Brazil-drought-1.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9144000" cy="6876213"/>
          </a:xfrm>
          <a:prstGeom prst="rect">
            <a:avLst/>
          </a:prstGeom>
          <a:noFill/>
          <a:extLst>
            <a:ext uri="{909E8E84-426E-40DD-AFC4-6F175D3DCCD1}">
              <a14:hiddenFill xmlns:a14="http://schemas.microsoft.com/office/drawing/2010/main">
                <a:solidFill>
                  <a:srgbClr val="FFFFFF"/>
                </a:solidFill>
              </a14:hiddenFill>
            </a:ext>
          </a:extLst>
        </p:spPr>
      </p:pic>
      <p:sp>
        <p:nvSpPr>
          <p:cNvPr id="13" name="CaixaDeTexto 12"/>
          <p:cNvSpPr txBox="1"/>
          <p:nvPr/>
        </p:nvSpPr>
        <p:spPr>
          <a:xfrm>
            <a:off x="32" y="5821466"/>
            <a:ext cx="9144000" cy="1107996"/>
          </a:xfrm>
          <a:prstGeom prst="rect">
            <a:avLst/>
          </a:prstGeom>
          <a:noFill/>
        </p:spPr>
        <p:txBody>
          <a:bodyPr wrap="square" rtlCol="0">
            <a:spAutoFit/>
          </a:bodyPr>
          <a:lstStyle/>
          <a:p>
            <a:pPr algn="ctr"/>
            <a:r>
              <a:rPr lang="pt-BR" sz="6600" b="1" dirty="0" smtClean="0">
                <a:solidFill>
                  <a:srgbClr val="C00000"/>
                </a:solidFill>
                <a:effectLst>
                  <a:outerShdw blurRad="38100" dist="38100" dir="2700000" algn="tl">
                    <a:srgbClr val="000000">
                      <a:alpha val="43137"/>
                    </a:srgbClr>
                  </a:outerShdw>
                </a:effectLst>
              </a:rPr>
              <a:t>SECAS</a:t>
            </a:r>
            <a:endParaRPr lang="pt-BR" sz="6600" b="1" dirty="0">
              <a:solidFill>
                <a:srgbClr val="C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22357063"/>
      </p:ext>
    </p:extLst>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a:spLocks noChangeArrowheads="1"/>
          </p:cNvSpPr>
          <p:nvPr/>
        </p:nvSpPr>
        <p:spPr bwMode="auto">
          <a:xfrm>
            <a:off x="1843088" y="26098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BR" alt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CaixaDeTexto 12"/>
          <p:cNvSpPr txBox="1"/>
          <p:nvPr/>
        </p:nvSpPr>
        <p:spPr>
          <a:xfrm>
            <a:off x="0" y="116632"/>
            <a:ext cx="9144000" cy="461665"/>
          </a:xfrm>
          <a:prstGeom prst="rect">
            <a:avLst/>
          </a:prstGeom>
          <a:noFill/>
        </p:spPr>
        <p:txBody>
          <a:bodyPr wrap="square" rtlCol="0">
            <a:spAutoFit/>
          </a:bodyPr>
          <a:lstStyle/>
          <a:p>
            <a:pPr algn="ctr"/>
            <a:r>
              <a:rPr lang="pt-BR" sz="2400" b="1" dirty="0" smtClean="0">
                <a:solidFill>
                  <a:schemeClr val="accent6">
                    <a:lumMod val="50000"/>
                  </a:schemeClr>
                </a:solidFill>
              </a:rPr>
              <a:t>Análise para os desastres relacionados às Secas e Estiagens</a:t>
            </a:r>
            <a:endParaRPr lang="pt-BR" sz="2400" b="1" dirty="0">
              <a:solidFill>
                <a:schemeClr val="accent6">
                  <a:lumMod val="50000"/>
                </a:schemeClr>
              </a:solidFill>
            </a:endParaRPr>
          </a:p>
        </p:txBody>
      </p:sp>
      <mc:AlternateContent xmlns:mc="http://schemas.openxmlformats.org/markup-compatibility/2006" xmlns:a14="http://schemas.microsoft.com/office/drawing/2010/main">
        <mc:Choice Requires="a14">
          <p:sp>
            <p:nvSpPr>
              <p:cNvPr id="3" name="Retângulo 2"/>
              <p:cNvSpPr/>
              <p:nvPr/>
            </p:nvSpPr>
            <p:spPr>
              <a:xfrm>
                <a:off x="485800" y="1189776"/>
                <a:ext cx="8046640" cy="3108543"/>
              </a:xfrm>
              <a:prstGeom prst="rect">
                <a:avLst/>
              </a:prstGeom>
            </p:spPr>
            <p:txBody>
              <a:bodyPr wrap="square">
                <a:spAutoFit/>
              </a:bodyPr>
              <a:lstStyle/>
              <a:p>
                <a:pPr algn="just"/>
                <a:r>
                  <a:rPr lang="pt-BR" sz="1400" dirty="0"/>
                  <a:t>Conforme citado anteriormente, o índice de vulnerabilidade que foi elaborado para avaliar os desastres de </a:t>
                </a:r>
                <a:r>
                  <a:rPr lang="pt-BR" sz="1400" b="1" dirty="0">
                    <a:solidFill>
                      <a:srgbClr val="FF0000"/>
                    </a:solidFill>
                  </a:rPr>
                  <a:t>secas</a:t>
                </a:r>
                <a:r>
                  <a:rPr lang="pt-BR" sz="1400" dirty="0"/>
                  <a:t> </a:t>
                </a:r>
                <a:r>
                  <a:rPr lang="pt-BR" sz="1400" dirty="0" smtClean="0"/>
                  <a:t>(denominado IVDNS</a:t>
                </a:r>
                <a:r>
                  <a:rPr lang="pt-BR" sz="1400" dirty="0"/>
                  <a:t>) utilizou o framework sugerido pelo AR4 (IPCC, 2007) e </a:t>
                </a:r>
                <a:r>
                  <a:rPr lang="pt-BR" sz="1400" dirty="0" smtClean="0"/>
                  <a:t>serviu de </a:t>
                </a:r>
                <a:r>
                  <a:rPr lang="pt-BR" sz="1400" dirty="0"/>
                  <a:t>referência para a padronização dos demais </a:t>
                </a:r>
                <a:r>
                  <a:rPr lang="pt-BR" sz="1400" dirty="0" smtClean="0"/>
                  <a:t>índices. Este trabalho foi publicado em síntese por Camarinha e </a:t>
                </a:r>
                <a:r>
                  <a:rPr lang="pt-BR" sz="1400" dirty="0" err="1" smtClean="0"/>
                  <a:t>Debortoli</a:t>
                </a:r>
                <a:r>
                  <a:rPr lang="pt-BR" sz="1400" dirty="0" smtClean="0"/>
                  <a:t> (2015)</a:t>
                </a:r>
                <a:r>
                  <a:rPr lang="pt-BR" sz="1400" baseline="30000" dirty="0" smtClean="0"/>
                  <a:t>1</a:t>
                </a:r>
                <a:r>
                  <a:rPr lang="pt-BR" sz="1400" dirty="0" smtClean="0"/>
                  <a:t> e o documento completo pela WWF</a:t>
                </a:r>
                <a:r>
                  <a:rPr lang="pt-BR" sz="1400" baseline="30000" dirty="0" smtClean="0"/>
                  <a:t>2</a:t>
                </a:r>
                <a:r>
                  <a:rPr lang="pt-BR" sz="1400" dirty="0" smtClean="0"/>
                  <a:t> em parceira com o MMA. </a:t>
                </a:r>
                <a:r>
                  <a:rPr lang="pt-BR" sz="1400" dirty="0"/>
                  <a:t>No entanto, </a:t>
                </a:r>
                <a:r>
                  <a:rPr lang="pt-BR" sz="1400" dirty="0" smtClean="0"/>
                  <a:t>o índice </a:t>
                </a:r>
                <a:r>
                  <a:rPr lang="pt-BR" sz="1400" dirty="0"/>
                  <a:t>também </a:t>
                </a:r>
                <a:r>
                  <a:rPr lang="pt-BR" sz="1400" dirty="0" smtClean="0"/>
                  <a:t>precisou ser </a:t>
                </a:r>
                <a:r>
                  <a:rPr lang="pt-BR" sz="1400" dirty="0"/>
                  <a:t>adaptado porque </a:t>
                </a:r>
                <a:r>
                  <a:rPr lang="pt-BR" sz="1400" dirty="0" smtClean="0"/>
                  <a:t>neste trabalho  foi dado foco aos impactos potenciais. </a:t>
                </a:r>
                <a:r>
                  <a:rPr lang="pt-BR" sz="1400" dirty="0"/>
                  <a:t>Isto significa que o IVDNS </a:t>
                </a:r>
                <a:r>
                  <a:rPr lang="pt-BR" sz="1400" dirty="0" smtClean="0"/>
                  <a:t>precisou </a:t>
                </a:r>
                <a:r>
                  <a:rPr lang="pt-BR" sz="1400" dirty="0"/>
                  <a:t>ser recalculado, no sentido </a:t>
                </a:r>
                <a:r>
                  <a:rPr lang="pt-BR" sz="1400" u="sng" dirty="0"/>
                  <a:t>de retirar a parcela referente à capacidade adaptativa </a:t>
                </a:r>
                <a:r>
                  <a:rPr lang="pt-BR" sz="1400" dirty="0"/>
                  <a:t>da equação que o define, tendo como produto final o resultado da interação apenas entre os </a:t>
                </a:r>
                <a:r>
                  <a:rPr lang="pt-BR" sz="1400" dirty="0" err="1"/>
                  <a:t>sub-índices</a:t>
                </a:r>
                <a:r>
                  <a:rPr lang="pt-BR" sz="1400" dirty="0"/>
                  <a:t> de exposição e sensibilidade. </a:t>
                </a:r>
              </a:p>
              <a:p>
                <a:pPr algn="just"/>
                <a:r>
                  <a:rPr lang="pt-BR" sz="1400" dirty="0"/>
                  <a:t>Desta forma, o índice de Impacto Potencial às Secas, considerando cenários de mudanças climáticas, </a:t>
                </a:r>
                <a:r>
                  <a:rPr lang="pt-BR" sz="1400" dirty="0" smtClean="0"/>
                  <a:t>foi definido </a:t>
                </a:r>
                <a:r>
                  <a:rPr lang="pt-BR" sz="1400" dirty="0"/>
                  <a:t>através da seguinte equação:</a:t>
                </a:r>
              </a:p>
              <a:p>
                <a:pPr algn="just"/>
                <a:r>
                  <a:rPr lang="pt-BR" sz="1400" dirty="0"/>
                  <a:t> </a:t>
                </a:r>
                <a:endParaRPr lang="pt-BR" sz="1400" dirty="0" smtClean="0"/>
              </a:p>
              <a:p>
                <a:pPr algn="just"/>
                <a:endParaRPr lang="pt-BR" sz="1400" dirty="0"/>
              </a:p>
              <a:p>
                <a:pPr algn="ctr"/>
                <a14:m>
                  <m:oMath xmlns:m="http://schemas.openxmlformats.org/officeDocument/2006/math">
                    <m:sSub>
                      <m:sSubPr>
                        <m:ctrlPr>
                          <a:rPr lang="pt-BR" sz="1400" b="1" i="1">
                            <a:latin typeface="Cambria Math" panose="02040503050406030204" pitchFamily="18" charset="0"/>
                          </a:rPr>
                        </m:ctrlPr>
                      </m:sSubPr>
                      <m:e>
                        <m:r>
                          <a:rPr lang="pt-BR" sz="1400" b="1" i="1">
                            <a:latin typeface="Cambria Math"/>
                          </a:rPr>
                          <m:t>𝑰𝑷</m:t>
                        </m:r>
                      </m:e>
                      <m:sub>
                        <m:r>
                          <a:rPr lang="pt-BR" sz="1400" b="1" i="1">
                            <a:latin typeface="Cambria Math"/>
                          </a:rPr>
                          <m:t>𝒔𝒆𝒄𝒂𝒔</m:t>
                        </m:r>
                      </m:sub>
                    </m:sSub>
                    <m:r>
                      <a:rPr lang="pt-BR" sz="1400" b="1" i="1">
                        <a:latin typeface="Cambria Math"/>
                      </a:rPr>
                      <m:t> </m:t>
                    </m:r>
                    <m:r>
                      <a:rPr lang="pt-BR" sz="1400" i="1">
                        <a:latin typeface="Cambria Math"/>
                      </a:rPr>
                      <m:t>=(</m:t>
                    </m:r>
                    <m:r>
                      <a:rPr lang="pt-BR" sz="1400" i="1">
                        <a:latin typeface="Cambria Math"/>
                      </a:rPr>
                      <m:t>𝐸𝑥𝑝𝑜𝑠𝑖</m:t>
                    </m:r>
                    <m:r>
                      <a:rPr lang="pt-BR" sz="1400" i="1">
                        <a:latin typeface="Cambria Math"/>
                      </a:rPr>
                      <m:t>çã</m:t>
                    </m:r>
                    <m:r>
                      <a:rPr lang="pt-BR" sz="1400" i="1">
                        <a:latin typeface="Cambria Math"/>
                      </a:rPr>
                      <m:t>𝑜</m:t>
                    </m:r>
                    <m:r>
                      <a:rPr lang="pt-BR" sz="1400" i="1">
                        <a:latin typeface="Cambria Math"/>
                      </a:rPr>
                      <m:t>+</m:t>
                    </m:r>
                    <m:r>
                      <a:rPr lang="pt-BR" sz="1400" i="1">
                        <a:latin typeface="Cambria Math"/>
                      </a:rPr>
                      <m:t>𝑆𝑒𝑛𝑠𝑖𝑏𝑖𝑙𝑖𝑑𝑎𝑑𝑒</m:t>
                    </m:r>
                    <m:r>
                      <a:rPr lang="pt-BR" sz="1400" i="1">
                        <a:latin typeface="Cambria Math"/>
                      </a:rPr>
                      <m:t>)/2</m:t>
                    </m:r>
                  </m:oMath>
                </a14:m>
                <a:r>
                  <a:rPr lang="pt-BR" sz="1400" dirty="0"/>
                  <a:t>                       </a:t>
                </a:r>
              </a:p>
              <a:p>
                <a:pPr algn="just"/>
                <a:r>
                  <a:rPr lang="pt-BR" sz="1400" dirty="0"/>
                  <a:t> </a:t>
                </a:r>
              </a:p>
              <a:p>
                <a:pPr algn="just"/>
                <a:r>
                  <a:rPr lang="pt-BR" sz="1400" dirty="0"/>
                  <a:t> </a:t>
                </a:r>
                <a:endParaRPr lang="pt-BR" sz="1400" dirty="0" smtClean="0"/>
              </a:p>
            </p:txBody>
          </p:sp>
        </mc:Choice>
        <mc:Fallback xmlns="">
          <p:sp>
            <p:nvSpPr>
              <p:cNvPr id="3" name="Retângulo 2"/>
              <p:cNvSpPr>
                <a:spLocks noRot="1" noChangeAspect="1" noMove="1" noResize="1" noEditPoints="1" noAdjustHandles="1" noChangeArrowheads="1" noChangeShapeType="1" noTextEdit="1"/>
              </p:cNvSpPr>
              <p:nvPr/>
            </p:nvSpPr>
            <p:spPr>
              <a:xfrm>
                <a:off x="485800" y="1189776"/>
                <a:ext cx="8046640" cy="3108543"/>
              </a:xfrm>
              <a:prstGeom prst="rect">
                <a:avLst/>
              </a:prstGeom>
              <a:blipFill rotWithShape="1">
                <a:blip r:embed="rId2"/>
                <a:stretch>
                  <a:fillRect l="-227" t="-196" r="-227"/>
                </a:stretch>
              </a:blipFill>
            </p:spPr>
            <p:txBody>
              <a:bodyPr/>
              <a:lstStyle/>
              <a:p>
                <a:r>
                  <a:rPr lang="pt-BR">
                    <a:noFill/>
                  </a:rPr>
                  <a:t> </a:t>
                </a:r>
              </a:p>
            </p:txBody>
          </p:sp>
        </mc:Fallback>
      </mc:AlternateContent>
      <p:sp>
        <p:nvSpPr>
          <p:cNvPr id="2" name="Retângulo 1"/>
          <p:cNvSpPr/>
          <p:nvPr/>
        </p:nvSpPr>
        <p:spPr>
          <a:xfrm>
            <a:off x="2358008" y="6320353"/>
            <a:ext cx="6678488" cy="276999"/>
          </a:xfrm>
          <a:prstGeom prst="rect">
            <a:avLst/>
          </a:prstGeom>
        </p:spPr>
        <p:txBody>
          <a:bodyPr wrap="square">
            <a:spAutoFit/>
          </a:bodyPr>
          <a:lstStyle/>
          <a:p>
            <a:pPr algn="r"/>
            <a:r>
              <a:rPr lang="pt-BR" sz="1200" dirty="0" smtClean="0">
                <a:hlinkClick r:id="rId3"/>
              </a:rPr>
              <a:t>https</a:t>
            </a:r>
            <a:r>
              <a:rPr lang="pt-BR" sz="1200" dirty="0">
                <a:hlinkClick r:id="rId3"/>
              </a:rPr>
              <a:t>://agu.confex.com/agu/fm15/meetingapp.cgi/Paper/65673</a:t>
            </a:r>
            <a:endParaRPr lang="pt-BR" sz="1200" dirty="0"/>
          </a:p>
        </p:txBody>
      </p:sp>
      <p:sp>
        <p:nvSpPr>
          <p:cNvPr id="4" name="Retângulo 3"/>
          <p:cNvSpPr/>
          <p:nvPr/>
        </p:nvSpPr>
        <p:spPr>
          <a:xfrm>
            <a:off x="2483768" y="6608385"/>
            <a:ext cx="6624736" cy="276999"/>
          </a:xfrm>
          <a:prstGeom prst="rect">
            <a:avLst/>
          </a:prstGeom>
        </p:spPr>
        <p:txBody>
          <a:bodyPr wrap="square">
            <a:spAutoFit/>
          </a:bodyPr>
          <a:lstStyle/>
          <a:p>
            <a:pPr algn="r"/>
            <a:r>
              <a:rPr lang="pt-BR" sz="1200" dirty="0">
                <a:hlinkClick r:id="rId4"/>
              </a:rPr>
              <a:t>https://d3nehc6yl9qzo4.cloudfront.net/downloads/estudo_secas_completo_com_isbn.pdf</a:t>
            </a:r>
            <a:endParaRPr lang="pt-BR" sz="1200" dirty="0"/>
          </a:p>
        </p:txBody>
      </p:sp>
      <p:sp>
        <p:nvSpPr>
          <p:cNvPr id="5" name="CaixaDeTexto 4"/>
          <p:cNvSpPr txBox="1"/>
          <p:nvPr/>
        </p:nvSpPr>
        <p:spPr>
          <a:xfrm>
            <a:off x="4806878" y="6303939"/>
            <a:ext cx="242374" cy="230832"/>
          </a:xfrm>
          <a:prstGeom prst="rect">
            <a:avLst/>
          </a:prstGeom>
          <a:noFill/>
        </p:spPr>
        <p:txBody>
          <a:bodyPr wrap="none" rtlCol="0">
            <a:spAutoFit/>
          </a:bodyPr>
          <a:lstStyle/>
          <a:p>
            <a:r>
              <a:rPr lang="pt-BR" sz="900" dirty="0" smtClean="0"/>
              <a:t>1</a:t>
            </a:r>
            <a:endParaRPr lang="pt-BR" sz="900" dirty="0"/>
          </a:p>
        </p:txBody>
      </p:sp>
      <p:sp>
        <p:nvSpPr>
          <p:cNvPr id="8" name="CaixaDeTexto 7"/>
          <p:cNvSpPr txBox="1"/>
          <p:nvPr/>
        </p:nvSpPr>
        <p:spPr>
          <a:xfrm>
            <a:off x="3203848" y="6582544"/>
            <a:ext cx="242374" cy="230832"/>
          </a:xfrm>
          <a:prstGeom prst="rect">
            <a:avLst/>
          </a:prstGeom>
          <a:noFill/>
        </p:spPr>
        <p:txBody>
          <a:bodyPr wrap="none" rtlCol="0">
            <a:spAutoFit/>
          </a:bodyPr>
          <a:lstStyle/>
          <a:p>
            <a:r>
              <a:rPr lang="pt-BR" sz="900" dirty="0" smtClean="0"/>
              <a:t>2</a:t>
            </a:r>
            <a:endParaRPr lang="pt-BR" sz="900" dirty="0"/>
          </a:p>
        </p:txBody>
      </p:sp>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1796" y="3774598"/>
            <a:ext cx="3147679" cy="22322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661105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2164" y="1306085"/>
            <a:ext cx="3147679" cy="22322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6" name="Imagem 45"/>
          <p:cNvPicPr/>
          <p:nvPr/>
        </p:nvPicPr>
        <p:blipFill>
          <a:blip r:embed="rId3" cstate="print">
            <a:extLst>
              <a:ext uri="{28A0092B-C50C-407E-A947-70E740481C1C}">
                <a14:useLocalDpi xmlns:a14="http://schemas.microsoft.com/office/drawing/2010/main"/>
              </a:ext>
            </a:extLst>
          </a:blip>
          <a:srcRect/>
          <a:stretch>
            <a:fillRect/>
          </a:stretch>
        </p:blipFill>
        <p:spPr bwMode="auto">
          <a:xfrm>
            <a:off x="3059832" y="3600867"/>
            <a:ext cx="3112740" cy="2924477"/>
          </a:xfrm>
          <a:prstGeom prst="rect">
            <a:avLst/>
          </a:prstGeom>
          <a:noFill/>
          <a:ln>
            <a:noFill/>
          </a:ln>
        </p:spPr>
      </p:pic>
      <p:pic>
        <p:nvPicPr>
          <p:cNvPr id="45" name="Imagem 37" descr="Descrição: Macintosh HD:Users:nathandebortoli:Library:Containers:com.apple.mail:Data:Library:Mail Downloads:CF9B188A-9F91-4518-888E-D902A559E2C7:Sensibilidade_Oficial_Div_3.jpg"/>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497928" y="3717032"/>
            <a:ext cx="2178528" cy="2186455"/>
          </a:xfrm>
          <a:prstGeom prst="rect">
            <a:avLst/>
          </a:prstGeom>
          <a:noFill/>
          <a:ln>
            <a:noFill/>
          </a:ln>
        </p:spPr>
      </p:pic>
      <p:pic>
        <p:nvPicPr>
          <p:cNvPr id="31" name="Picture 9"/>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21101667">
            <a:off x="221092" y="1759811"/>
            <a:ext cx="1945459" cy="1811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8" name="Picture 2"/>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89127" y="4301209"/>
            <a:ext cx="1734601" cy="18608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tângulo 9"/>
          <p:cNvSpPr/>
          <p:nvPr/>
        </p:nvSpPr>
        <p:spPr>
          <a:xfrm>
            <a:off x="8847" y="6647230"/>
            <a:ext cx="9135154" cy="200055"/>
          </a:xfrm>
          <a:prstGeom prst="rect">
            <a:avLst/>
          </a:prstGeom>
        </p:spPr>
        <p:txBody>
          <a:bodyPr wrap="square">
            <a:spAutoFit/>
          </a:bodyPr>
          <a:lstStyle/>
          <a:p>
            <a:pPr algn="ctr"/>
            <a:r>
              <a:rPr lang="pt-BR" sz="700" dirty="0" smtClean="0">
                <a:solidFill>
                  <a:schemeClr val="bg1"/>
                </a:solidFill>
                <a:latin typeface="Arial" panose="020B0604020202020204" pitchFamily="34" charset="0"/>
                <a:cs typeface="Arial" panose="020B0604020202020204" pitchFamily="34" charset="0"/>
              </a:rPr>
              <a:t>ANÁLISE </a:t>
            </a:r>
            <a:r>
              <a:rPr lang="pt-BR" sz="700" dirty="0">
                <a:solidFill>
                  <a:schemeClr val="bg1"/>
                </a:solidFill>
                <a:latin typeface="Arial" panose="020B0604020202020204" pitchFamily="34" charset="0"/>
                <a:cs typeface="Arial" panose="020B0604020202020204" pitchFamily="34" charset="0"/>
              </a:rPr>
              <a:t>DA VULNERABILIDADE DOS MUNICÍPIOS PAULISTAS AOS DESASTRES NATURAIS DE DESLIZAMENTOS DE TERRA, NO CONTEXTO DAS MUDANÇAS CLIMÁTICAS</a:t>
            </a:r>
          </a:p>
        </p:txBody>
      </p:sp>
      <p:sp>
        <p:nvSpPr>
          <p:cNvPr id="2" name="CaixaDeTexto 1"/>
          <p:cNvSpPr txBox="1"/>
          <p:nvPr/>
        </p:nvSpPr>
        <p:spPr>
          <a:xfrm>
            <a:off x="-36512" y="3428999"/>
            <a:ext cx="3600400" cy="830997"/>
          </a:xfrm>
          <a:prstGeom prst="rect">
            <a:avLst/>
          </a:prstGeom>
          <a:noFill/>
        </p:spPr>
        <p:txBody>
          <a:bodyPr wrap="square" rtlCol="0">
            <a:spAutoFit/>
          </a:bodyPr>
          <a:lstStyle/>
          <a:p>
            <a:pPr marL="171450" indent="-171450">
              <a:buFont typeface="Wingdings" panose="05000000000000000000" pitchFamily="2" charset="2"/>
              <a:buChar char="§"/>
            </a:pPr>
            <a:r>
              <a:rPr lang="en-US" sz="1200" dirty="0" err="1" smtClean="0">
                <a:solidFill>
                  <a:srgbClr val="002060"/>
                </a:solidFill>
              </a:rPr>
              <a:t>Média</a:t>
            </a:r>
            <a:r>
              <a:rPr lang="en-US" sz="1200" dirty="0" smtClean="0">
                <a:solidFill>
                  <a:srgbClr val="002060"/>
                </a:solidFill>
              </a:rPr>
              <a:t> da </a:t>
            </a:r>
            <a:r>
              <a:rPr lang="en-US" sz="1200" dirty="0" err="1" smtClean="0">
                <a:solidFill>
                  <a:srgbClr val="002060"/>
                </a:solidFill>
              </a:rPr>
              <a:t>Precipitação</a:t>
            </a:r>
            <a:r>
              <a:rPr lang="en-US" sz="1200" dirty="0" smtClean="0">
                <a:solidFill>
                  <a:srgbClr val="002060"/>
                </a:solidFill>
              </a:rPr>
              <a:t> Total </a:t>
            </a:r>
            <a:r>
              <a:rPr lang="en-US" sz="1200" dirty="0" err="1" smtClean="0">
                <a:solidFill>
                  <a:srgbClr val="002060"/>
                </a:solidFill>
              </a:rPr>
              <a:t>Anual</a:t>
            </a:r>
            <a:endParaRPr lang="en-US" sz="1200" dirty="0">
              <a:solidFill>
                <a:srgbClr val="002060"/>
              </a:solidFill>
            </a:endParaRPr>
          </a:p>
          <a:p>
            <a:pPr marL="171450" indent="-171450">
              <a:buFont typeface="Wingdings" panose="05000000000000000000" pitchFamily="2" charset="2"/>
              <a:buChar char="§"/>
            </a:pPr>
            <a:r>
              <a:rPr lang="en-US" sz="1200" dirty="0" err="1" smtClean="0">
                <a:solidFill>
                  <a:srgbClr val="002060"/>
                </a:solidFill>
              </a:rPr>
              <a:t>Variabilidade</a:t>
            </a:r>
            <a:r>
              <a:rPr lang="en-US" sz="1200" dirty="0" smtClean="0">
                <a:solidFill>
                  <a:srgbClr val="002060"/>
                </a:solidFill>
              </a:rPr>
              <a:t> </a:t>
            </a:r>
            <a:r>
              <a:rPr lang="en-US" sz="1200" dirty="0" err="1" smtClean="0">
                <a:solidFill>
                  <a:srgbClr val="002060"/>
                </a:solidFill>
              </a:rPr>
              <a:t>interanual</a:t>
            </a:r>
            <a:r>
              <a:rPr lang="en-US" sz="1200" dirty="0" smtClean="0">
                <a:solidFill>
                  <a:srgbClr val="002060"/>
                </a:solidFill>
              </a:rPr>
              <a:t> – DP da </a:t>
            </a:r>
            <a:r>
              <a:rPr lang="en-US" sz="1200" dirty="0" err="1" smtClean="0">
                <a:solidFill>
                  <a:srgbClr val="002060"/>
                </a:solidFill>
              </a:rPr>
              <a:t>precipitação</a:t>
            </a:r>
            <a:endParaRPr lang="en-US" sz="1200" dirty="0">
              <a:solidFill>
                <a:srgbClr val="002060"/>
              </a:solidFill>
            </a:endParaRPr>
          </a:p>
          <a:p>
            <a:pPr marL="171450" indent="-171450">
              <a:buFont typeface="Wingdings" panose="05000000000000000000" pitchFamily="2" charset="2"/>
              <a:buChar char="§"/>
            </a:pPr>
            <a:r>
              <a:rPr lang="en-US" sz="1200" dirty="0" err="1" smtClean="0">
                <a:solidFill>
                  <a:srgbClr val="002060"/>
                </a:solidFill>
              </a:rPr>
              <a:t>Potência</a:t>
            </a:r>
            <a:r>
              <a:rPr lang="en-US" sz="1200" dirty="0" smtClean="0">
                <a:solidFill>
                  <a:srgbClr val="002060"/>
                </a:solidFill>
              </a:rPr>
              <a:t> de </a:t>
            </a:r>
            <a:r>
              <a:rPr lang="en-US" sz="1200" dirty="0" err="1" smtClean="0">
                <a:solidFill>
                  <a:srgbClr val="002060"/>
                </a:solidFill>
              </a:rPr>
              <a:t>Secas</a:t>
            </a:r>
            <a:r>
              <a:rPr lang="en-US" sz="1200" dirty="0" smtClean="0">
                <a:solidFill>
                  <a:srgbClr val="002060"/>
                </a:solidFill>
              </a:rPr>
              <a:t> – </a:t>
            </a:r>
            <a:r>
              <a:rPr lang="en-US" sz="1200" dirty="0" err="1" smtClean="0">
                <a:solidFill>
                  <a:srgbClr val="002060"/>
                </a:solidFill>
              </a:rPr>
              <a:t>Calculada</a:t>
            </a:r>
            <a:r>
              <a:rPr lang="en-US" sz="1200" dirty="0" smtClean="0">
                <a:solidFill>
                  <a:srgbClr val="002060"/>
                </a:solidFill>
              </a:rPr>
              <a:t> a </a:t>
            </a:r>
            <a:r>
              <a:rPr lang="en-US" sz="1200" dirty="0" err="1" smtClean="0">
                <a:solidFill>
                  <a:srgbClr val="002060"/>
                </a:solidFill>
              </a:rPr>
              <a:t>partir</a:t>
            </a:r>
            <a:r>
              <a:rPr lang="en-US" sz="1200" dirty="0" smtClean="0">
                <a:solidFill>
                  <a:srgbClr val="002060"/>
                </a:solidFill>
              </a:rPr>
              <a:t> do SPEI </a:t>
            </a:r>
          </a:p>
          <a:p>
            <a:r>
              <a:rPr lang="en-US" sz="1000" dirty="0" smtClean="0">
                <a:solidFill>
                  <a:srgbClr val="002060"/>
                </a:solidFill>
              </a:rPr>
              <a:t>     (</a:t>
            </a:r>
            <a:r>
              <a:rPr lang="en-US" sz="1000" dirty="0">
                <a:solidFill>
                  <a:srgbClr val="002060"/>
                </a:solidFill>
              </a:rPr>
              <a:t>Standardized Precipitation-Evapotranspiration Index</a:t>
            </a:r>
            <a:r>
              <a:rPr lang="en-US" sz="1000" dirty="0" smtClean="0">
                <a:solidFill>
                  <a:srgbClr val="002060"/>
                </a:solidFill>
              </a:rPr>
              <a:t>)</a:t>
            </a:r>
            <a:endParaRPr lang="pt-BR" sz="1000" dirty="0">
              <a:solidFill>
                <a:srgbClr val="002060"/>
              </a:solidFill>
            </a:endParaRPr>
          </a:p>
        </p:txBody>
      </p:sp>
      <p:sp>
        <p:nvSpPr>
          <p:cNvPr id="3" name="Seta para baixo 2"/>
          <p:cNvSpPr/>
          <p:nvPr/>
        </p:nvSpPr>
        <p:spPr>
          <a:xfrm>
            <a:off x="998080" y="2216080"/>
            <a:ext cx="360040" cy="2504693"/>
          </a:xfrm>
          <a:prstGeom prst="downArrow">
            <a:avLst/>
          </a:prstGeom>
          <a:gradFill flip="none" rotWithShape="1">
            <a:gsLst>
              <a:gs pos="0">
                <a:schemeClr val="tx1">
                  <a:alpha val="63000"/>
                </a:schemeClr>
              </a:gs>
              <a:gs pos="50000">
                <a:schemeClr val="accent6">
                  <a:lumMod val="60000"/>
                  <a:lumOff val="40000"/>
                  <a:alpha val="38000"/>
                </a:schemeClr>
              </a:gs>
              <a:gs pos="100000">
                <a:schemeClr val="accent1">
                  <a:tint val="23500"/>
                  <a:satMod val="160000"/>
                  <a:alpha val="46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5" name="CaixaDeTexto 24"/>
          <p:cNvSpPr txBox="1"/>
          <p:nvPr/>
        </p:nvSpPr>
        <p:spPr>
          <a:xfrm>
            <a:off x="6723821" y="2708920"/>
            <a:ext cx="2240667" cy="1015663"/>
          </a:xfrm>
          <a:prstGeom prst="rect">
            <a:avLst/>
          </a:prstGeom>
          <a:noFill/>
        </p:spPr>
        <p:txBody>
          <a:bodyPr wrap="square" rtlCol="0">
            <a:spAutoFit/>
          </a:bodyPr>
          <a:lstStyle/>
          <a:p>
            <a:pPr marL="171450" indent="-171450">
              <a:buFont typeface="Wingdings" panose="05000000000000000000" pitchFamily="2" charset="2"/>
              <a:buChar char="§"/>
            </a:pPr>
            <a:r>
              <a:rPr lang="pt-BR" sz="1200" dirty="0" smtClean="0">
                <a:solidFill>
                  <a:srgbClr val="002060"/>
                </a:solidFill>
              </a:rPr>
              <a:t>Taxa de Mortalidade Infantil</a:t>
            </a:r>
          </a:p>
          <a:p>
            <a:pPr marL="171450" indent="-171450">
              <a:buFont typeface="Wingdings" panose="05000000000000000000" pitchFamily="2" charset="2"/>
              <a:buChar char="§"/>
            </a:pPr>
            <a:r>
              <a:rPr lang="pt-BR" sz="1200" dirty="0" smtClean="0">
                <a:solidFill>
                  <a:srgbClr val="002060"/>
                </a:solidFill>
              </a:rPr>
              <a:t>Taxa de Analfabetismo</a:t>
            </a:r>
          </a:p>
          <a:p>
            <a:pPr marL="171450" indent="-171450">
              <a:buFont typeface="Wingdings" panose="05000000000000000000" pitchFamily="2" charset="2"/>
              <a:buChar char="§"/>
            </a:pPr>
            <a:r>
              <a:rPr lang="pt-BR" sz="1200" dirty="0" smtClean="0">
                <a:solidFill>
                  <a:srgbClr val="002060"/>
                </a:solidFill>
              </a:rPr>
              <a:t>Densidade Populacional</a:t>
            </a:r>
          </a:p>
          <a:p>
            <a:pPr marL="171450" indent="-171450">
              <a:buFont typeface="Wingdings" panose="05000000000000000000" pitchFamily="2" charset="2"/>
              <a:buChar char="§"/>
            </a:pPr>
            <a:r>
              <a:rPr lang="pt-BR" sz="1200" dirty="0" smtClean="0">
                <a:solidFill>
                  <a:srgbClr val="002060"/>
                </a:solidFill>
              </a:rPr>
              <a:t>Uso do Solo (ponderado)</a:t>
            </a:r>
            <a:endParaRPr lang="pt-BR" sz="1200" dirty="0">
              <a:solidFill>
                <a:srgbClr val="002060"/>
              </a:solidFill>
            </a:endParaRPr>
          </a:p>
          <a:p>
            <a:pPr marL="171450" indent="-171450">
              <a:buFont typeface="Wingdings" panose="05000000000000000000" pitchFamily="2" charset="2"/>
              <a:buChar char="§"/>
            </a:pPr>
            <a:r>
              <a:rPr lang="pt-BR" sz="1200" dirty="0" smtClean="0">
                <a:solidFill>
                  <a:srgbClr val="002060"/>
                </a:solidFill>
              </a:rPr>
              <a:t>Oferta e Demanda de Água</a:t>
            </a:r>
          </a:p>
        </p:txBody>
      </p:sp>
      <p:sp>
        <p:nvSpPr>
          <p:cNvPr id="28" name="Seta para baixo 27"/>
          <p:cNvSpPr/>
          <p:nvPr/>
        </p:nvSpPr>
        <p:spPr>
          <a:xfrm>
            <a:off x="7296325" y="1860411"/>
            <a:ext cx="360040" cy="2504693"/>
          </a:xfrm>
          <a:prstGeom prst="downArrow">
            <a:avLst/>
          </a:prstGeom>
          <a:gradFill flip="none" rotWithShape="1">
            <a:gsLst>
              <a:gs pos="0">
                <a:schemeClr val="tx1">
                  <a:alpha val="63000"/>
                </a:schemeClr>
              </a:gs>
              <a:gs pos="50000">
                <a:schemeClr val="accent6">
                  <a:lumMod val="60000"/>
                  <a:lumOff val="40000"/>
                  <a:alpha val="38000"/>
                </a:schemeClr>
              </a:gs>
              <a:gs pos="100000">
                <a:schemeClr val="accent1">
                  <a:tint val="23500"/>
                  <a:satMod val="160000"/>
                  <a:alpha val="46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130847" y="5991670"/>
            <a:ext cx="2136897" cy="461665"/>
          </a:xfrm>
          <a:prstGeom prst="rect">
            <a:avLst/>
          </a:prstGeom>
          <a:noFill/>
        </p:spPr>
        <p:txBody>
          <a:bodyPr wrap="square" rtlCol="0">
            <a:spAutoFit/>
          </a:bodyPr>
          <a:lstStyle>
            <a:defPPr>
              <a:defRPr lang="pt-BR"/>
            </a:defPPr>
            <a:lvl1pPr algn="ctr">
              <a:defRPr sz="1200">
                <a:solidFill>
                  <a:srgbClr val="002060"/>
                </a:solidFill>
              </a:defRPr>
            </a:lvl1pPr>
          </a:lstStyle>
          <a:p>
            <a:r>
              <a:rPr lang="pt-BR" dirty="0" smtClean="0"/>
              <a:t>Mapa de Exposição</a:t>
            </a:r>
          </a:p>
          <a:p>
            <a:r>
              <a:rPr lang="pt-BR" dirty="0" smtClean="0"/>
              <a:t>(2011-2040)</a:t>
            </a:r>
            <a:endParaRPr lang="pt-BR" dirty="0"/>
          </a:p>
        </p:txBody>
      </p:sp>
      <p:sp>
        <p:nvSpPr>
          <p:cNvPr id="29" name="Seta para baixo 28"/>
          <p:cNvSpPr/>
          <p:nvPr/>
        </p:nvSpPr>
        <p:spPr>
          <a:xfrm rot="16200000">
            <a:off x="2271622" y="3796833"/>
            <a:ext cx="360040" cy="2504693"/>
          </a:xfrm>
          <a:prstGeom prst="downArrow">
            <a:avLst/>
          </a:prstGeom>
          <a:gradFill flip="none" rotWithShape="1">
            <a:gsLst>
              <a:gs pos="0">
                <a:schemeClr val="tx1">
                  <a:alpha val="63000"/>
                </a:schemeClr>
              </a:gs>
              <a:gs pos="50000">
                <a:schemeClr val="accent6">
                  <a:lumMod val="60000"/>
                  <a:lumOff val="40000"/>
                  <a:alpha val="38000"/>
                </a:schemeClr>
              </a:gs>
              <a:gs pos="100000">
                <a:schemeClr val="accent1">
                  <a:tint val="23500"/>
                  <a:satMod val="160000"/>
                  <a:alpha val="46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0" name="Seta para baixo 29"/>
          <p:cNvSpPr/>
          <p:nvPr/>
        </p:nvSpPr>
        <p:spPr>
          <a:xfrm rot="5400000">
            <a:off x="6390623" y="3682420"/>
            <a:ext cx="360040" cy="2701142"/>
          </a:xfrm>
          <a:prstGeom prst="downArrow">
            <a:avLst/>
          </a:prstGeom>
          <a:gradFill flip="none" rotWithShape="1">
            <a:gsLst>
              <a:gs pos="0">
                <a:schemeClr val="tx1">
                  <a:alpha val="63000"/>
                </a:schemeClr>
              </a:gs>
              <a:gs pos="50000">
                <a:schemeClr val="accent6">
                  <a:lumMod val="60000"/>
                  <a:lumOff val="40000"/>
                  <a:alpha val="38000"/>
                </a:schemeClr>
              </a:gs>
              <a:gs pos="100000">
                <a:schemeClr val="accent1">
                  <a:tint val="23500"/>
                  <a:satMod val="160000"/>
                  <a:alpha val="46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4" name="CaixaDeTexto 43"/>
          <p:cNvSpPr txBox="1"/>
          <p:nvPr/>
        </p:nvSpPr>
        <p:spPr>
          <a:xfrm>
            <a:off x="6539559" y="5825628"/>
            <a:ext cx="2136897" cy="276999"/>
          </a:xfrm>
          <a:prstGeom prst="rect">
            <a:avLst/>
          </a:prstGeom>
          <a:noFill/>
        </p:spPr>
        <p:txBody>
          <a:bodyPr wrap="square" rtlCol="0">
            <a:spAutoFit/>
          </a:bodyPr>
          <a:lstStyle>
            <a:defPPr>
              <a:defRPr lang="pt-BR"/>
            </a:defPPr>
            <a:lvl1pPr algn="ctr">
              <a:defRPr sz="1200">
                <a:solidFill>
                  <a:srgbClr val="002060"/>
                </a:solidFill>
              </a:defRPr>
            </a:lvl1pPr>
          </a:lstStyle>
          <a:p>
            <a:r>
              <a:rPr lang="pt-BR" dirty="0" smtClean="0">
                <a:solidFill>
                  <a:schemeClr val="bg2">
                    <a:lumMod val="10000"/>
                  </a:schemeClr>
                </a:solidFill>
              </a:rPr>
              <a:t>Mapa de Sensibilidade às Secas</a:t>
            </a:r>
          </a:p>
        </p:txBody>
      </p:sp>
      <p:pic>
        <p:nvPicPr>
          <p:cNvPr id="35" name="Picture 3"/>
          <p:cNvPicPr>
            <a:picLocks noChangeAspect="1" noChangeArrowheads="1"/>
          </p:cNvPicPr>
          <p:nvPr/>
        </p:nvPicPr>
        <p:blipFill>
          <a:blip r:embed="rId7"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384288" y="1136014"/>
            <a:ext cx="607187" cy="599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4"/>
          <p:cNvPicPr>
            <a:picLocks noChangeAspect="1" noChangeArrowheads="1"/>
          </p:cNvPicPr>
          <p:nvPr/>
        </p:nvPicPr>
        <p:blipFill>
          <a:blip r:embed="rId8"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621759" y="1113355"/>
            <a:ext cx="611830" cy="614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5"/>
          <p:cNvPicPr>
            <a:picLocks noChangeAspect="1" noChangeArrowheads="1"/>
          </p:cNvPicPr>
          <p:nvPr/>
        </p:nvPicPr>
        <p:blipFill>
          <a:blip r:embed="rId9"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163563" y="1116037"/>
            <a:ext cx="619838" cy="61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10"/>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5400000">
            <a:off x="6926886" y="1520551"/>
            <a:ext cx="67773" cy="5510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 name="Picture 12"/>
          <p:cNvPicPr>
            <a:picLocks noChangeAspect="1" noChangeArrowheads="1"/>
          </p:cNvPicPr>
          <p:nvPr/>
        </p:nvPicPr>
        <p:blipFill>
          <a:blip r:embed="rId11"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0800000" flipV="1">
            <a:off x="7384289" y="1766612"/>
            <a:ext cx="652514" cy="457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 name="Picture 14"/>
          <p:cNvPicPr>
            <a:picLocks noChangeAspect="1" noChangeArrowheads="1"/>
          </p:cNvPicPr>
          <p:nvPr/>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5400000">
            <a:off x="8475544" y="1514227"/>
            <a:ext cx="59546" cy="5560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7" name="Picture 2"/>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7803438" y="1912424"/>
            <a:ext cx="621100" cy="714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3"/>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7000334" y="1924605"/>
            <a:ext cx="613750" cy="703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aixaDeTexto 3"/>
          <p:cNvSpPr txBox="1"/>
          <p:nvPr/>
        </p:nvSpPr>
        <p:spPr>
          <a:xfrm>
            <a:off x="35496" y="1023119"/>
            <a:ext cx="2664296" cy="461665"/>
          </a:xfrm>
          <a:prstGeom prst="rect">
            <a:avLst/>
          </a:prstGeom>
          <a:noFill/>
        </p:spPr>
        <p:txBody>
          <a:bodyPr wrap="square" rtlCol="0">
            <a:spAutoFit/>
          </a:bodyPr>
          <a:lstStyle/>
          <a:p>
            <a:r>
              <a:rPr lang="en-US" sz="1200" dirty="0" err="1" smtClean="0"/>
              <a:t>Neste</a:t>
            </a:r>
            <a:r>
              <a:rPr lang="en-US" sz="1200" dirty="0"/>
              <a:t> </a:t>
            </a:r>
            <a:r>
              <a:rPr lang="en-US" sz="1200" dirty="0" err="1" smtClean="0"/>
              <a:t>caso</a:t>
            </a:r>
            <a:r>
              <a:rPr lang="en-US" sz="1200" dirty="0" smtClean="0"/>
              <a:t>, a </a:t>
            </a:r>
            <a:r>
              <a:rPr lang="en-US" sz="1200" dirty="0" err="1" smtClean="0"/>
              <a:t>influência</a:t>
            </a:r>
            <a:r>
              <a:rPr lang="en-US" sz="1200" dirty="0" smtClean="0"/>
              <a:t> do </a:t>
            </a:r>
            <a:r>
              <a:rPr lang="en-US" sz="1200" dirty="0" err="1" smtClean="0"/>
              <a:t>clima</a:t>
            </a:r>
            <a:r>
              <a:rPr lang="en-US" sz="1200" dirty="0" smtClean="0"/>
              <a:t> se </a:t>
            </a:r>
            <a:r>
              <a:rPr lang="en-US" sz="1200" dirty="0" err="1" smtClean="0"/>
              <a:t>dá</a:t>
            </a:r>
            <a:r>
              <a:rPr lang="en-US" sz="1200" dirty="0" smtClean="0"/>
              <a:t> pela soma das </a:t>
            </a:r>
            <a:r>
              <a:rPr lang="en-US" sz="1200" dirty="0" err="1" smtClean="0"/>
              <a:t>anomalias</a:t>
            </a:r>
            <a:r>
              <a:rPr lang="en-US" sz="1200" dirty="0" smtClean="0"/>
              <a:t> das </a:t>
            </a:r>
            <a:r>
              <a:rPr lang="en-US" sz="1200" dirty="0" err="1" smtClean="0"/>
              <a:t>variáveis</a:t>
            </a:r>
            <a:r>
              <a:rPr lang="en-US" sz="1200" dirty="0" smtClean="0"/>
              <a:t> </a:t>
            </a:r>
            <a:endParaRPr lang="pt-BR" sz="1200" dirty="0"/>
          </a:p>
        </p:txBody>
      </p:sp>
      <mc:AlternateContent xmlns:mc="http://schemas.openxmlformats.org/markup-compatibility/2006" xmlns:a14="http://schemas.microsoft.com/office/drawing/2010/main">
        <mc:Choice Requires="a14">
          <p:sp>
            <p:nvSpPr>
              <p:cNvPr id="6" name="CaixaDeTexto 5"/>
              <p:cNvSpPr txBox="1"/>
              <p:nvPr/>
            </p:nvSpPr>
            <p:spPr>
              <a:xfrm>
                <a:off x="48228" y="1442393"/>
                <a:ext cx="2389885" cy="276999"/>
              </a:xfrm>
              <a:prstGeom prst="rect">
                <a:avLst/>
              </a:prstGeom>
              <a:noFill/>
            </p:spPr>
            <p:txBody>
              <a:bodyPr wrap="none" rtlCol="0">
                <a:spAutoFit/>
              </a:bodyPr>
              <a:lstStyle/>
              <a:p>
                <a14:m>
                  <m:oMath xmlns:m="http://schemas.openxmlformats.org/officeDocument/2006/math">
                    <m:r>
                      <a:rPr lang="pt-BR" sz="1200" b="0" i="1" smtClean="0">
                        <a:latin typeface="Cambria Math"/>
                      </a:rPr>
                      <m:t>𝐸𝑥𝑝𝑜𝑠𝑖</m:t>
                    </m:r>
                    <m:r>
                      <a:rPr lang="pt-BR" sz="1200" b="0" i="1" smtClean="0">
                        <a:latin typeface="Cambria Math"/>
                      </a:rPr>
                      <m:t>çã</m:t>
                    </m:r>
                    <m:r>
                      <a:rPr lang="pt-BR" sz="1200" b="0" i="1" smtClean="0">
                        <a:latin typeface="Cambria Math"/>
                      </a:rPr>
                      <m:t>𝑜</m:t>
                    </m:r>
                    <m:r>
                      <a:rPr lang="pt-BR" sz="1200" b="0" i="1" smtClean="0">
                        <a:latin typeface="Cambria Math"/>
                      </a:rPr>
                      <m:t>= ∆</m:t>
                    </m:r>
                    <m:d>
                      <m:dPr>
                        <m:ctrlPr>
                          <a:rPr lang="pt-BR" sz="1200" b="0" i="1" smtClean="0">
                            <a:latin typeface="Cambria Math" panose="02040503050406030204" pitchFamily="18" charset="0"/>
                            <a:ea typeface="Cambria Math"/>
                          </a:rPr>
                        </m:ctrlPr>
                      </m:dPr>
                      <m:e>
                        <m:r>
                          <a:rPr lang="pt-BR" sz="1200" b="0" i="1" smtClean="0">
                            <a:latin typeface="Cambria Math"/>
                            <a:ea typeface="Cambria Math"/>
                          </a:rPr>
                          <m:t>𝑥</m:t>
                        </m:r>
                      </m:e>
                    </m:d>
                    <m:r>
                      <a:rPr lang="pt-BR" sz="1200" b="0" i="1" smtClean="0">
                        <a:latin typeface="Cambria Math"/>
                        <a:ea typeface="Cambria Math"/>
                      </a:rPr>
                      <m:t>+</m:t>
                    </m:r>
                    <m:r>
                      <a:rPr lang="pt-BR" sz="1200" i="1">
                        <a:latin typeface="Cambria Math"/>
                        <a:ea typeface="Cambria Math"/>
                      </a:rPr>
                      <m:t>∆</m:t>
                    </m:r>
                    <m:d>
                      <m:dPr>
                        <m:ctrlPr>
                          <a:rPr lang="pt-BR" sz="1200" i="1">
                            <a:latin typeface="Cambria Math" panose="02040503050406030204" pitchFamily="18" charset="0"/>
                            <a:ea typeface="Cambria Math"/>
                          </a:rPr>
                        </m:ctrlPr>
                      </m:dPr>
                      <m:e>
                        <m:r>
                          <a:rPr lang="pt-BR" sz="1200" b="0" i="1" smtClean="0">
                            <a:latin typeface="Cambria Math"/>
                            <a:ea typeface="Cambria Math"/>
                          </a:rPr>
                          <m:t>𝑦</m:t>
                        </m:r>
                      </m:e>
                    </m:d>
                    <m:r>
                      <a:rPr lang="pt-BR" sz="1200" i="1">
                        <a:latin typeface="Cambria Math"/>
                        <a:ea typeface="Cambria Math"/>
                      </a:rPr>
                      <m:t>+</m:t>
                    </m:r>
                  </m:oMath>
                </a14:m>
                <a:r>
                  <a:rPr lang="pt-BR" sz="1200" dirty="0">
                    <a:ea typeface="Cambria Math"/>
                  </a:rPr>
                  <a:t> </a:t>
                </a:r>
                <a14:m>
                  <m:oMath xmlns:m="http://schemas.openxmlformats.org/officeDocument/2006/math">
                    <m:r>
                      <a:rPr lang="pt-BR" sz="1200" i="1">
                        <a:latin typeface="Cambria Math"/>
                        <a:ea typeface="Cambria Math"/>
                      </a:rPr>
                      <m:t>∆</m:t>
                    </m:r>
                    <m:d>
                      <m:dPr>
                        <m:ctrlPr>
                          <a:rPr lang="pt-BR" sz="1200" i="1">
                            <a:latin typeface="Cambria Math" panose="02040503050406030204" pitchFamily="18" charset="0"/>
                            <a:ea typeface="Cambria Math"/>
                          </a:rPr>
                        </m:ctrlPr>
                      </m:dPr>
                      <m:e>
                        <m:r>
                          <a:rPr lang="pt-BR" sz="1200" b="0" i="1" smtClean="0">
                            <a:latin typeface="Cambria Math"/>
                            <a:ea typeface="Cambria Math"/>
                          </a:rPr>
                          <m:t>𝑧</m:t>
                        </m:r>
                      </m:e>
                    </m:d>
                  </m:oMath>
                </a14:m>
                <a:endParaRPr lang="pt-BR" sz="1200" dirty="0"/>
              </a:p>
            </p:txBody>
          </p:sp>
        </mc:Choice>
        <mc:Fallback xmlns="">
          <p:sp>
            <p:nvSpPr>
              <p:cNvPr id="6" name="CaixaDeTexto 5"/>
              <p:cNvSpPr txBox="1">
                <a:spLocks noRot="1" noChangeAspect="1" noMove="1" noResize="1" noEditPoints="1" noAdjustHandles="1" noChangeArrowheads="1" noChangeShapeType="1" noTextEdit="1"/>
              </p:cNvSpPr>
              <p:nvPr/>
            </p:nvSpPr>
            <p:spPr>
              <a:xfrm>
                <a:off x="48228" y="1442393"/>
                <a:ext cx="2389885" cy="276999"/>
              </a:xfrm>
              <a:prstGeom prst="rect">
                <a:avLst/>
              </a:prstGeom>
              <a:blipFill rotWithShape="1">
                <a:blip r:embed="rId15"/>
                <a:stretch>
                  <a:fillRect b="-4444"/>
                </a:stretch>
              </a:blipFill>
            </p:spPr>
            <p:txBody>
              <a:bodyPr/>
              <a:lstStyle/>
              <a:p>
                <a:r>
                  <a:rPr lang="pt-BR">
                    <a:noFill/>
                  </a:rPr>
                  <a:t> </a:t>
                </a:r>
              </a:p>
            </p:txBody>
          </p:sp>
        </mc:Fallback>
      </mc:AlternateContent>
      <p:sp>
        <p:nvSpPr>
          <p:cNvPr id="38" name="CaixaDeTexto 37"/>
          <p:cNvSpPr txBox="1"/>
          <p:nvPr/>
        </p:nvSpPr>
        <p:spPr>
          <a:xfrm>
            <a:off x="0" y="116632"/>
            <a:ext cx="9144000" cy="461665"/>
          </a:xfrm>
          <a:prstGeom prst="rect">
            <a:avLst/>
          </a:prstGeom>
          <a:noFill/>
        </p:spPr>
        <p:txBody>
          <a:bodyPr wrap="square" rtlCol="0">
            <a:spAutoFit/>
          </a:bodyPr>
          <a:lstStyle/>
          <a:p>
            <a:pPr algn="ctr"/>
            <a:r>
              <a:rPr lang="pt-BR" sz="2400" b="1" dirty="0" smtClean="0">
                <a:solidFill>
                  <a:schemeClr val="accent6">
                    <a:lumMod val="50000"/>
                  </a:schemeClr>
                </a:solidFill>
              </a:rPr>
              <a:t>Análise para os desastres relacionados às Secas e Estiagens</a:t>
            </a:r>
            <a:endParaRPr lang="pt-BR" sz="2400" b="1" dirty="0">
              <a:solidFill>
                <a:schemeClr val="accent6">
                  <a:lumMod val="50000"/>
                </a:schemeClr>
              </a:solidFill>
            </a:endParaRPr>
          </a:p>
        </p:txBody>
      </p:sp>
    </p:spTree>
    <p:extLst>
      <p:ext uri="{BB962C8B-B14F-4D97-AF65-F5344CB8AC3E}">
        <p14:creationId xmlns:p14="http://schemas.microsoft.com/office/powerpoint/2010/main" val="329455134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p:cNvPicPr/>
          <p:nvPr/>
        </p:nvPicPr>
        <p:blipFill>
          <a:blip r:embed="rId2" cstate="print">
            <a:extLst>
              <a:ext uri="{28A0092B-C50C-407E-A947-70E740481C1C}">
                <a14:useLocalDpi xmlns:a14="http://schemas.microsoft.com/office/drawing/2010/main"/>
              </a:ext>
            </a:extLst>
          </a:blip>
          <a:srcRect/>
          <a:stretch>
            <a:fillRect/>
          </a:stretch>
        </p:blipFill>
        <p:spPr bwMode="auto">
          <a:xfrm>
            <a:off x="179512" y="1340768"/>
            <a:ext cx="5472608" cy="5372749"/>
          </a:xfrm>
          <a:prstGeom prst="rect">
            <a:avLst/>
          </a:prstGeom>
          <a:noFill/>
          <a:ln>
            <a:noFill/>
          </a:ln>
        </p:spPr>
      </p:pic>
      <p:sp>
        <p:nvSpPr>
          <p:cNvPr id="5" name="CaixaDeTexto 4"/>
          <p:cNvSpPr txBox="1"/>
          <p:nvPr/>
        </p:nvSpPr>
        <p:spPr>
          <a:xfrm>
            <a:off x="0" y="44624"/>
            <a:ext cx="9144000" cy="461665"/>
          </a:xfrm>
          <a:prstGeom prst="rect">
            <a:avLst/>
          </a:prstGeom>
          <a:noFill/>
        </p:spPr>
        <p:txBody>
          <a:bodyPr wrap="square" rtlCol="0">
            <a:spAutoFit/>
          </a:bodyPr>
          <a:lstStyle/>
          <a:p>
            <a:pPr algn="ctr"/>
            <a:r>
              <a:rPr lang="pt-BR" sz="2400" b="1" dirty="0" smtClean="0">
                <a:solidFill>
                  <a:schemeClr val="accent6">
                    <a:lumMod val="50000"/>
                  </a:schemeClr>
                </a:solidFill>
              </a:rPr>
              <a:t>Análise para os desastres relacionados às Secas e Estiagens</a:t>
            </a:r>
            <a:endParaRPr lang="pt-BR" sz="2400" b="1" dirty="0">
              <a:solidFill>
                <a:schemeClr val="accent6">
                  <a:lumMod val="50000"/>
                </a:schemeClr>
              </a:solidFill>
            </a:endParaRPr>
          </a:p>
        </p:txBody>
      </p:sp>
      <p:pic>
        <p:nvPicPr>
          <p:cNvPr id="6" name="Imagem 5"/>
          <p:cNvPicPr>
            <a:picLocks noChangeAspect="1"/>
          </p:cNvPicPr>
          <p:nvPr/>
        </p:nvPicPr>
        <p:blipFill>
          <a:blip r:embed="rId3"/>
          <a:stretch>
            <a:fillRect/>
          </a:stretch>
        </p:blipFill>
        <p:spPr>
          <a:xfrm>
            <a:off x="5837959" y="5052554"/>
            <a:ext cx="3160739" cy="1634865"/>
          </a:xfrm>
          <a:prstGeom prst="rect">
            <a:avLst/>
          </a:prstGeom>
        </p:spPr>
      </p:pic>
      <p:pic>
        <p:nvPicPr>
          <p:cNvPr id="7" name="Imagem 6"/>
          <p:cNvPicPr>
            <a:picLocks noChangeAspect="1"/>
          </p:cNvPicPr>
          <p:nvPr/>
        </p:nvPicPr>
        <p:blipFill>
          <a:blip r:embed="rId4"/>
          <a:stretch>
            <a:fillRect/>
          </a:stretch>
        </p:blipFill>
        <p:spPr>
          <a:xfrm>
            <a:off x="5771144" y="2708920"/>
            <a:ext cx="3205985" cy="1965934"/>
          </a:xfrm>
          <a:prstGeom prst="rect">
            <a:avLst/>
          </a:prstGeom>
        </p:spPr>
      </p:pic>
      <p:sp>
        <p:nvSpPr>
          <p:cNvPr id="8" name="CaixaDeTexto 7"/>
          <p:cNvSpPr txBox="1"/>
          <p:nvPr/>
        </p:nvSpPr>
        <p:spPr>
          <a:xfrm>
            <a:off x="5771144" y="1307529"/>
            <a:ext cx="3051967" cy="1215717"/>
          </a:xfrm>
          <a:prstGeom prst="rect">
            <a:avLst/>
          </a:prstGeom>
          <a:noFill/>
        </p:spPr>
        <p:txBody>
          <a:bodyPr wrap="square" rtlCol="0">
            <a:spAutoFit/>
          </a:bodyPr>
          <a:lstStyle/>
          <a:p>
            <a:pPr algn="just"/>
            <a:r>
              <a:rPr lang="pt-BR" sz="1400" dirty="0" smtClean="0"/>
              <a:t>Este é apenas um dos dois mapas de Impacto Potencial que foram </a:t>
            </a:r>
            <a:r>
              <a:rPr lang="pt-BR" sz="1400" dirty="0"/>
              <a:t>gerados (para o </a:t>
            </a:r>
            <a:r>
              <a:rPr lang="pt-BR" sz="1400" dirty="0" err="1"/>
              <a:t>Eta-HadGEM</a:t>
            </a:r>
            <a:r>
              <a:rPr lang="pt-BR" sz="1400" dirty="0"/>
              <a:t> e </a:t>
            </a:r>
            <a:r>
              <a:rPr lang="pt-BR" sz="1400" dirty="0" err="1"/>
              <a:t>Eta</a:t>
            </a:r>
            <a:r>
              <a:rPr lang="pt-BR" sz="1400" dirty="0"/>
              <a:t>-MIROC). </a:t>
            </a:r>
            <a:r>
              <a:rPr lang="pt-BR" sz="1400" dirty="0" smtClean="0"/>
              <a:t>No entanto, os dois foram categorizados da mesma forma.</a:t>
            </a:r>
          </a:p>
          <a:p>
            <a:pPr algn="just"/>
            <a:endParaRPr lang="pt-BR" sz="300" dirty="0" smtClean="0"/>
          </a:p>
        </p:txBody>
      </p:sp>
      <p:sp>
        <p:nvSpPr>
          <p:cNvPr id="9" name="Retângulo 8"/>
          <p:cNvSpPr/>
          <p:nvPr/>
        </p:nvSpPr>
        <p:spPr>
          <a:xfrm>
            <a:off x="377064" y="476673"/>
            <a:ext cx="8280920" cy="79789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Retângulo 9"/>
          <p:cNvSpPr/>
          <p:nvPr/>
        </p:nvSpPr>
        <p:spPr>
          <a:xfrm>
            <a:off x="457540" y="628755"/>
            <a:ext cx="871921" cy="504056"/>
          </a:xfrm>
          <a:prstGeom prst="rect">
            <a:avLst/>
          </a:prstGeom>
          <a:solidFill>
            <a:srgbClr val="FFFF9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391" tIns="45697" rIns="91391" bIns="45697" rtlCol="0" anchor="ctr"/>
          <a:lstStyle/>
          <a:p>
            <a:pPr algn="ctr"/>
            <a:endParaRPr lang="pt-BR" sz="1500">
              <a:latin typeface="Arial" panose="020B0604020202020204" pitchFamily="34" charset="0"/>
              <a:cs typeface="Arial" panose="020B0604020202020204" pitchFamily="34" charset="0"/>
            </a:endParaRPr>
          </a:p>
        </p:txBody>
      </p:sp>
      <p:sp>
        <p:nvSpPr>
          <p:cNvPr id="11" name="CaixaDeTexto 10"/>
          <p:cNvSpPr txBox="1"/>
          <p:nvPr/>
        </p:nvSpPr>
        <p:spPr>
          <a:xfrm>
            <a:off x="388189" y="973915"/>
            <a:ext cx="1022609" cy="215397"/>
          </a:xfrm>
          <a:prstGeom prst="rect">
            <a:avLst/>
          </a:prstGeom>
          <a:noFill/>
        </p:spPr>
        <p:txBody>
          <a:bodyPr wrap="square" lIns="91391" tIns="45697" rIns="91391" bIns="45697" rtlCol="0">
            <a:spAutoFit/>
          </a:bodyPr>
          <a:lstStyle/>
          <a:p>
            <a:r>
              <a:rPr lang="pt-BR" sz="500" i="1" dirty="0">
                <a:latin typeface="Arial" panose="020B0604020202020204" pitchFamily="34" charset="0"/>
                <a:cs typeface="Arial" panose="020B0604020202020204" pitchFamily="34" charset="0"/>
              </a:rPr>
              <a:t>Shapefile (polígono</a:t>
            </a:r>
            <a:r>
              <a:rPr lang="pt-BR" sz="800" i="1" dirty="0">
                <a:latin typeface="Arial" panose="020B0604020202020204" pitchFamily="34" charset="0"/>
                <a:cs typeface="Arial" panose="020B0604020202020204" pitchFamily="34" charset="0"/>
              </a:rPr>
              <a:t>)</a:t>
            </a:r>
          </a:p>
        </p:txBody>
      </p:sp>
      <p:sp>
        <p:nvSpPr>
          <p:cNvPr id="12" name="CaixaDeTexto 11"/>
          <p:cNvSpPr txBox="1"/>
          <p:nvPr/>
        </p:nvSpPr>
        <p:spPr>
          <a:xfrm>
            <a:off x="378118" y="611979"/>
            <a:ext cx="1030436" cy="338508"/>
          </a:xfrm>
          <a:prstGeom prst="rect">
            <a:avLst/>
          </a:prstGeom>
          <a:noFill/>
        </p:spPr>
        <p:txBody>
          <a:bodyPr wrap="square" lIns="91391" tIns="45697" rIns="91391" bIns="45697" rtlCol="0">
            <a:spAutoFit/>
          </a:bodyPr>
          <a:lstStyle/>
          <a:p>
            <a:pPr algn="ctr"/>
            <a:r>
              <a:rPr lang="pt-BR" sz="800" dirty="0" smtClean="0">
                <a:latin typeface="Arial" panose="020B0604020202020204" pitchFamily="34" charset="0"/>
                <a:cs typeface="Arial" panose="020B0604020202020204" pitchFamily="34" charset="0"/>
              </a:rPr>
              <a:t>Base Completa Secas</a:t>
            </a:r>
            <a:endParaRPr lang="pt-BR" sz="800" dirty="0">
              <a:latin typeface="Arial" panose="020B0604020202020204" pitchFamily="34" charset="0"/>
              <a:cs typeface="Arial" panose="020B0604020202020204" pitchFamily="34" charset="0"/>
            </a:endParaRPr>
          </a:p>
        </p:txBody>
      </p:sp>
      <p:sp>
        <p:nvSpPr>
          <p:cNvPr id="13" name="CaixaDeTexto 12"/>
          <p:cNvSpPr txBox="1"/>
          <p:nvPr/>
        </p:nvSpPr>
        <p:spPr>
          <a:xfrm>
            <a:off x="1366397" y="494090"/>
            <a:ext cx="7282878" cy="1200329"/>
          </a:xfrm>
          <a:prstGeom prst="rect">
            <a:avLst/>
          </a:prstGeom>
          <a:noFill/>
        </p:spPr>
        <p:txBody>
          <a:bodyPr wrap="square" rtlCol="0">
            <a:spAutoFit/>
          </a:bodyPr>
          <a:lstStyle/>
          <a:p>
            <a:pPr algn="just"/>
            <a:r>
              <a:rPr lang="pt-BR" sz="1200" dirty="0" smtClean="0"/>
              <a:t>Este mapa foi gerado a partir do campo Impacto Potencial, encontrado na tabela de atributos do </a:t>
            </a:r>
            <a:r>
              <a:rPr lang="pt-BR" sz="1200" dirty="0" err="1" smtClean="0"/>
              <a:t>shapefile</a:t>
            </a:r>
            <a:r>
              <a:rPr lang="pt-BR" sz="1200" dirty="0" smtClean="0"/>
              <a:t> “IP SECAS Completo”. O caso ilustrado trata-se do resultado para o modelo </a:t>
            </a:r>
            <a:r>
              <a:rPr lang="pt-BR" sz="1200" dirty="0" err="1" smtClean="0"/>
              <a:t>Eta-HadGEM</a:t>
            </a:r>
            <a:r>
              <a:rPr lang="pt-BR" sz="1200" dirty="0" smtClean="0"/>
              <a:t> e utiliza o campo/atributo “IPS_HAD_45” como referência. O fatiamento das classes segue conforme descrito abaixo, sendo que para o outro mapa (referente aos resultados do </a:t>
            </a:r>
            <a:r>
              <a:rPr lang="pt-BR" sz="1200" dirty="0" err="1" smtClean="0"/>
              <a:t>Eta</a:t>
            </a:r>
            <a:r>
              <a:rPr lang="pt-BR" sz="1200" dirty="0" smtClean="0"/>
              <a:t>-MIROC) utilizou-se da mesma classificação</a:t>
            </a:r>
            <a:r>
              <a:rPr lang="pt-BR" sz="1200" dirty="0"/>
              <a:t>.</a:t>
            </a:r>
            <a:endParaRPr lang="pt-BR" sz="1200" dirty="0" smtClean="0"/>
          </a:p>
          <a:p>
            <a:pPr algn="just"/>
            <a:r>
              <a:rPr lang="pt-BR" sz="1200" dirty="0" smtClean="0"/>
              <a:t/>
            </a:r>
            <a:br>
              <a:rPr lang="pt-BR" sz="1200" dirty="0" smtClean="0"/>
            </a:br>
            <a:endParaRPr lang="pt-BR" sz="1200" dirty="0"/>
          </a:p>
        </p:txBody>
      </p:sp>
    </p:spTree>
    <p:extLst>
      <p:ext uri="{BB962C8B-B14F-4D97-AF65-F5344CB8AC3E}">
        <p14:creationId xmlns:p14="http://schemas.microsoft.com/office/powerpoint/2010/main" val="15095524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179512" y="1988840"/>
            <a:ext cx="8748464" cy="1938992"/>
          </a:xfrm>
          <a:prstGeom prst="rect">
            <a:avLst/>
          </a:prstGeom>
          <a:noFill/>
        </p:spPr>
        <p:txBody>
          <a:bodyPr wrap="square" rtlCol="0">
            <a:spAutoFit/>
          </a:bodyPr>
          <a:lstStyle/>
          <a:p>
            <a:pPr algn="ctr"/>
            <a:r>
              <a:rPr lang="pt-BR" sz="6000" dirty="0" smtClean="0"/>
              <a:t>Definição dos </a:t>
            </a:r>
            <a:br>
              <a:rPr lang="pt-BR" sz="6000" dirty="0" smtClean="0"/>
            </a:br>
            <a:r>
              <a:rPr lang="pt-BR" sz="6000" dirty="0" smtClean="0"/>
              <a:t>municípios críticos</a:t>
            </a:r>
            <a:endParaRPr lang="pt-BR" sz="6000" dirty="0"/>
          </a:p>
        </p:txBody>
      </p:sp>
      <p:sp>
        <p:nvSpPr>
          <p:cNvPr id="5" name="CaixaDeTexto 4"/>
          <p:cNvSpPr txBox="1"/>
          <p:nvPr/>
        </p:nvSpPr>
        <p:spPr>
          <a:xfrm>
            <a:off x="251520" y="4149080"/>
            <a:ext cx="8712968" cy="369332"/>
          </a:xfrm>
          <a:prstGeom prst="rect">
            <a:avLst/>
          </a:prstGeom>
          <a:noFill/>
        </p:spPr>
        <p:txBody>
          <a:bodyPr wrap="square" rtlCol="0">
            <a:spAutoFit/>
          </a:bodyPr>
          <a:lstStyle/>
          <a:p>
            <a:pPr algn="ctr"/>
            <a:r>
              <a:rPr lang="pt-BR" dirty="0" smtClean="0">
                <a:solidFill>
                  <a:srgbClr val="C00000"/>
                </a:solidFill>
              </a:rPr>
              <a:t>Para os desastres relacionados à escassez de chuva: Secas</a:t>
            </a:r>
            <a:endParaRPr lang="pt-BR" dirty="0">
              <a:solidFill>
                <a:srgbClr val="C00000"/>
              </a:solidFill>
            </a:endParaRPr>
          </a:p>
        </p:txBody>
      </p:sp>
    </p:spTree>
    <p:extLst>
      <p:ext uri="{BB962C8B-B14F-4D97-AF65-F5344CB8AC3E}">
        <p14:creationId xmlns:p14="http://schemas.microsoft.com/office/powerpoint/2010/main" val="26259546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683568" y="980817"/>
            <a:ext cx="7920880" cy="5760551"/>
          </a:xfrm>
          <a:prstGeom prst="rect">
            <a:avLst/>
          </a:prstGeom>
        </p:spPr>
        <p:txBody>
          <a:bodyPr wrap="square">
            <a:spAutoFit/>
          </a:bodyPr>
          <a:lstStyle/>
          <a:p>
            <a:pPr algn="just">
              <a:lnSpc>
                <a:spcPct val="150000"/>
              </a:lnSpc>
              <a:spcBef>
                <a:spcPts val="1000"/>
              </a:spcBef>
              <a:spcAft>
                <a:spcPts val="0"/>
              </a:spcAft>
              <a:tabLst>
                <a:tab pos="228600" algn="l"/>
                <a:tab pos="5943600" algn="r"/>
              </a:tabLst>
            </a:pPr>
            <a:r>
              <a:rPr lang="pt-BR" sz="1200" dirty="0">
                <a:solidFill>
                  <a:srgbClr val="000000"/>
                </a:solidFill>
                <a:uFill>
                  <a:solidFill>
                    <a:srgbClr val="000000"/>
                  </a:solidFill>
                </a:uFill>
                <a:latin typeface="Arial" panose="020B0604020202020204" pitchFamily="34" charset="0"/>
                <a:ea typeface="Times New Roman" panose="02020603050405020304" pitchFamily="18" charset="0"/>
              </a:rPr>
              <a:t>Para a análise voltada aos eventos de secas, os critérios para a identificação dos municípios críticos se diferem do caso anterior devido às premissas consideradas na elaboração do índice de impacto potencial. Devido à natureza do fenômeno das secas - que é caracterizada a partir de uma situação comparativa à normalidade observada num período pretérito - o índice de exposição para o período futuro (2011-2040) é integralmente baseado nos incrementos das variáveis climáticas que o compõem (média de precipitação total anual, coeficiente de variabilidade e índice de Potência de Secas. Isto é, não há como comparar o índice de impacto potencial entre o período de referência (1961-1990) e o futuro (1961-1990), pois o índice foi estruturado diretamente para identificar os locais que terão </a:t>
            </a:r>
            <a:r>
              <a:rPr lang="pt-BR" sz="1200" u="sng" dirty="0">
                <a:solidFill>
                  <a:srgbClr val="000000"/>
                </a:solidFill>
                <a:uFill>
                  <a:solidFill>
                    <a:srgbClr val="000000"/>
                  </a:solidFill>
                </a:uFill>
                <a:latin typeface="Arial" panose="020B0604020202020204" pitchFamily="34" charset="0"/>
                <a:ea typeface="Times New Roman" panose="02020603050405020304" pitchFamily="18" charset="0"/>
              </a:rPr>
              <a:t>novos</a:t>
            </a:r>
            <a:r>
              <a:rPr lang="pt-BR" sz="1200" dirty="0">
                <a:solidFill>
                  <a:srgbClr val="000000"/>
                </a:solidFill>
                <a:uFill>
                  <a:solidFill>
                    <a:srgbClr val="000000"/>
                  </a:solidFill>
                </a:uFill>
                <a:latin typeface="Arial" panose="020B0604020202020204" pitchFamily="34" charset="0"/>
                <a:ea typeface="Times New Roman" panose="02020603050405020304" pitchFamily="18" charset="0"/>
              </a:rPr>
              <a:t> desafios impostos pelas mudanças do clima, demandando, Portanto, que outros critérios devem ser estabelecidos (mais detalhes podem ser encontrados no Produto 2 desta consultoria ou no documento oficial do estudo </a:t>
            </a:r>
            <a:r>
              <a:rPr lang="pt-BR" sz="1200" dirty="0" smtClean="0">
                <a:solidFill>
                  <a:srgbClr val="000000"/>
                </a:solidFill>
                <a:uFill>
                  <a:solidFill>
                    <a:srgbClr val="000000"/>
                  </a:solidFill>
                </a:uFill>
                <a:latin typeface="Arial" panose="020B0604020202020204" pitchFamily="34" charset="0"/>
                <a:ea typeface="Times New Roman" panose="02020603050405020304" pitchFamily="18" charset="0"/>
              </a:rPr>
              <a:t>– WWF/MMA, 2017.</a:t>
            </a:r>
            <a:endParaRPr lang="pt-BR" sz="1400" dirty="0">
              <a:solidFill>
                <a:srgbClr val="000000"/>
              </a:solidFill>
              <a:uFill>
                <a:solidFill>
                  <a:srgbClr val="000000"/>
                </a:solidFill>
              </a:uFill>
              <a:latin typeface="Times New Roman" panose="02020603050405020304" pitchFamily="18" charset="0"/>
              <a:ea typeface="Times New Roman" panose="02020603050405020304" pitchFamily="18" charset="0"/>
            </a:endParaRPr>
          </a:p>
          <a:p>
            <a:pPr algn="just">
              <a:lnSpc>
                <a:spcPct val="150000"/>
              </a:lnSpc>
              <a:spcBef>
                <a:spcPts val="1000"/>
              </a:spcBef>
              <a:spcAft>
                <a:spcPts val="0"/>
              </a:spcAft>
              <a:tabLst>
                <a:tab pos="228600" algn="l"/>
                <a:tab pos="5943600" algn="r"/>
              </a:tabLst>
            </a:pPr>
            <a:r>
              <a:rPr lang="pt-BR" sz="1200" dirty="0">
                <a:solidFill>
                  <a:srgbClr val="000000"/>
                </a:solidFill>
                <a:uFill>
                  <a:solidFill>
                    <a:srgbClr val="000000"/>
                  </a:solidFill>
                </a:uFill>
                <a:latin typeface="Arial" panose="020B0604020202020204" pitchFamily="34" charset="0"/>
                <a:ea typeface="Times New Roman" panose="02020603050405020304" pitchFamily="18" charset="0"/>
              </a:rPr>
              <a:t>Apenas para contextualizar, pode-se dizer que os maiores valores para o índice de impacto potencial para o período futuro (2011-2040) representam diretamente a condição em que as </a:t>
            </a:r>
            <a:r>
              <a:rPr lang="pt-BR" sz="1200" u="sng" dirty="0">
                <a:solidFill>
                  <a:srgbClr val="000000"/>
                </a:solidFill>
                <a:uFill>
                  <a:solidFill>
                    <a:srgbClr val="000000"/>
                  </a:solidFill>
                </a:uFill>
                <a:latin typeface="Arial" panose="020B0604020202020204" pitchFamily="34" charset="0"/>
                <a:ea typeface="Times New Roman" panose="02020603050405020304" pitchFamily="18" charset="0"/>
              </a:rPr>
              <a:t>mudanças</a:t>
            </a:r>
            <a:r>
              <a:rPr lang="pt-BR" sz="1200" dirty="0">
                <a:solidFill>
                  <a:srgbClr val="000000"/>
                </a:solidFill>
                <a:uFill>
                  <a:solidFill>
                    <a:srgbClr val="000000"/>
                  </a:solidFill>
                </a:uFill>
                <a:latin typeface="Arial" panose="020B0604020202020204" pitchFamily="34" charset="0"/>
                <a:ea typeface="Times New Roman" panose="02020603050405020304" pitchFamily="18" charset="0"/>
              </a:rPr>
              <a:t> do clima podem causar maiores impactos quando comparado com o período de referência. Por outro lado, valores próximos ou igual a zero significam que os impactos existentes no passado devem ser mantidos no futuro, independente se são muito ou pouco frequentes, de alta ou baixa magnitude. Isto é: se uma determinada localidade já sofre muitos impactos com as secas durante o período presente e no futuro essa condição é mantida exatamente igual, o índice de impacto potencial será zero, o que representa que </a:t>
            </a:r>
            <a:r>
              <a:rPr lang="pt-BR" sz="1200" u="sng" dirty="0">
                <a:solidFill>
                  <a:srgbClr val="000000"/>
                </a:solidFill>
                <a:uFill>
                  <a:solidFill>
                    <a:srgbClr val="000000"/>
                  </a:solidFill>
                </a:uFill>
                <a:latin typeface="Arial" panose="020B0604020202020204" pitchFamily="34" charset="0"/>
                <a:ea typeface="Times New Roman" panose="02020603050405020304" pitchFamily="18" charset="0"/>
              </a:rPr>
              <a:t>novos</a:t>
            </a:r>
            <a:r>
              <a:rPr lang="pt-BR" sz="1200" dirty="0">
                <a:solidFill>
                  <a:srgbClr val="000000"/>
                </a:solidFill>
                <a:uFill>
                  <a:solidFill>
                    <a:srgbClr val="000000"/>
                  </a:solidFill>
                </a:uFill>
                <a:latin typeface="Arial" panose="020B0604020202020204" pitchFamily="34" charset="0"/>
                <a:ea typeface="Times New Roman" panose="02020603050405020304" pitchFamily="18" charset="0"/>
              </a:rPr>
              <a:t> impactos não são detectáveis pelas projeções do clima. Reiterando que </a:t>
            </a:r>
            <a:r>
              <a:rPr lang="pt-BR" sz="1200" u="sng" dirty="0">
                <a:solidFill>
                  <a:srgbClr val="000000"/>
                </a:solidFill>
                <a:uFill>
                  <a:solidFill>
                    <a:srgbClr val="000000"/>
                  </a:solidFill>
                </a:uFill>
                <a:latin typeface="Arial" panose="020B0604020202020204" pitchFamily="34" charset="0"/>
                <a:ea typeface="Times New Roman" panose="02020603050405020304" pitchFamily="18" charset="0"/>
              </a:rPr>
              <a:t>isto não significa que a tal localidade deixará de ser impactada por secas no futuro</a:t>
            </a:r>
            <a:r>
              <a:rPr lang="pt-BR" sz="1200" dirty="0">
                <a:solidFill>
                  <a:srgbClr val="000000"/>
                </a:solidFill>
                <a:uFill>
                  <a:solidFill>
                    <a:srgbClr val="000000"/>
                  </a:solidFill>
                </a:uFill>
                <a:latin typeface="Arial" panose="020B0604020202020204" pitchFamily="34" charset="0"/>
                <a:ea typeface="Times New Roman" panose="02020603050405020304" pitchFamily="18" charset="0"/>
              </a:rPr>
              <a:t>, apenas significa que as mudanças do clima naquela região </a:t>
            </a:r>
            <a:r>
              <a:rPr lang="pt-BR" sz="1200" u="sng" dirty="0">
                <a:solidFill>
                  <a:srgbClr val="000000"/>
                </a:solidFill>
                <a:uFill>
                  <a:solidFill>
                    <a:srgbClr val="000000"/>
                  </a:solidFill>
                </a:uFill>
                <a:latin typeface="Arial" panose="020B0604020202020204" pitchFamily="34" charset="0"/>
                <a:ea typeface="Times New Roman" panose="02020603050405020304" pitchFamily="18" charset="0"/>
              </a:rPr>
              <a:t>não</a:t>
            </a:r>
            <a:r>
              <a:rPr lang="pt-BR" sz="1200" dirty="0">
                <a:solidFill>
                  <a:srgbClr val="000000"/>
                </a:solidFill>
                <a:uFill>
                  <a:solidFill>
                    <a:srgbClr val="000000"/>
                  </a:solidFill>
                </a:uFill>
                <a:latin typeface="Arial" panose="020B0604020202020204" pitchFamily="34" charset="0"/>
                <a:ea typeface="Times New Roman" panose="02020603050405020304" pitchFamily="18" charset="0"/>
              </a:rPr>
              <a:t> trazem consigo um cenário que possa aumentar os impactos já observados no passado.</a:t>
            </a:r>
            <a:endParaRPr lang="pt-BR" sz="1400" dirty="0">
              <a:solidFill>
                <a:srgbClr val="000000"/>
              </a:solidFill>
              <a:effectLst/>
              <a:uFill>
                <a:solidFill>
                  <a:srgbClr val="000000"/>
                </a:solidFill>
              </a:uFill>
              <a:latin typeface="Times New Roman" panose="02020603050405020304" pitchFamily="18" charset="0"/>
              <a:ea typeface="Times New Roman" panose="02020603050405020304" pitchFamily="18" charset="0"/>
            </a:endParaRPr>
          </a:p>
        </p:txBody>
      </p:sp>
      <p:sp>
        <p:nvSpPr>
          <p:cNvPr id="5" name="CaixaDeTexto 4"/>
          <p:cNvSpPr txBox="1"/>
          <p:nvPr/>
        </p:nvSpPr>
        <p:spPr>
          <a:xfrm>
            <a:off x="9236" y="116632"/>
            <a:ext cx="9134764" cy="461665"/>
          </a:xfrm>
          <a:prstGeom prst="rect">
            <a:avLst/>
          </a:prstGeom>
          <a:noFill/>
        </p:spPr>
        <p:txBody>
          <a:bodyPr wrap="square" rtlCol="0">
            <a:spAutoFit/>
          </a:bodyPr>
          <a:lstStyle/>
          <a:p>
            <a:pPr algn="ctr"/>
            <a:r>
              <a:rPr lang="pt-BR" sz="2400" b="1" dirty="0" smtClean="0">
                <a:solidFill>
                  <a:schemeClr val="tx1">
                    <a:lumMod val="95000"/>
                    <a:lumOff val="5000"/>
                  </a:schemeClr>
                </a:solidFill>
              </a:rPr>
              <a:t>Critérios para definição dos municípios críticos</a:t>
            </a:r>
            <a:endParaRPr lang="pt-BR" sz="2400" b="1" dirty="0">
              <a:solidFill>
                <a:schemeClr val="tx1">
                  <a:lumMod val="95000"/>
                  <a:lumOff val="5000"/>
                </a:schemeClr>
              </a:solidFill>
            </a:endParaRPr>
          </a:p>
        </p:txBody>
      </p:sp>
      <p:sp>
        <p:nvSpPr>
          <p:cNvPr id="6" name="CaixaDeTexto 5"/>
          <p:cNvSpPr txBox="1"/>
          <p:nvPr/>
        </p:nvSpPr>
        <p:spPr>
          <a:xfrm>
            <a:off x="-23922" y="410225"/>
            <a:ext cx="9167921" cy="369332"/>
          </a:xfrm>
          <a:prstGeom prst="rect">
            <a:avLst/>
          </a:prstGeom>
          <a:noFill/>
        </p:spPr>
        <p:txBody>
          <a:bodyPr wrap="square" rtlCol="0">
            <a:spAutoFit/>
          </a:bodyPr>
          <a:lstStyle/>
          <a:p>
            <a:pPr algn="ctr"/>
            <a:r>
              <a:rPr lang="pt-BR" dirty="0"/>
              <a:t>Para os desastres relacionados à escassez de chuva: Secas</a:t>
            </a:r>
          </a:p>
        </p:txBody>
      </p:sp>
    </p:spTree>
    <p:extLst>
      <p:ext uri="{BB962C8B-B14F-4D97-AF65-F5344CB8AC3E}">
        <p14:creationId xmlns:p14="http://schemas.microsoft.com/office/powerpoint/2010/main" val="34701020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9236" y="116632"/>
            <a:ext cx="9134764" cy="461665"/>
          </a:xfrm>
          <a:prstGeom prst="rect">
            <a:avLst/>
          </a:prstGeom>
          <a:noFill/>
        </p:spPr>
        <p:txBody>
          <a:bodyPr wrap="square" rtlCol="0">
            <a:spAutoFit/>
          </a:bodyPr>
          <a:lstStyle/>
          <a:p>
            <a:pPr algn="ctr"/>
            <a:r>
              <a:rPr lang="pt-BR" sz="2400" b="1" dirty="0" smtClean="0">
                <a:solidFill>
                  <a:schemeClr val="tx1">
                    <a:lumMod val="95000"/>
                    <a:lumOff val="5000"/>
                  </a:schemeClr>
                </a:solidFill>
              </a:rPr>
              <a:t>Critérios para definição dos municípios críticos</a:t>
            </a:r>
            <a:endParaRPr lang="pt-BR" sz="2400" b="1" dirty="0">
              <a:solidFill>
                <a:schemeClr val="tx1">
                  <a:lumMod val="95000"/>
                  <a:lumOff val="5000"/>
                </a:schemeClr>
              </a:solidFill>
            </a:endParaRPr>
          </a:p>
        </p:txBody>
      </p:sp>
      <p:sp>
        <p:nvSpPr>
          <p:cNvPr id="6" name="CaixaDeTexto 5"/>
          <p:cNvSpPr txBox="1"/>
          <p:nvPr/>
        </p:nvSpPr>
        <p:spPr>
          <a:xfrm>
            <a:off x="-23922" y="410225"/>
            <a:ext cx="9167921" cy="369332"/>
          </a:xfrm>
          <a:prstGeom prst="rect">
            <a:avLst/>
          </a:prstGeom>
          <a:noFill/>
        </p:spPr>
        <p:txBody>
          <a:bodyPr wrap="square" rtlCol="0">
            <a:spAutoFit/>
          </a:bodyPr>
          <a:lstStyle/>
          <a:p>
            <a:pPr algn="ctr"/>
            <a:r>
              <a:rPr lang="pt-BR" dirty="0"/>
              <a:t>Para os desastres relacionados à escassez de chuva: Secas</a:t>
            </a:r>
          </a:p>
        </p:txBody>
      </p:sp>
      <p:sp>
        <p:nvSpPr>
          <p:cNvPr id="2" name="Retângulo 1"/>
          <p:cNvSpPr/>
          <p:nvPr/>
        </p:nvSpPr>
        <p:spPr>
          <a:xfrm>
            <a:off x="445286" y="1196752"/>
            <a:ext cx="8262664" cy="4955203"/>
          </a:xfrm>
          <a:prstGeom prst="rect">
            <a:avLst/>
          </a:prstGeom>
        </p:spPr>
        <p:txBody>
          <a:bodyPr wrap="square">
            <a:spAutoFit/>
          </a:bodyPr>
          <a:lstStyle/>
          <a:p>
            <a:pPr algn="just">
              <a:lnSpc>
                <a:spcPct val="150000"/>
              </a:lnSpc>
              <a:spcBef>
                <a:spcPts val="1000"/>
              </a:spcBef>
              <a:spcAft>
                <a:spcPts val="0"/>
              </a:spcAft>
              <a:tabLst>
                <a:tab pos="228600" algn="l"/>
                <a:tab pos="5943600" algn="r"/>
              </a:tabLst>
            </a:pPr>
            <a:r>
              <a:rPr lang="pt-BR" sz="1600" dirty="0">
                <a:solidFill>
                  <a:srgbClr val="000000"/>
                </a:solidFill>
                <a:uFill>
                  <a:solidFill>
                    <a:srgbClr val="000000"/>
                  </a:solidFill>
                </a:uFill>
                <a:latin typeface="Arial" panose="020B0604020202020204" pitchFamily="34" charset="0"/>
                <a:ea typeface="Times New Roman" panose="02020603050405020304" pitchFamily="18" charset="0"/>
              </a:rPr>
              <a:t>Pelo que foi exposto, fica nítido que os critérios para identificação dos municípios críticos precisam ser diferentes dos casos que envolvem excesso de precipitação. Para o caso de secas, o foco será dado nos municípios (ou regiões) que apresentem os maiores valores do índice de impacto potencial no período futuro (aliás, no trabalho original os autores não calculam um índice de impacto potencial para o período de referência 1961-1900). Sendo assim, os critérios foram</a:t>
            </a:r>
            <a:r>
              <a:rPr lang="pt-BR" sz="1600" dirty="0" smtClean="0">
                <a:solidFill>
                  <a:srgbClr val="000000"/>
                </a:solidFill>
                <a:uFill>
                  <a:solidFill>
                    <a:srgbClr val="000000"/>
                  </a:solidFill>
                </a:uFill>
                <a:latin typeface="Arial" panose="020B0604020202020204" pitchFamily="34" charset="0"/>
                <a:ea typeface="Times New Roman" panose="02020603050405020304" pitchFamily="18" charset="0"/>
              </a:rPr>
              <a:t>:</a:t>
            </a:r>
          </a:p>
          <a:p>
            <a:pPr algn="just">
              <a:lnSpc>
                <a:spcPct val="150000"/>
              </a:lnSpc>
              <a:spcBef>
                <a:spcPts val="1000"/>
              </a:spcBef>
              <a:spcAft>
                <a:spcPts val="0"/>
              </a:spcAft>
              <a:tabLst>
                <a:tab pos="228600" algn="l"/>
                <a:tab pos="5943600" algn="r"/>
              </a:tabLst>
            </a:pPr>
            <a:endParaRPr lang="pt-BR" dirty="0">
              <a:solidFill>
                <a:srgbClr val="000000"/>
              </a:solidFill>
              <a:uFill>
                <a:solidFill>
                  <a:srgbClr val="000000"/>
                </a:solidFill>
              </a:uFill>
              <a:latin typeface="Times New Roman" panose="02020603050405020304" pitchFamily="18" charset="0"/>
              <a:ea typeface="Times New Roman" panose="02020603050405020304" pitchFamily="18" charset="0"/>
            </a:endParaRPr>
          </a:p>
          <a:p>
            <a:pPr marL="342900" lvl="0" indent="-342900" algn="just">
              <a:lnSpc>
                <a:spcPct val="150000"/>
              </a:lnSpc>
              <a:spcBef>
                <a:spcPts val="1000"/>
              </a:spcBef>
              <a:spcAft>
                <a:spcPts val="0"/>
              </a:spcAft>
              <a:buFont typeface="+mj-lt"/>
              <a:buAutoNum type="romanLcPeriod"/>
              <a:tabLst>
                <a:tab pos="228600" algn="l"/>
                <a:tab pos="5943600" algn="r"/>
              </a:tabLst>
            </a:pPr>
            <a:r>
              <a:rPr lang="pt-BR" sz="1600" dirty="0">
                <a:solidFill>
                  <a:srgbClr val="000000"/>
                </a:solidFill>
                <a:uFill>
                  <a:solidFill>
                    <a:srgbClr val="000000"/>
                  </a:solidFill>
                </a:uFill>
                <a:latin typeface="Arial" panose="020B0604020202020204" pitchFamily="34" charset="0"/>
                <a:ea typeface="Times New Roman" panose="02020603050405020304" pitchFamily="18" charset="0"/>
              </a:rPr>
              <a:t>Na análise por consenso, o critério é que o município esteja na classe de impacto “Moderadamente Alto”, maior do que 0.40, ou superior, nos resultados provenientes dos dois modelos concomitantemente;</a:t>
            </a:r>
            <a:endParaRPr lang="pt-BR" dirty="0">
              <a:solidFill>
                <a:srgbClr val="000000"/>
              </a:solidFill>
              <a:uFill>
                <a:solidFill>
                  <a:srgbClr val="000000"/>
                </a:solidFill>
              </a:uFill>
              <a:latin typeface="Times New Roman" panose="02020603050405020304" pitchFamily="18" charset="0"/>
              <a:ea typeface="Times New Roman" panose="02020603050405020304" pitchFamily="18" charset="0"/>
            </a:endParaRPr>
          </a:p>
          <a:p>
            <a:pPr marL="342900" lvl="0" indent="-342900" algn="just">
              <a:lnSpc>
                <a:spcPct val="150000"/>
              </a:lnSpc>
              <a:spcBef>
                <a:spcPts val="1000"/>
              </a:spcBef>
              <a:spcAft>
                <a:spcPts val="0"/>
              </a:spcAft>
              <a:buFont typeface="+mj-lt"/>
              <a:buAutoNum type="romanLcPeriod"/>
              <a:tabLst>
                <a:tab pos="228600" algn="l"/>
                <a:tab pos="5943600" algn="r"/>
              </a:tabLst>
            </a:pPr>
            <a:r>
              <a:rPr lang="pt-BR" sz="1600" dirty="0">
                <a:solidFill>
                  <a:srgbClr val="000000"/>
                </a:solidFill>
                <a:uFill>
                  <a:solidFill>
                    <a:srgbClr val="000000"/>
                  </a:solidFill>
                </a:uFill>
                <a:latin typeface="Arial" panose="020B0604020202020204" pitchFamily="34" charset="0"/>
                <a:ea typeface="Times New Roman" panose="02020603050405020304" pitchFamily="18" charset="0"/>
              </a:rPr>
              <a:t>Na análise por cada modelo separadamente, apresentar impacto potencial na classe “Alto” ou superior, isto é, maior do que 0.50.</a:t>
            </a:r>
            <a:endParaRPr lang="pt-BR" dirty="0">
              <a:solidFill>
                <a:srgbClr val="000000"/>
              </a:solidFill>
              <a:effectLst/>
              <a:uFill>
                <a:solidFill>
                  <a:srgbClr val="000000"/>
                </a:solidFill>
              </a:u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672816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p:cNvPicPr>
            <a:picLocks noChangeAspect="1"/>
          </p:cNvPicPr>
          <p:nvPr/>
        </p:nvPicPr>
        <p:blipFill>
          <a:blip r:embed="rId2"/>
          <a:stretch>
            <a:fillRect/>
          </a:stretch>
        </p:blipFill>
        <p:spPr>
          <a:xfrm>
            <a:off x="107504" y="831225"/>
            <a:ext cx="6192688" cy="6026775"/>
          </a:xfrm>
          <a:prstGeom prst="rect">
            <a:avLst/>
          </a:prstGeom>
        </p:spPr>
      </p:pic>
      <p:sp>
        <p:nvSpPr>
          <p:cNvPr id="6" name="CaixaDeTexto 5"/>
          <p:cNvSpPr txBox="1"/>
          <p:nvPr/>
        </p:nvSpPr>
        <p:spPr>
          <a:xfrm>
            <a:off x="0" y="17457"/>
            <a:ext cx="9134764" cy="430887"/>
          </a:xfrm>
          <a:prstGeom prst="rect">
            <a:avLst/>
          </a:prstGeom>
          <a:noFill/>
        </p:spPr>
        <p:txBody>
          <a:bodyPr wrap="square" rtlCol="0">
            <a:spAutoFit/>
          </a:bodyPr>
          <a:lstStyle/>
          <a:p>
            <a:pPr algn="ctr"/>
            <a:r>
              <a:rPr lang="pt-BR" sz="2200" b="1" dirty="0" smtClean="0">
                <a:solidFill>
                  <a:srgbClr val="C00000"/>
                </a:solidFill>
              </a:rPr>
              <a:t>Municípios Críticos: Secas</a:t>
            </a:r>
            <a:endParaRPr lang="pt-BR" sz="2200" b="1" dirty="0">
              <a:solidFill>
                <a:srgbClr val="C00000"/>
              </a:solidFill>
            </a:endParaRPr>
          </a:p>
        </p:txBody>
      </p:sp>
      <p:sp>
        <p:nvSpPr>
          <p:cNvPr id="7" name="CaixaDeTexto 6"/>
          <p:cNvSpPr txBox="1"/>
          <p:nvPr/>
        </p:nvSpPr>
        <p:spPr>
          <a:xfrm>
            <a:off x="6444208" y="908720"/>
            <a:ext cx="2535498" cy="3539430"/>
          </a:xfrm>
          <a:prstGeom prst="rect">
            <a:avLst/>
          </a:prstGeom>
          <a:noFill/>
        </p:spPr>
        <p:txBody>
          <a:bodyPr wrap="square" rtlCol="0">
            <a:spAutoFit/>
          </a:bodyPr>
          <a:lstStyle/>
          <a:p>
            <a:pPr algn="just"/>
            <a:r>
              <a:rPr lang="pt-BR" sz="1400" dirty="0" smtClean="0"/>
              <a:t>Ressalta-se que para elaborar estes mapas, foi utilizado o mesmo </a:t>
            </a:r>
            <a:r>
              <a:rPr lang="pt-BR" sz="1400" dirty="0" err="1" smtClean="0"/>
              <a:t>shapefile</a:t>
            </a:r>
            <a:r>
              <a:rPr lang="pt-BR" sz="1400" dirty="0" smtClean="0"/>
              <a:t> “Base Completa Secas”, onde uma aplicou-se uma “Seleção por atributos” que considerou os critérios previamente mencionados. </a:t>
            </a:r>
          </a:p>
          <a:p>
            <a:pPr algn="just"/>
            <a:endParaRPr lang="pt-BR" sz="1400" dirty="0" smtClean="0"/>
          </a:p>
          <a:p>
            <a:pPr algn="just"/>
            <a:r>
              <a:rPr lang="pt-BR" sz="1400" dirty="0" smtClean="0"/>
              <a:t>A análise utilizou como referência os campos/atributos dos índices de impacto potencial, a saber:</a:t>
            </a:r>
          </a:p>
          <a:p>
            <a:pPr algn="just"/>
            <a:endParaRPr lang="pt-BR" sz="1400" dirty="0"/>
          </a:p>
          <a:p>
            <a:pPr marL="285750" indent="-285750" algn="just">
              <a:buFont typeface="Arial" panose="020B0604020202020204" pitchFamily="34" charset="0"/>
              <a:buChar char="•"/>
            </a:pPr>
            <a:r>
              <a:rPr lang="pt-BR" sz="1400" dirty="0" smtClean="0"/>
              <a:t>IPS_MIR_45   (</a:t>
            </a:r>
            <a:r>
              <a:rPr lang="pt-BR" sz="1400" dirty="0" err="1" smtClean="0"/>
              <a:t>Miroc</a:t>
            </a:r>
            <a:r>
              <a:rPr lang="pt-BR" sz="1400" dirty="0" smtClean="0"/>
              <a:t>)</a:t>
            </a:r>
          </a:p>
          <a:p>
            <a:pPr marL="285750" indent="-285750" algn="just">
              <a:buFont typeface="Arial" panose="020B0604020202020204" pitchFamily="34" charset="0"/>
              <a:buChar char="•"/>
            </a:pPr>
            <a:r>
              <a:rPr lang="pt-BR" sz="1400" dirty="0" smtClean="0"/>
              <a:t>IPS_HAD_45   (</a:t>
            </a:r>
            <a:r>
              <a:rPr lang="pt-BR" sz="1400" dirty="0" err="1" smtClean="0"/>
              <a:t>HadGEM</a:t>
            </a:r>
            <a:r>
              <a:rPr lang="pt-BR" sz="1400" dirty="0" smtClean="0"/>
              <a:t>)</a:t>
            </a:r>
            <a:endParaRPr lang="pt-BR" sz="1400" dirty="0"/>
          </a:p>
        </p:txBody>
      </p:sp>
    </p:spTree>
    <p:extLst>
      <p:ext uri="{BB962C8B-B14F-4D97-AF65-F5344CB8AC3E}">
        <p14:creationId xmlns:p14="http://schemas.microsoft.com/office/powerpoint/2010/main" val="41921067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0" y="116632"/>
            <a:ext cx="9144000" cy="461665"/>
          </a:xfrm>
          <a:prstGeom prst="rect">
            <a:avLst/>
          </a:prstGeom>
          <a:noFill/>
        </p:spPr>
        <p:txBody>
          <a:bodyPr wrap="square" rtlCol="0">
            <a:spAutoFit/>
          </a:bodyPr>
          <a:lstStyle/>
          <a:p>
            <a:pPr algn="ctr"/>
            <a:r>
              <a:rPr lang="pt-BR" sz="2400" b="1" dirty="0" smtClean="0">
                <a:solidFill>
                  <a:srgbClr val="002060"/>
                </a:solidFill>
              </a:rPr>
              <a:t>Desastres relacionados ao excesso de Precipitação</a:t>
            </a:r>
            <a:endParaRPr lang="pt-BR" sz="2400" b="1" dirty="0">
              <a:solidFill>
                <a:srgbClr val="002060"/>
              </a:solidFill>
            </a:endParaRPr>
          </a:p>
        </p:txBody>
      </p:sp>
      <p:sp>
        <p:nvSpPr>
          <p:cNvPr id="4" name="Retângulo 3"/>
          <p:cNvSpPr/>
          <p:nvPr/>
        </p:nvSpPr>
        <p:spPr>
          <a:xfrm>
            <a:off x="1187624" y="1484784"/>
            <a:ext cx="7056784" cy="4524315"/>
          </a:xfrm>
          <a:prstGeom prst="rect">
            <a:avLst/>
          </a:prstGeom>
        </p:spPr>
        <p:txBody>
          <a:bodyPr wrap="square">
            <a:spAutoFit/>
          </a:bodyPr>
          <a:lstStyle/>
          <a:p>
            <a:pPr algn="just"/>
            <a:r>
              <a:rPr lang="pt-BR" sz="1600" dirty="0"/>
              <a:t>Primeiramente, ressalta-se </a:t>
            </a:r>
            <a:r>
              <a:rPr lang="pt-BR" sz="1600" dirty="0" smtClean="0"/>
              <a:t>que </a:t>
            </a:r>
            <a:r>
              <a:rPr lang="pt-BR" sz="1600" dirty="0"/>
              <a:t>todos os </a:t>
            </a:r>
            <a:r>
              <a:rPr lang="pt-BR" sz="1600" dirty="0" smtClean="0"/>
              <a:t>índices de </a:t>
            </a:r>
            <a:r>
              <a:rPr lang="pt-BR" sz="1600" dirty="0" err="1" smtClean="0"/>
              <a:t>Debortoli</a:t>
            </a:r>
            <a:r>
              <a:rPr lang="pt-BR" sz="1600" dirty="0" smtClean="0"/>
              <a:t> et. al (2016)  foram adaptados para este trabalho recalculados considerando </a:t>
            </a:r>
            <a:r>
              <a:rPr lang="pt-BR" sz="1600" dirty="0"/>
              <a:t>os limites das</a:t>
            </a:r>
            <a:r>
              <a:rPr lang="pt-BR" sz="1600" b="1" dirty="0"/>
              <a:t> áreas urbanas</a:t>
            </a:r>
            <a:r>
              <a:rPr lang="pt-BR" sz="1600" dirty="0"/>
              <a:t>. Isto é, todas as variáveis utilizadas (climáticas ou não) foram consideradas apenas para a condição em que elas se encontram dentro do domínio definido pelas áreas urbanas de cada município. A saber, a base de dados das áreas urbanas utilizadas neste trabalho é proveniente do estudo da Embrapa (Farias et. al, 2017</a:t>
            </a:r>
            <a:r>
              <a:rPr lang="pt-BR" sz="1600" dirty="0" smtClean="0"/>
              <a:t>).</a:t>
            </a:r>
          </a:p>
          <a:p>
            <a:pPr algn="just"/>
            <a:endParaRPr lang="pt-BR" sz="1600" dirty="0"/>
          </a:p>
          <a:p>
            <a:pPr algn="just"/>
            <a:r>
              <a:rPr lang="pt-BR" sz="1600" dirty="0"/>
              <a:t>A maioria das etapas de cálculo para estabelecer os índices </a:t>
            </a:r>
            <a:r>
              <a:rPr lang="pt-BR" sz="1600" dirty="0" smtClean="0"/>
              <a:t>foram feitas </a:t>
            </a:r>
            <a:r>
              <a:rPr lang="pt-BR" sz="1600" dirty="0"/>
              <a:t>a partir de dados espaciais em </a:t>
            </a:r>
            <a:r>
              <a:rPr lang="pt-BR" sz="1600" dirty="0" err="1"/>
              <a:t>Raster</a:t>
            </a:r>
            <a:r>
              <a:rPr lang="pt-BR" sz="1600" dirty="0"/>
              <a:t>, especificamente através da ferramenta </a:t>
            </a:r>
            <a:r>
              <a:rPr lang="pt-BR" sz="1600" i="1" dirty="0" err="1"/>
              <a:t>Map</a:t>
            </a:r>
            <a:r>
              <a:rPr lang="pt-BR" sz="1600" i="1" dirty="0"/>
              <a:t> </a:t>
            </a:r>
            <a:r>
              <a:rPr lang="pt-BR" sz="1600" i="1" dirty="0" err="1"/>
              <a:t>Algebra</a:t>
            </a:r>
            <a:r>
              <a:rPr lang="pt-BR" sz="1600" dirty="0"/>
              <a:t>, do </a:t>
            </a:r>
            <a:r>
              <a:rPr lang="pt-BR" sz="1600" i="1" dirty="0" err="1"/>
              <a:t>Spatial</a:t>
            </a:r>
            <a:r>
              <a:rPr lang="pt-BR" sz="1600" i="1" dirty="0"/>
              <a:t> </a:t>
            </a:r>
            <a:r>
              <a:rPr lang="pt-BR" sz="1600" i="1" dirty="0" err="1"/>
              <a:t>Analyst</a:t>
            </a:r>
            <a:r>
              <a:rPr lang="pt-BR" sz="1600" i="1" dirty="0"/>
              <a:t> Tool</a:t>
            </a:r>
            <a:r>
              <a:rPr lang="pt-BR" sz="1600" dirty="0"/>
              <a:t> do software </a:t>
            </a:r>
            <a:r>
              <a:rPr lang="pt-BR" sz="1600" dirty="0" err="1"/>
              <a:t>ArcGIS</a:t>
            </a:r>
            <a:r>
              <a:rPr lang="pt-BR" sz="1600" dirty="0"/>
              <a:t> 10.1, da ESRI. Desta forma, os índices e as variáveis utilizadas se manifestam espacialmente em pontos-de-grade, onde cada ponto possui um referido valor numérico de seu atributo. Consequentemente, dentro de um mesmo polígono de área urbana é possível ter vários valores para um determinada variável ou índice. Porém, como um dos objetivos desta consultoria </a:t>
            </a:r>
            <a:r>
              <a:rPr lang="pt-BR" sz="1600" dirty="0" smtClean="0"/>
              <a:t>foi </a:t>
            </a:r>
            <a:r>
              <a:rPr lang="pt-BR" sz="1600" dirty="0"/>
              <a:t>ter métricas específicas para cada município brasileiro, alguns procedimentos </a:t>
            </a:r>
            <a:r>
              <a:rPr lang="pt-BR" sz="1600" dirty="0" smtClean="0"/>
              <a:t>foram adotados </a:t>
            </a:r>
            <a:r>
              <a:rPr lang="pt-BR" sz="1600" dirty="0"/>
              <a:t>para calcular valores médios destas variáveis. As etapas realizadas para todos os casos que se encaixam neste contexto estão descritas a seguir:</a:t>
            </a:r>
          </a:p>
        </p:txBody>
      </p:sp>
    </p:spTree>
    <p:extLst>
      <p:ext uri="{BB962C8B-B14F-4D97-AF65-F5344CB8AC3E}">
        <p14:creationId xmlns:p14="http://schemas.microsoft.com/office/powerpoint/2010/main" val="26771758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0" y="116632"/>
            <a:ext cx="9144000" cy="461665"/>
          </a:xfrm>
          <a:prstGeom prst="rect">
            <a:avLst/>
          </a:prstGeom>
          <a:noFill/>
        </p:spPr>
        <p:txBody>
          <a:bodyPr wrap="square" rtlCol="0">
            <a:spAutoFit/>
          </a:bodyPr>
          <a:lstStyle/>
          <a:p>
            <a:pPr algn="ctr"/>
            <a:r>
              <a:rPr lang="pt-BR" sz="2400" b="1" dirty="0" smtClean="0">
                <a:solidFill>
                  <a:srgbClr val="002060"/>
                </a:solidFill>
              </a:rPr>
              <a:t>Desastres relacionados ao excesso de Precipitação</a:t>
            </a:r>
            <a:endParaRPr lang="pt-BR" sz="2400" b="1" dirty="0">
              <a:solidFill>
                <a:srgbClr val="002060"/>
              </a:solidFill>
            </a:endParaRPr>
          </a:p>
        </p:txBody>
      </p:sp>
      <p:sp>
        <p:nvSpPr>
          <p:cNvPr id="6" name="Rectangle 1"/>
          <p:cNvSpPr>
            <a:spLocks noChangeArrowheads="1"/>
          </p:cNvSpPr>
          <p:nvPr/>
        </p:nvSpPr>
        <p:spPr bwMode="auto">
          <a:xfrm>
            <a:off x="179512" y="726839"/>
            <a:ext cx="4104456" cy="581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pt-BR" altLang="pt-BR" sz="1200" b="0" i="0" u="none" strike="noStrike" cap="none" normalizeH="0" baseline="0" dirty="0" smtClean="0">
                <a:ln>
                  <a:noFill/>
                </a:ln>
                <a:solidFill>
                  <a:srgbClr val="000000"/>
                </a:solidFill>
                <a:effectLst/>
                <a:latin typeface="+mj-lt"/>
                <a:ea typeface="Calibri" pitchFamily="34" charset="0"/>
              </a:rPr>
              <a:t>Dada uma determinada variável (ou índice) que se encontra em formato </a:t>
            </a:r>
            <a:r>
              <a:rPr kumimoji="0" lang="pt-BR" altLang="pt-BR" sz="1200" b="0" i="1" u="none" strike="noStrike" cap="none" normalizeH="0" baseline="0" dirty="0" err="1" smtClean="0">
                <a:ln>
                  <a:noFill/>
                </a:ln>
                <a:solidFill>
                  <a:srgbClr val="000000"/>
                </a:solidFill>
                <a:effectLst/>
                <a:latin typeface="+mj-lt"/>
                <a:ea typeface="Calibri" pitchFamily="34" charset="0"/>
              </a:rPr>
              <a:t>Raster</a:t>
            </a:r>
            <a:r>
              <a:rPr kumimoji="0" lang="pt-BR" altLang="pt-BR" sz="1200" b="0" i="0" u="none" strike="noStrike" cap="none" normalizeH="0" baseline="0" dirty="0" smtClean="0">
                <a:ln>
                  <a:noFill/>
                </a:ln>
                <a:solidFill>
                  <a:srgbClr val="000000"/>
                </a:solidFill>
                <a:effectLst/>
                <a:latin typeface="+mj-lt"/>
                <a:ea typeface="Calibri" pitchFamily="34" charset="0"/>
              </a:rPr>
              <a:t>, cria-se um novo arquivo TIFF com dimensões de 1 km x 1 km, independente da sua resolução original (Figura a);</a:t>
            </a:r>
          </a:p>
          <a:p>
            <a:pPr marL="0" marR="0" lvl="0" indent="0" algn="just" defTabSz="914400" rtl="0" eaLnBrk="1" fontAlgn="base" latinLnBrk="0" hangingPunct="1">
              <a:lnSpc>
                <a:spcPct val="100000"/>
              </a:lnSpc>
              <a:spcBef>
                <a:spcPct val="0"/>
              </a:spcBef>
              <a:spcAft>
                <a:spcPct val="0"/>
              </a:spcAft>
              <a:buClrTx/>
              <a:buSzTx/>
              <a:buFontTx/>
              <a:buChar char="•"/>
              <a:tabLst/>
            </a:pPr>
            <a:endParaRPr kumimoji="0" lang="pt-BR" altLang="pt-BR" sz="1200" b="0" i="0" u="none" strike="noStrike" cap="none" normalizeH="0" baseline="0" dirty="0" smtClean="0">
              <a:ln>
                <a:noFill/>
              </a:ln>
              <a:solidFill>
                <a:schemeClr val="tx1"/>
              </a:solidFill>
              <a:effectLst/>
              <a:latin typeface="+mj-lt"/>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pt-BR" altLang="pt-BR" sz="1200" b="0" i="0" u="none" strike="noStrike" cap="none" normalizeH="0" baseline="0" dirty="0" smtClean="0">
                <a:ln>
                  <a:noFill/>
                </a:ln>
                <a:solidFill>
                  <a:srgbClr val="000000"/>
                </a:solidFill>
                <a:effectLst/>
                <a:latin typeface="+mj-lt"/>
                <a:ea typeface="Calibri" pitchFamily="34" charset="0"/>
              </a:rPr>
              <a:t>A partir deste arquivo TIFF, gera-se um </a:t>
            </a:r>
            <a:r>
              <a:rPr kumimoji="0" lang="pt-BR" altLang="pt-BR" sz="1200" b="0" i="0" u="none" strike="noStrike" cap="none" normalizeH="0" baseline="0" dirty="0" err="1" smtClean="0">
                <a:ln>
                  <a:noFill/>
                </a:ln>
                <a:solidFill>
                  <a:srgbClr val="000000"/>
                </a:solidFill>
                <a:effectLst/>
                <a:latin typeface="+mj-lt"/>
                <a:ea typeface="Calibri" pitchFamily="34" charset="0"/>
              </a:rPr>
              <a:t>shapefile</a:t>
            </a:r>
            <a:r>
              <a:rPr kumimoji="0" lang="pt-BR" altLang="pt-BR" sz="1200" b="0" i="0" u="none" strike="noStrike" cap="none" normalizeH="0" baseline="0" dirty="0" smtClean="0">
                <a:ln>
                  <a:noFill/>
                </a:ln>
                <a:solidFill>
                  <a:srgbClr val="000000"/>
                </a:solidFill>
                <a:effectLst/>
                <a:latin typeface="+mj-lt"/>
                <a:ea typeface="Calibri" pitchFamily="34" charset="0"/>
              </a:rPr>
              <a:t> de pontos (ferramenta </a:t>
            </a:r>
            <a:r>
              <a:rPr kumimoji="0" lang="pt-BR" altLang="pt-BR" sz="1200" b="0" i="1" u="none" strike="noStrike" cap="none" normalizeH="0" baseline="0" dirty="0" err="1" smtClean="0">
                <a:ln>
                  <a:noFill/>
                </a:ln>
                <a:solidFill>
                  <a:srgbClr val="000000"/>
                </a:solidFill>
                <a:effectLst/>
                <a:latin typeface="+mj-lt"/>
                <a:ea typeface="Calibri" pitchFamily="34" charset="0"/>
              </a:rPr>
              <a:t>Conversion</a:t>
            </a:r>
            <a:r>
              <a:rPr kumimoji="0" lang="pt-BR" altLang="pt-BR" sz="1200" b="0" i="1" u="none" strike="noStrike" cap="none" normalizeH="0" baseline="0" dirty="0" smtClean="0">
                <a:ln>
                  <a:noFill/>
                </a:ln>
                <a:solidFill>
                  <a:srgbClr val="000000"/>
                </a:solidFill>
                <a:effectLst/>
                <a:latin typeface="+mj-lt"/>
                <a:ea typeface="Calibri" pitchFamily="34" charset="0"/>
              </a:rPr>
              <a:t> Tools, </a:t>
            </a:r>
            <a:r>
              <a:rPr kumimoji="0" lang="pt-BR" altLang="pt-BR" sz="1200" b="0" i="1" u="none" strike="noStrike" cap="none" normalizeH="0" baseline="0" dirty="0" err="1" smtClean="0">
                <a:ln>
                  <a:noFill/>
                </a:ln>
                <a:solidFill>
                  <a:srgbClr val="000000"/>
                </a:solidFill>
                <a:effectLst/>
                <a:latin typeface="+mj-lt"/>
                <a:ea typeface="Calibri" pitchFamily="34" charset="0"/>
              </a:rPr>
              <a:t>Raster</a:t>
            </a:r>
            <a:r>
              <a:rPr kumimoji="0" lang="pt-BR" altLang="pt-BR" sz="1200" b="0" i="1" u="none" strike="noStrike" cap="none" normalizeH="0" baseline="0" dirty="0" smtClean="0">
                <a:ln>
                  <a:noFill/>
                </a:ln>
                <a:solidFill>
                  <a:srgbClr val="000000"/>
                </a:solidFill>
                <a:effectLst/>
                <a:latin typeface="+mj-lt"/>
                <a:ea typeface="Calibri" pitchFamily="34" charset="0"/>
              </a:rPr>
              <a:t> </a:t>
            </a:r>
            <a:r>
              <a:rPr kumimoji="0" lang="pt-BR" altLang="pt-BR" sz="1200" b="0" i="1" u="none" strike="noStrike" cap="none" normalizeH="0" baseline="0" dirty="0" err="1" smtClean="0">
                <a:ln>
                  <a:noFill/>
                </a:ln>
                <a:solidFill>
                  <a:srgbClr val="000000"/>
                </a:solidFill>
                <a:effectLst/>
                <a:latin typeface="+mj-lt"/>
                <a:ea typeface="Calibri" pitchFamily="34" charset="0"/>
              </a:rPr>
              <a:t>to</a:t>
            </a:r>
            <a:r>
              <a:rPr kumimoji="0" lang="pt-BR" altLang="pt-BR" sz="1200" b="0" i="1" u="none" strike="noStrike" cap="none" normalizeH="0" baseline="0" dirty="0" smtClean="0">
                <a:ln>
                  <a:noFill/>
                </a:ln>
                <a:solidFill>
                  <a:srgbClr val="000000"/>
                </a:solidFill>
                <a:effectLst/>
                <a:latin typeface="+mj-lt"/>
                <a:ea typeface="Calibri" pitchFamily="34" charset="0"/>
              </a:rPr>
              <a:t> Points</a:t>
            </a:r>
            <a:r>
              <a:rPr kumimoji="0" lang="pt-BR" altLang="pt-BR" sz="1200" b="0" i="0" u="none" strike="noStrike" cap="none" normalizeH="0" baseline="0" dirty="0" smtClean="0">
                <a:ln>
                  <a:noFill/>
                </a:ln>
                <a:solidFill>
                  <a:srgbClr val="000000"/>
                </a:solidFill>
                <a:effectLst/>
                <a:latin typeface="+mj-lt"/>
                <a:ea typeface="Calibri" pitchFamily="34" charset="0"/>
              </a:rPr>
              <a:t>), onde cada ponto gerado representa o centroide dos pontos-de-grade de dimensão 1 km x 1 km (Figura b).</a:t>
            </a:r>
          </a:p>
          <a:p>
            <a:pPr marL="0" marR="0" lvl="0" indent="0" algn="just" defTabSz="914400" rtl="0" eaLnBrk="0" fontAlgn="base" latinLnBrk="0" hangingPunct="0">
              <a:lnSpc>
                <a:spcPct val="100000"/>
              </a:lnSpc>
              <a:spcBef>
                <a:spcPct val="0"/>
              </a:spcBef>
              <a:spcAft>
                <a:spcPct val="0"/>
              </a:spcAft>
              <a:buClrTx/>
              <a:buSzTx/>
              <a:buFontTx/>
              <a:buChar char="•"/>
              <a:tabLst/>
            </a:pPr>
            <a:endParaRPr kumimoji="0" lang="pt-BR" altLang="pt-BR" sz="1200" b="0" i="0" u="none" strike="noStrike" cap="none" normalizeH="0" baseline="0" dirty="0" smtClean="0">
              <a:ln>
                <a:noFill/>
              </a:ln>
              <a:solidFill>
                <a:schemeClr val="tx1"/>
              </a:solidFill>
              <a:effectLst/>
              <a:latin typeface="+mj-lt"/>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pt-BR" altLang="pt-BR" sz="1200" b="0" i="0" u="none" strike="noStrike" cap="none" normalizeH="0" baseline="0" dirty="0" smtClean="0">
                <a:ln>
                  <a:noFill/>
                </a:ln>
                <a:solidFill>
                  <a:srgbClr val="000000"/>
                </a:solidFill>
                <a:effectLst/>
                <a:latin typeface="+mj-lt"/>
                <a:ea typeface="Calibri" pitchFamily="34" charset="0"/>
              </a:rPr>
              <a:t>Calcula-se a média de todos os pontos que estão dentro do domínio dos polígonos que definem a áreas urbanas, permitindo a busca por pontos que se encontram em até 500m além deste domínio. Para esta etapa utiliza-se a ferramenta </a:t>
            </a:r>
            <a:r>
              <a:rPr kumimoji="0" lang="pt-BR" altLang="pt-BR" sz="1200" b="0" i="1" u="none" strike="noStrike" cap="none" normalizeH="0" baseline="0" dirty="0" err="1" smtClean="0">
                <a:ln>
                  <a:noFill/>
                </a:ln>
                <a:solidFill>
                  <a:srgbClr val="000000"/>
                </a:solidFill>
                <a:effectLst/>
                <a:latin typeface="+mj-lt"/>
                <a:ea typeface="Calibri" pitchFamily="34" charset="0"/>
              </a:rPr>
              <a:t>Spatial</a:t>
            </a:r>
            <a:r>
              <a:rPr kumimoji="0" lang="pt-BR" altLang="pt-BR" sz="1200" b="0" i="1" u="none" strike="noStrike" cap="none" normalizeH="0" baseline="0" dirty="0" smtClean="0">
                <a:ln>
                  <a:noFill/>
                </a:ln>
                <a:solidFill>
                  <a:srgbClr val="000000"/>
                </a:solidFill>
                <a:effectLst/>
                <a:latin typeface="+mj-lt"/>
                <a:ea typeface="Calibri" pitchFamily="34" charset="0"/>
              </a:rPr>
              <a:t> </a:t>
            </a:r>
            <a:r>
              <a:rPr kumimoji="0" lang="pt-BR" altLang="pt-BR" sz="1200" b="0" i="1" u="none" strike="noStrike" cap="none" normalizeH="0" baseline="0" dirty="0" err="1" smtClean="0">
                <a:ln>
                  <a:noFill/>
                </a:ln>
                <a:solidFill>
                  <a:srgbClr val="000000"/>
                </a:solidFill>
                <a:effectLst/>
                <a:latin typeface="+mj-lt"/>
                <a:ea typeface="Calibri" pitchFamily="34" charset="0"/>
              </a:rPr>
              <a:t>Join</a:t>
            </a:r>
            <a:r>
              <a:rPr kumimoji="0" lang="pt-BR" altLang="pt-BR" sz="1200" b="0" i="0" u="none" strike="noStrike" cap="none" normalizeH="0" baseline="0" dirty="0" smtClean="0">
                <a:ln>
                  <a:noFill/>
                </a:ln>
                <a:solidFill>
                  <a:srgbClr val="000000"/>
                </a:solidFill>
                <a:effectLst/>
                <a:latin typeface="+mj-lt"/>
                <a:ea typeface="Calibri" pitchFamily="34" charset="0"/>
              </a:rPr>
              <a:t>, com a </a:t>
            </a:r>
            <a:r>
              <a:rPr kumimoji="0" lang="pt-BR" altLang="pt-BR" sz="1200" b="0" i="1" u="none" strike="noStrike" cap="none" normalizeH="0" baseline="0" dirty="0" smtClean="0">
                <a:ln>
                  <a:noFill/>
                </a:ln>
                <a:solidFill>
                  <a:srgbClr val="000000"/>
                </a:solidFill>
                <a:effectLst/>
                <a:latin typeface="+mj-lt"/>
                <a:ea typeface="Calibri" pitchFamily="34" charset="0"/>
              </a:rPr>
              <a:t>Merge </a:t>
            </a:r>
            <a:r>
              <a:rPr kumimoji="0" lang="pt-BR" altLang="pt-BR" sz="1200" b="0" i="1" u="none" strike="noStrike" cap="none" normalizeH="0" baseline="0" dirty="0" err="1" smtClean="0">
                <a:ln>
                  <a:noFill/>
                </a:ln>
                <a:solidFill>
                  <a:srgbClr val="000000"/>
                </a:solidFill>
                <a:effectLst/>
                <a:latin typeface="+mj-lt"/>
                <a:ea typeface="Calibri" pitchFamily="34" charset="0"/>
              </a:rPr>
              <a:t>Rule</a:t>
            </a:r>
            <a:r>
              <a:rPr kumimoji="0" lang="pt-BR" altLang="pt-BR" sz="1200" b="0" i="0" u="none" strike="noStrike" cap="none" normalizeH="0" baseline="0" dirty="0" smtClean="0">
                <a:ln>
                  <a:noFill/>
                </a:ln>
                <a:solidFill>
                  <a:srgbClr val="000000"/>
                </a:solidFill>
                <a:effectLst/>
                <a:latin typeface="+mj-lt"/>
                <a:ea typeface="Calibri" pitchFamily="34" charset="0"/>
              </a:rPr>
              <a:t> configurada para a condição de </a:t>
            </a:r>
            <a:r>
              <a:rPr kumimoji="0" lang="pt-BR" altLang="pt-BR" sz="1200" b="0" i="1" u="none" strike="noStrike" cap="none" normalizeH="0" baseline="0" dirty="0" err="1" smtClean="0">
                <a:ln>
                  <a:noFill/>
                </a:ln>
                <a:solidFill>
                  <a:srgbClr val="000000"/>
                </a:solidFill>
                <a:effectLst/>
                <a:latin typeface="+mj-lt"/>
                <a:ea typeface="Calibri" pitchFamily="34" charset="0"/>
              </a:rPr>
              <a:t>Mean</a:t>
            </a:r>
            <a:r>
              <a:rPr kumimoji="0" lang="pt-BR" altLang="pt-BR" sz="1200" b="0" i="1" u="none" strike="noStrike" cap="none" normalizeH="0" baseline="0" dirty="0" smtClean="0">
                <a:ln>
                  <a:noFill/>
                </a:ln>
                <a:solidFill>
                  <a:srgbClr val="000000"/>
                </a:solidFill>
                <a:effectLst/>
                <a:latin typeface="+mj-lt"/>
                <a:ea typeface="Calibri" pitchFamily="34" charset="0"/>
              </a:rPr>
              <a:t> </a:t>
            </a:r>
            <a:r>
              <a:rPr kumimoji="0" lang="pt-BR" altLang="pt-BR" sz="1200" b="0" i="0" u="none" strike="noStrike" cap="none" normalizeH="0" baseline="0" dirty="0" smtClean="0">
                <a:ln>
                  <a:noFill/>
                </a:ln>
                <a:solidFill>
                  <a:srgbClr val="000000"/>
                </a:solidFill>
                <a:effectLst/>
                <a:latin typeface="+mj-lt"/>
                <a:ea typeface="Calibri" pitchFamily="34" charset="0"/>
              </a:rPr>
              <a:t>(média). Esta etapa acontece entre as Figura b e Figura</a:t>
            </a:r>
            <a:r>
              <a:rPr kumimoji="0" lang="pt-BR" altLang="pt-BR" sz="1200" b="0" i="0" u="none" strike="noStrike" cap="none" normalizeH="0" baseline="0" dirty="0" smtClean="0">
                <a:ln>
                  <a:noFill/>
                </a:ln>
                <a:solidFill>
                  <a:schemeClr val="tx1"/>
                </a:solidFill>
                <a:effectLst/>
                <a:latin typeface="+mj-lt"/>
                <a:ea typeface="Calibri" pitchFamily="34" charset="0"/>
                <a:cs typeface="Times New Roman" pitchFamily="18" charset="0"/>
              </a:rPr>
              <a:t> </a:t>
            </a:r>
            <a:r>
              <a:rPr kumimoji="0" lang="pt-BR" altLang="pt-BR" sz="1200" b="0" i="0" u="none" strike="noStrike" cap="none" normalizeH="0" baseline="0" dirty="0" smtClean="0">
                <a:ln>
                  <a:noFill/>
                </a:ln>
                <a:solidFill>
                  <a:srgbClr val="000000"/>
                </a:solidFill>
                <a:effectLst/>
                <a:latin typeface="+mj-lt"/>
                <a:ea typeface="Calibri" pitchFamily="34" charset="0"/>
              </a:rPr>
              <a:t>c.</a:t>
            </a:r>
          </a:p>
          <a:p>
            <a:pPr marL="0" marR="0" lvl="0" indent="0" algn="just" defTabSz="914400" rtl="0" eaLnBrk="0" fontAlgn="base" latinLnBrk="0" hangingPunct="0">
              <a:lnSpc>
                <a:spcPct val="100000"/>
              </a:lnSpc>
              <a:spcBef>
                <a:spcPct val="0"/>
              </a:spcBef>
              <a:spcAft>
                <a:spcPct val="0"/>
              </a:spcAft>
              <a:buClrTx/>
              <a:buSzTx/>
              <a:buFontTx/>
              <a:buChar char="•"/>
              <a:tabLst/>
            </a:pPr>
            <a:endParaRPr kumimoji="0" lang="pt-BR" altLang="pt-BR" sz="1200" b="0" i="0" u="none" strike="noStrike" cap="none" normalizeH="0" baseline="0" dirty="0" smtClean="0">
              <a:ln>
                <a:noFill/>
              </a:ln>
              <a:solidFill>
                <a:schemeClr val="tx1"/>
              </a:solidFill>
              <a:effectLst/>
              <a:latin typeface="+mj-lt"/>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pt-BR" altLang="pt-BR" sz="1200" b="0" i="0" u="none" strike="noStrike" cap="none" normalizeH="0" baseline="0" dirty="0" smtClean="0">
                <a:ln>
                  <a:noFill/>
                </a:ln>
                <a:solidFill>
                  <a:srgbClr val="000000"/>
                </a:solidFill>
                <a:effectLst/>
                <a:latin typeface="+mj-lt"/>
                <a:ea typeface="Calibri" pitchFamily="34" charset="0"/>
              </a:rPr>
              <a:t>O resultado final será um novo </a:t>
            </a:r>
            <a:r>
              <a:rPr kumimoji="0" lang="pt-BR" altLang="pt-BR" sz="1200" b="0" i="0" u="none" strike="noStrike" cap="none" normalizeH="0" baseline="0" dirty="0" err="1" smtClean="0">
                <a:ln>
                  <a:noFill/>
                </a:ln>
                <a:solidFill>
                  <a:srgbClr val="000000"/>
                </a:solidFill>
                <a:effectLst/>
                <a:latin typeface="+mj-lt"/>
                <a:ea typeface="Calibri" pitchFamily="34" charset="0"/>
              </a:rPr>
              <a:t>shapefile</a:t>
            </a:r>
            <a:r>
              <a:rPr kumimoji="0" lang="pt-BR" altLang="pt-BR" sz="1200" b="0" i="0" u="none" strike="noStrike" cap="none" normalizeH="0" baseline="0" dirty="0" smtClean="0">
                <a:ln>
                  <a:noFill/>
                </a:ln>
                <a:solidFill>
                  <a:srgbClr val="000000"/>
                </a:solidFill>
                <a:effectLst/>
                <a:latin typeface="+mj-lt"/>
                <a:ea typeface="Calibri" pitchFamily="34" charset="0"/>
              </a:rPr>
              <a:t> das áreas urbanas, exatamente idêntico ao original, mas agora com um novo atributo que refere-se à média da variável ou índice em questão (Figura c).</a:t>
            </a:r>
          </a:p>
          <a:p>
            <a:pPr marL="0" marR="0" lvl="0" indent="0" algn="just" defTabSz="914400" rtl="0" eaLnBrk="0" fontAlgn="base" latinLnBrk="0" hangingPunct="0">
              <a:lnSpc>
                <a:spcPct val="100000"/>
              </a:lnSpc>
              <a:spcBef>
                <a:spcPct val="0"/>
              </a:spcBef>
              <a:spcAft>
                <a:spcPct val="0"/>
              </a:spcAft>
              <a:buClrTx/>
              <a:buSzTx/>
              <a:buFontTx/>
              <a:buChar char="•"/>
              <a:tabLst/>
            </a:pPr>
            <a:endParaRPr kumimoji="0" lang="pt-BR" altLang="pt-BR" sz="1200" b="0" i="0" u="none" strike="noStrike" cap="none" normalizeH="0" baseline="0" dirty="0" smtClean="0">
              <a:ln>
                <a:noFill/>
              </a:ln>
              <a:solidFill>
                <a:schemeClr val="tx1"/>
              </a:solidFill>
              <a:effectLst/>
              <a:latin typeface="+mj-lt"/>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pt-BR" altLang="pt-BR" sz="1200" b="0" i="0" u="none" strike="noStrike" cap="none" normalizeH="0" baseline="0" dirty="0" smtClean="0">
                <a:ln>
                  <a:noFill/>
                </a:ln>
                <a:solidFill>
                  <a:srgbClr val="000000"/>
                </a:solidFill>
                <a:effectLst/>
                <a:latin typeface="+mj-lt"/>
                <a:ea typeface="Calibri" pitchFamily="34" charset="0"/>
              </a:rPr>
              <a:t>Dada a imensidão do território brasileiro, mapas que apresentam toda sua extensão não permitem a devida visualização das áreas urbanas. Então, para contornar esta limitação, foi feita uma extrapolação que transfere para o polígono municipal a informação obtida para as áreas urbanas (Figura d). Ressalta-se que esta é apenas uma forma de apresentar melhor os resultados finais, sendo que os valores obtidos para os índices não contemplam outros usos do solo que existam dentro de um determinado domínio municipal.</a:t>
            </a:r>
            <a:endParaRPr kumimoji="0" lang="pt-BR" altLang="pt-BR" sz="1200" b="0" i="0" u="none" strike="noStrike" cap="none" normalizeH="0" baseline="0" dirty="0" smtClean="0">
              <a:ln>
                <a:noFill/>
              </a:ln>
              <a:solidFill>
                <a:schemeClr val="tx1"/>
              </a:solidFill>
              <a:effectLst/>
              <a:latin typeface="+mj-lt"/>
            </a:endParaRPr>
          </a:p>
        </p:txBody>
      </p:sp>
      <p:pic>
        <p:nvPicPr>
          <p:cNvPr id="7" name="Imagem 6"/>
          <p:cNvPicPr/>
          <p:nvPr/>
        </p:nvPicPr>
        <p:blipFill>
          <a:blip r:embed="rId2">
            <a:extLst>
              <a:ext uri="{28A0092B-C50C-407E-A947-70E740481C1C}">
                <a14:useLocalDpi xmlns:a14="http://schemas.microsoft.com/office/drawing/2010/main" val="0"/>
              </a:ext>
            </a:extLst>
          </a:blip>
          <a:srcRect/>
          <a:stretch>
            <a:fillRect/>
          </a:stretch>
        </p:blipFill>
        <p:spPr bwMode="auto">
          <a:xfrm>
            <a:off x="4644008" y="708366"/>
            <a:ext cx="4176464" cy="2936657"/>
          </a:xfrm>
          <a:prstGeom prst="rect">
            <a:avLst/>
          </a:prstGeom>
          <a:noFill/>
          <a:ln w="9525">
            <a:solidFill>
              <a:schemeClr val="tx1"/>
            </a:solidFill>
          </a:ln>
        </p:spPr>
      </p:pic>
      <p:sp>
        <p:nvSpPr>
          <p:cNvPr id="2" name="Retângulo 1"/>
          <p:cNvSpPr/>
          <p:nvPr/>
        </p:nvSpPr>
        <p:spPr>
          <a:xfrm>
            <a:off x="4572000" y="3789040"/>
            <a:ext cx="4320480" cy="2862322"/>
          </a:xfrm>
          <a:prstGeom prst="rect">
            <a:avLst/>
          </a:prstGeom>
        </p:spPr>
        <p:txBody>
          <a:bodyPr wrap="square">
            <a:spAutoFit/>
          </a:bodyPr>
          <a:lstStyle/>
          <a:p>
            <a:pPr algn="just"/>
            <a:r>
              <a:rPr lang="pt-BR" sz="1200" dirty="0"/>
              <a:t>Estas etapas descritas entre os quadros a) e c) serão feitas para todas as variáveis sugeridas para os estudos </a:t>
            </a:r>
            <a:r>
              <a:rPr lang="pt-BR" sz="1200" dirty="0" smtClean="0"/>
              <a:t>desta consultoria, </a:t>
            </a:r>
            <a:r>
              <a:rPr lang="pt-BR" sz="1200" dirty="0"/>
              <a:t>com exceção das variáveis climáticas. No caso do vetor exposição, primeiro calcula-se o resultado para os períodos de 1961-1990 e 2011-2040 (exatamente conforme as equações </a:t>
            </a:r>
            <a:r>
              <a:rPr lang="pt-BR" sz="1200" dirty="0" smtClean="0"/>
              <a:t>apresentadas anteriormente) </a:t>
            </a:r>
            <a:r>
              <a:rPr lang="pt-BR" sz="1200" dirty="0"/>
              <a:t>e, somente então, repete-se o processo de agregação dos resultados. </a:t>
            </a:r>
            <a:endParaRPr lang="pt-BR" sz="1200" dirty="0" smtClean="0"/>
          </a:p>
          <a:p>
            <a:pPr algn="just"/>
            <a:endParaRPr lang="pt-BR" sz="1200" dirty="0"/>
          </a:p>
          <a:p>
            <a:pPr algn="just"/>
            <a:r>
              <a:rPr lang="pt-BR" sz="1200" dirty="0"/>
              <a:t>Para o cálculo dos índices de Impacto Potencial, a etapa de cálculo </a:t>
            </a:r>
            <a:r>
              <a:rPr lang="pt-BR" sz="1200" dirty="0" smtClean="0"/>
              <a:t>foi feita </a:t>
            </a:r>
            <a:r>
              <a:rPr lang="pt-BR" sz="1200" dirty="0"/>
              <a:t>diretamente pela tabela de atributos do </a:t>
            </a:r>
            <a:r>
              <a:rPr lang="pt-BR" sz="1200" i="1" dirty="0" err="1"/>
              <a:t>shapefile</a:t>
            </a:r>
            <a:r>
              <a:rPr lang="pt-BR" sz="1200" dirty="0"/>
              <a:t> das áreas urbanas, através da ferramenta “</a:t>
            </a:r>
            <a:r>
              <a:rPr lang="pt-BR" sz="1200" i="1" dirty="0" err="1"/>
              <a:t>Calculate</a:t>
            </a:r>
            <a:r>
              <a:rPr lang="pt-BR" sz="1200" i="1" dirty="0"/>
              <a:t> </a:t>
            </a:r>
            <a:r>
              <a:rPr lang="pt-BR" sz="1200" i="1" dirty="0" err="1"/>
              <a:t>Geometry</a:t>
            </a:r>
            <a:r>
              <a:rPr lang="pt-BR" sz="1200" dirty="0"/>
              <a:t>”, onde </a:t>
            </a:r>
            <a:r>
              <a:rPr lang="pt-BR" sz="1200" dirty="0" smtClean="0"/>
              <a:t>foi </a:t>
            </a:r>
            <a:r>
              <a:rPr lang="pt-BR" sz="1200" dirty="0"/>
              <a:t>possível colocar a equação que relaciona outros atributos (no caso, o vetor exposição e o vetor sensibilidade) daquele mesmo </a:t>
            </a:r>
            <a:r>
              <a:rPr lang="pt-BR" sz="1200" i="1" dirty="0" err="1"/>
              <a:t>shapefile</a:t>
            </a:r>
            <a:r>
              <a:rPr lang="pt-BR" sz="1200" dirty="0"/>
              <a:t>. As equações que regem cada um dos dois índices de impacto potencial estão apresentadas </a:t>
            </a:r>
            <a:r>
              <a:rPr lang="pt-BR" sz="1200" dirty="0" smtClean="0"/>
              <a:t>a seguir.</a:t>
            </a:r>
            <a:endParaRPr lang="pt-BR" sz="1200" dirty="0"/>
          </a:p>
        </p:txBody>
      </p:sp>
    </p:spTree>
    <p:extLst>
      <p:ext uri="{BB962C8B-B14F-4D97-AF65-F5344CB8AC3E}">
        <p14:creationId xmlns:p14="http://schemas.microsoft.com/office/powerpoint/2010/main" val="22698866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blogs.estadao.com.br/olhar-sobre-o-mundo/files/2011/01/AB025.jpg"/>
          <p:cNvPicPr>
            <a:picLocks noChangeAspect="1" noChangeArrowheads="1"/>
          </p:cNvPicPr>
          <p:nvPr/>
        </p:nvPicPr>
        <p:blipFill>
          <a:blip r:embed="rId2"/>
          <a:srcRect/>
          <a:stretch>
            <a:fillRect/>
          </a:stretch>
        </p:blipFill>
        <p:spPr bwMode="auto">
          <a:xfrm>
            <a:off x="0" y="0"/>
            <a:ext cx="9144000" cy="6858025"/>
          </a:xfrm>
          <a:prstGeom prst="rect">
            <a:avLst/>
          </a:prstGeom>
          <a:noFill/>
        </p:spPr>
      </p:pic>
      <p:sp>
        <p:nvSpPr>
          <p:cNvPr id="5" name="CaixaDeTexto 4"/>
          <p:cNvSpPr txBox="1"/>
          <p:nvPr/>
        </p:nvSpPr>
        <p:spPr>
          <a:xfrm>
            <a:off x="0" y="0"/>
            <a:ext cx="9144000" cy="953112"/>
          </a:xfrm>
          <a:prstGeom prst="rect">
            <a:avLst/>
          </a:prstGeom>
          <a:noFill/>
        </p:spPr>
        <p:txBody>
          <a:bodyPr wrap="square" rtlCol="0">
            <a:spAutoFit/>
          </a:bodyPr>
          <a:lstStyle/>
          <a:p>
            <a:pPr algn="ctr"/>
            <a:r>
              <a:rPr lang="pt-BR" sz="5400" b="1" dirty="0" smtClean="0">
                <a:solidFill>
                  <a:srgbClr val="FFFF00"/>
                </a:solidFill>
                <a:effectLst>
                  <a:outerShdw blurRad="38100" dist="38100" dir="2700000" algn="tl">
                    <a:srgbClr val="000000">
                      <a:alpha val="43137"/>
                    </a:srgbClr>
                  </a:outerShdw>
                </a:effectLst>
              </a:rPr>
              <a:t>Deslizamentos de Terra</a:t>
            </a:r>
            <a:endParaRPr lang="pt-BR" sz="54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906081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a:spLocks noChangeArrowheads="1"/>
          </p:cNvSpPr>
          <p:nvPr/>
        </p:nvSpPr>
        <p:spPr bwMode="auto">
          <a:xfrm>
            <a:off x="1843088" y="26098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BR" alt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CaixaDeTexto 12"/>
          <p:cNvSpPr txBox="1"/>
          <p:nvPr/>
        </p:nvSpPr>
        <p:spPr>
          <a:xfrm>
            <a:off x="0" y="116632"/>
            <a:ext cx="9144000" cy="492443"/>
          </a:xfrm>
          <a:prstGeom prst="rect">
            <a:avLst/>
          </a:prstGeom>
          <a:noFill/>
        </p:spPr>
        <p:txBody>
          <a:bodyPr wrap="square" rtlCol="0">
            <a:spAutoFit/>
          </a:bodyPr>
          <a:lstStyle/>
          <a:p>
            <a:pPr algn="ctr"/>
            <a:r>
              <a:rPr lang="pt-BR" sz="2600" b="1" dirty="0" smtClean="0">
                <a:solidFill>
                  <a:schemeClr val="accent6">
                    <a:lumMod val="50000"/>
                  </a:schemeClr>
                </a:solidFill>
              </a:rPr>
              <a:t>O </a:t>
            </a:r>
            <a:r>
              <a:rPr lang="pt-BR" sz="2600" b="1" dirty="0">
                <a:solidFill>
                  <a:schemeClr val="accent6">
                    <a:lumMod val="50000"/>
                  </a:schemeClr>
                </a:solidFill>
              </a:rPr>
              <a:t>índice de impacto potencial </a:t>
            </a:r>
            <a:r>
              <a:rPr lang="pt-BR" sz="2600" b="1" dirty="0" smtClean="0">
                <a:solidFill>
                  <a:schemeClr val="accent6">
                    <a:lumMod val="50000"/>
                  </a:schemeClr>
                </a:solidFill>
              </a:rPr>
              <a:t>Deslizamentos de Terra</a:t>
            </a:r>
            <a:endParaRPr lang="pt-BR" sz="2600" b="1" dirty="0">
              <a:solidFill>
                <a:schemeClr val="accent6">
                  <a:lumMod val="50000"/>
                </a:schemeClr>
              </a:solidFill>
            </a:endParaRPr>
          </a:p>
        </p:txBody>
      </p:sp>
      <mc:AlternateContent xmlns:mc="http://schemas.openxmlformats.org/markup-compatibility/2006" xmlns:a14="http://schemas.microsoft.com/office/drawing/2010/main">
        <mc:Choice Requires="a14">
          <p:sp>
            <p:nvSpPr>
              <p:cNvPr id="3" name="Retângulo 2"/>
              <p:cNvSpPr/>
              <p:nvPr/>
            </p:nvSpPr>
            <p:spPr>
              <a:xfrm>
                <a:off x="485800" y="1189776"/>
                <a:ext cx="8046640" cy="5047536"/>
              </a:xfrm>
              <a:prstGeom prst="rect">
                <a:avLst/>
              </a:prstGeom>
            </p:spPr>
            <p:txBody>
              <a:bodyPr wrap="square">
                <a:spAutoFit/>
              </a:bodyPr>
              <a:lstStyle/>
              <a:p>
                <a:pPr algn="just"/>
                <a:r>
                  <a:rPr lang="pt-BR" sz="1400" dirty="0" smtClean="0"/>
                  <a:t>A estrutura do índice de impacto potencial para deslizamentos de terra segue uma linha de raciocínio </a:t>
                </a:r>
                <a:r>
                  <a:rPr lang="pt-BR" sz="1400" b="1" dirty="0"/>
                  <a:t>diferente</a:t>
                </a:r>
                <a:r>
                  <a:rPr lang="pt-BR" sz="1400" dirty="0"/>
                  <a:t> daquela aplicada por </a:t>
                </a:r>
                <a:r>
                  <a:rPr lang="pt-BR" sz="1400" dirty="0" err="1"/>
                  <a:t>Debortoli</a:t>
                </a:r>
                <a:r>
                  <a:rPr lang="pt-BR" sz="1400" dirty="0"/>
                  <a:t> et. al (2016). Naquela ocasião, os autores consideraram o impacto potencial como um </a:t>
                </a:r>
                <a:r>
                  <a:rPr lang="pt-BR" sz="1400" dirty="0" err="1"/>
                  <a:t>sub-produto</a:t>
                </a:r>
                <a:r>
                  <a:rPr lang="pt-BR" sz="1400" dirty="0"/>
                  <a:t> proveniente da média simples entre as dimensões climática (equivalente à exposição) e físico-ambiental (equivalente à sensibilidade). Porém, esta formulação permite que, em alguns casos, regiões com baixa ou nula suscetibilidade apresentem impactos potenciais de considerável magnitude, desde que o vetor exposição fosse muito alto. No entanto, este tipo de consideração não acontece na realidade, visto que em regiões onde não há condicionantes do meio físico que possam deflagrar os processos de movimentos de massa, consequentemente, não haverá também qualquer tipo de impacto. </a:t>
                </a:r>
                <a:endParaRPr lang="pt-BR" sz="1400" dirty="0" smtClean="0"/>
              </a:p>
              <a:p>
                <a:pPr algn="just"/>
                <a:endParaRPr lang="pt-BR" sz="1400" dirty="0"/>
              </a:p>
              <a:p>
                <a:pPr algn="just"/>
                <a:r>
                  <a:rPr lang="pt-BR" sz="1400" dirty="0"/>
                  <a:t>Desta forma, para este trabalho sugeriu-se modificar a estrutura relacional entre os dois </a:t>
                </a:r>
                <a:r>
                  <a:rPr lang="pt-BR" sz="1400" dirty="0" err="1"/>
                  <a:t>sub-indices</a:t>
                </a:r>
                <a:r>
                  <a:rPr lang="pt-BR" sz="1400" dirty="0"/>
                  <a:t>, de modo que </a:t>
                </a:r>
                <a:r>
                  <a:rPr lang="pt-BR" sz="1400" dirty="0" smtClean="0"/>
                  <a:t>a suscetibilidade à um determinado processo fosse a característica primordial para que haja um determinado tipo de impacto. </a:t>
                </a:r>
                <a:r>
                  <a:rPr lang="pt-BR" sz="1400" dirty="0"/>
                  <a:t>Assim, a equação que rege o índice de impacto potencial é</a:t>
                </a:r>
                <a:r>
                  <a:rPr lang="pt-BR" sz="1400" dirty="0" smtClean="0"/>
                  <a:t>:</a:t>
                </a:r>
              </a:p>
              <a:p>
                <a:pPr algn="just"/>
                <a:endParaRPr lang="pt-BR" sz="1400" dirty="0"/>
              </a:p>
              <a:p>
                <a:pPr algn="ctr"/>
                <a14:m>
                  <m:oMath xmlns:m="http://schemas.openxmlformats.org/officeDocument/2006/math">
                    <m:r>
                      <a:rPr lang="pt-BR" sz="1400" b="1" i="1">
                        <a:latin typeface="Cambria Math"/>
                      </a:rPr>
                      <m:t>𝑰</m:t>
                    </m:r>
                    <m:r>
                      <a:rPr lang="pt-BR" sz="1400" b="1" i="1">
                        <a:latin typeface="Cambria Math"/>
                      </a:rPr>
                      <m:t>.</m:t>
                    </m:r>
                    <m:r>
                      <a:rPr lang="pt-BR" sz="1400" b="1" i="1">
                        <a:latin typeface="Cambria Math"/>
                      </a:rPr>
                      <m:t>𝑷</m:t>
                    </m:r>
                    <m:r>
                      <a:rPr lang="pt-BR" sz="1400" b="1" i="1">
                        <a:latin typeface="Cambria Math"/>
                      </a:rPr>
                      <m:t>.</m:t>
                    </m:r>
                    <m:r>
                      <a:rPr lang="pt-BR" sz="1400" i="1">
                        <a:latin typeface="Cambria Math"/>
                      </a:rPr>
                      <m:t>=</m:t>
                    </m:r>
                    <m:r>
                      <a:rPr lang="pt-BR" sz="1400" b="1" i="1">
                        <a:latin typeface="Cambria Math"/>
                      </a:rPr>
                      <m:t>𝑺𝒆𝒏𝒔</m:t>
                    </m:r>
                    <m:r>
                      <a:rPr lang="pt-BR" sz="1400" i="1">
                        <a:latin typeface="Cambria Math"/>
                      </a:rPr>
                      <m:t> </m:t>
                    </m:r>
                    <m:r>
                      <a:rPr lang="pt-BR" sz="1400" b="1" i="1">
                        <a:latin typeface="Cambria Math"/>
                      </a:rPr>
                      <m:t>×(</m:t>
                    </m:r>
                    <m:r>
                      <a:rPr lang="pt-BR" sz="1400" b="1" i="1">
                        <a:latin typeface="Cambria Math"/>
                      </a:rPr>
                      <m:t>𝟏</m:t>
                    </m:r>
                    <m:r>
                      <a:rPr lang="pt-BR" sz="1400" b="1" i="1">
                        <a:latin typeface="Cambria Math"/>
                      </a:rPr>
                      <m:t>+</m:t>
                    </m:r>
                    <m:r>
                      <a:rPr lang="pt-BR" sz="1400" b="1" i="1">
                        <a:latin typeface="Cambria Math"/>
                      </a:rPr>
                      <m:t>𝑬𝒙𝒑</m:t>
                    </m:r>
                  </m:oMath>
                </a14:m>
                <a:r>
                  <a:rPr lang="pt-BR" sz="1400" b="1" dirty="0" smtClean="0"/>
                  <a:t>)</a:t>
                </a:r>
              </a:p>
              <a:p>
                <a:pPr algn="just"/>
                <a:endParaRPr lang="pt-BR" sz="1400" b="1" dirty="0" smtClean="0"/>
              </a:p>
              <a:p>
                <a:pPr algn="just"/>
                <a:r>
                  <a:rPr lang="pt-BR" sz="1400" dirty="0"/>
                  <a:t>A Equação </a:t>
                </a:r>
                <a:r>
                  <a:rPr lang="pt-BR" sz="1400" dirty="0" smtClean="0"/>
                  <a:t>acima  </a:t>
                </a:r>
                <a:r>
                  <a:rPr lang="pt-BR" sz="1400" dirty="0"/>
                  <a:t>representa que o impacto potencial será diretamente proporcional aos dois vetores mas, no entanto, é limitada pela sensibilidade. Isto é, por maior que seja a probabilidade de ocorrência e da magnitude de eventos meteorológicos potencialmente deflagradores de deslizamentos de </a:t>
                </a:r>
                <a:r>
                  <a:rPr lang="pt-BR" sz="1400" dirty="0" smtClean="0"/>
                  <a:t>terra, </a:t>
                </a:r>
                <a:r>
                  <a:rPr lang="pt-BR" sz="1400" dirty="0"/>
                  <a:t>se uma determinada região não for suscetível (naturalmente ou de forma induzida) a este tipo de processo, o impacto potencial será nulo ou muito pequeno. Por outro lado, mesmo que aconteçam poucas chuvas potencialmente deflagradores de deslizamentos de terra, se uma determinada região for altamente suscetível e </a:t>
                </a:r>
                <a:r>
                  <a:rPr lang="pt-BR" sz="1400" dirty="0" err="1"/>
                  <a:t>antropizada</a:t>
                </a:r>
                <a:r>
                  <a:rPr lang="pt-BR" sz="1400" dirty="0"/>
                  <a:t>, o impacto potencial </a:t>
                </a:r>
                <a:r>
                  <a:rPr lang="pt-BR" sz="1400" dirty="0" smtClean="0"/>
                  <a:t>pode ser alto</a:t>
                </a:r>
                <a:r>
                  <a:rPr lang="pt-BR" sz="1400" dirty="0"/>
                  <a:t> </a:t>
                </a:r>
                <a:r>
                  <a:rPr lang="pt-BR" sz="1400" dirty="0" smtClean="0"/>
                  <a:t>quando este evento acontecer.</a:t>
                </a:r>
                <a:endParaRPr lang="pt-BR" sz="1400" dirty="0"/>
              </a:p>
            </p:txBody>
          </p:sp>
        </mc:Choice>
        <mc:Fallback xmlns="">
          <p:sp>
            <p:nvSpPr>
              <p:cNvPr id="3" name="Retângulo 2"/>
              <p:cNvSpPr>
                <a:spLocks noRot="1" noChangeAspect="1" noMove="1" noResize="1" noEditPoints="1" noAdjustHandles="1" noChangeArrowheads="1" noChangeShapeType="1" noTextEdit="1"/>
              </p:cNvSpPr>
              <p:nvPr/>
            </p:nvSpPr>
            <p:spPr>
              <a:xfrm>
                <a:off x="485800" y="1189776"/>
                <a:ext cx="8046640" cy="5047536"/>
              </a:xfrm>
              <a:prstGeom prst="rect">
                <a:avLst/>
              </a:prstGeom>
              <a:blipFill rotWithShape="1">
                <a:blip r:embed="rId2"/>
                <a:stretch>
                  <a:fillRect l="-227" t="-121" r="-227" b="-242"/>
                </a:stretch>
              </a:blipFill>
            </p:spPr>
            <p:txBody>
              <a:bodyPr/>
              <a:lstStyle/>
              <a:p>
                <a:r>
                  <a:rPr lang="pt-BR">
                    <a:noFill/>
                  </a:rPr>
                  <a:t> </a:t>
                </a:r>
              </a:p>
            </p:txBody>
          </p:sp>
        </mc:Fallback>
      </mc:AlternateContent>
    </p:spTree>
    <p:extLst>
      <p:ext uri="{BB962C8B-B14F-4D97-AF65-F5344CB8AC3E}">
        <p14:creationId xmlns:p14="http://schemas.microsoft.com/office/powerpoint/2010/main" val="3213860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0" y="116632"/>
            <a:ext cx="9144000" cy="461665"/>
          </a:xfrm>
          <a:prstGeom prst="rect">
            <a:avLst/>
          </a:prstGeom>
          <a:noFill/>
        </p:spPr>
        <p:txBody>
          <a:bodyPr wrap="square" rtlCol="0">
            <a:spAutoFit/>
          </a:bodyPr>
          <a:lstStyle/>
          <a:p>
            <a:pPr algn="ctr"/>
            <a:r>
              <a:rPr lang="pt-BR" sz="2400" b="1" dirty="0" err="1" smtClean="0">
                <a:solidFill>
                  <a:schemeClr val="accent6">
                    <a:lumMod val="50000"/>
                  </a:schemeClr>
                </a:solidFill>
              </a:rPr>
              <a:t>Sub-índice</a:t>
            </a:r>
            <a:r>
              <a:rPr lang="pt-BR" sz="2400" b="1" dirty="0" smtClean="0">
                <a:solidFill>
                  <a:schemeClr val="accent6">
                    <a:lumMod val="50000"/>
                  </a:schemeClr>
                </a:solidFill>
              </a:rPr>
              <a:t> de Exposição para Deslizamentos de  Terra</a:t>
            </a:r>
            <a:endParaRPr lang="pt-BR" sz="2400" b="1" dirty="0">
              <a:solidFill>
                <a:schemeClr val="accent6">
                  <a:lumMod val="50000"/>
                </a:schemeClr>
              </a:solidFill>
            </a:endParaRPr>
          </a:p>
        </p:txBody>
      </p:sp>
      <p:pic>
        <p:nvPicPr>
          <p:cNvPr id="9" name="Imagem 8"/>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81167" y="1052736"/>
            <a:ext cx="3371088" cy="2370360"/>
          </a:xfrm>
          <a:prstGeom prst="rect">
            <a:avLst/>
          </a:prstGeom>
          <a:noFill/>
          <a:ln>
            <a:noFill/>
          </a:ln>
        </p:spPr>
      </p:pic>
      <p:sp>
        <p:nvSpPr>
          <p:cNvPr id="3" name="Forma livre 2"/>
          <p:cNvSpPr/>
          <p:nvPr/>
        </p:nvSpPr>
        <p:spPr>
          <a:xfrm>
            <a:off x="6313830" y="1900553"/>
            <a:ext cx="2290618" cy="1579418"/>
          </a:xfrm>
          <a:custGeom>
            <a:avLst/>
            <a:gdLst>
              <a:gd name="connsiteX0" fmla="*/ 1016000 w 2290618"/>
              <a:gd name="connsiteY0" fmla="*/ 0 h 1579418"/>
              <a:gd name="connsiteX1" fmla="*/ 1006764 w 2290618"/>
              <a:gd name="connsiteY1" fmla="*/ 969818 h 1579418"/>
              <a:gd name="connsiteX2" fmla="*/ 0 w 2290618"/>
              <a:gd name="connsiteY2" fmla="*/ 969818 h 1579418"/>
              <a:gd name="connsiteX3" fmla="*/ 0 w 2290618"/>
              <a:gd name="connsiteY3" fmla="*/ 1579418 h 1579418"/>
              <a:gd name="connsiteX4" fmla="*/ 2290618 w 2290618"/>
              <a:gd name="connsiteY4" fmla="*/ 1579418 h 1579418"/>
              <a:gd name="connsiteX5" fmla="*/ 2290618 w 2290618"/>
              <a:gd name="connsiteY5" fmla="*/ 9236 h 1579418"/>
              <a:gd name="connsiteX6" fmla="*/ 1016000 w 2290618"/>
              <a:gd name="connsiteY6" fmla="*/ 0 h 157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0618" h="1579418">
                <a:moveTo>
                  <a:pt x="1016000" y="0"/>
                </a:moveTo>
                <a:cubicBezTo>
                  <a:pt x="1012921" y="323273"/>
                  <a:pt x="1009843" y="646545"/>
                  <a:pt x="1006764" y="969818"/>
                </a:cubicBezTo>
                <a:lnTo>
                  <a:pt x="0" y="969818"/>
                </a:lnTo>
                <a:lnTo>
                  <a:pt x="0" y="1579418"/>
                </a:lnTo>
                <a:lnTo>
                  <a:pt x="2290618" y="1579418"/>
                </a:lnTo>
                <a:lnTo>
                  <a:pt x="2290618" y="9236"/>
                </a:lnTo>
                <a:lnTo>
                  <a:pt x="1016000" y="0"/>
                </a:lnTo>
                <a:close/>
              </a:path>
            </a:pathLst>
          </a:custGeom>
          <a:solidFill>
            <a:schemeClr val="bg1">
              <a:alpha val="68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CaixaDeTexto 6"/>
          <p:cNvSpPr txBox="1"/>
          <p:nvPr/>
        </p:nvSpPr>
        <p:spPr>
          <a:xfrm>
            <a:off x="323528" y="1114286"/>
            <a:ext cx="4569607" cy="3754874"/>
          </a:xfrm>
          <a:prstGeom prst="rect">
            <a:avLst/>
          </a:prstGeom>
          <a:noFill/>
        </p:spPr>
        <p:txBody>
          <a:bodyPr wrap="square" rtlCol="0">
            <a:spAutoFit/>
          </a:bodyPr>
          <a:lstStyle/>
          <a:p>
            <a:pPr algn="just"/>
            <a:r>
              <a:rPr lang="pt-BR" sz="1400" dirty="0"/>
              <a:t>O vetor </a:t>
            </a:r>
            <a:r>
              <a:rPr lang="pt-BR" sz="1400" b="1" dirty="0" smtClean="0"/>
              <a:t>Exposição</a:t>
            </a:r>
            <a:r>
              <a:rPr lang="pt-BR" sz="1400" dirty="0" smtClean="0"/>
              <a:t> </a:t>
            </a:r>
            <a:r>
              <a:rPr lang="pt-BR" sz="1400" dirty="0"/>
              <a:t>foi definido neste trabalho como a natureza e a intensidade do estresse ambiental (climático) sobre um território ou sistema humano. As características desse estresse incluem a sua magnitude, frequência, duração e a abrangência espacial. No contexto das mudanças climáticas, está diretamente relacionada com as variações do clima futuro quando comparado com o comportamento observado em um período de referência que, neste trabalho, é denominado de </a:t>
            </a:r>
            <a:r>
              <a:rPr lang="pt-BR" sz="1400" i="1" dirty="0" err="1"/>
              <a:t>baseline</a:t>
            </a:r>
            <a:r>
              <a:rPr lang="pt-BR" sz="1400" dirty="0"/>
              <a:t>, sendo este compreendido entre 1961-1990. Para o presente estudo, o vetor exposição será representado por um </a:t>
            </a:r>
            <a:r>
              <a:rPr lang="pt-BR" sz="1400" dirty="0" err="1"/>
              <a:t>sub-índice</a:t>
            </a:r>
            <a:r>
              <a:rPr lang="pt-BR" sz="1400" dirty="0"/>
              <a:t> e seguirá o mesmo modelo (equação) do trabalho de </a:t>
            </a:r>
            <a:r>
              <a:rPr lang="pt-BR" sz="1400" dirty="0" err="1"/>
              <a:t>Debortoli</a:t>
            </a:r>
            <a:r>
              <a:rPr lang="pt-BR" sz="1400" dirty="0"/>
              <a:t> et. al (2016), que foram apresentadas </a:t>
            </a:r>
            <a:r>
              <a:rPr lang="pt-BR" sz="1400" dirty="0" smtClean="0"/>
              <a:t>no primeiro slide. Portanto</a:t>
            </a:r>
            <a:r>
              <a:rPr lang="pt-BR" sz="1400" dirty="0"/>
              <a:t>, o vetor aqui chamado de exposição é equivalente à dimensão climática da vulnerabilidade utilizada em </a:t>
            </a:r>
            <a:r>
              <a:rPr lang="pt-BR" sz="1400" dirty="0" err="1"/>
              <a:t>Debortoli</a:t>
            </a:r>
            <a:r>
              <a:rPr lang="pt-BR" sz="1400" dirty="0"/>
              <a:t> et. al (2016</a:t>
            </a:r>
            <a:r>
              <a:rPr lang="pt-BR" sz="1400" dirty="0" smtClean="0"/>
              <a:t>).</a:t>
            </a:r>
            <a:endParaRPr lang="pt-BR" sz="1400" dirty="0"/>
          </a:p>
          <a:p>
            <a:pPr algn="just"/>
            <a:endParaRPr lang="pt-BR" sz="1400" dirty="0"/>
          </a:p>
        </p:txBody>
      </p:sp>
      <mc:AlternateContent xmlns:mc="http://schemas.openxmlformats.org/markup-compatibility/2006" xmlns:a14="http://schemas.microsoft.com/office/drawing/2010/main">
        <mc:Choice Requires="a14">
          <p:sp>
            <p:nvSpPr>
              <p:cNvPr id="8" name="Retângulo 7"/>
              <p:cNvSpPr/>
              <p:nvPr/>
            </p:nvSpPr>
            <p:spPr>
              <a:xfrm>
                <a:off x="-22657" y="5229200"/>
                <a:ext cx="9166657" cy="485454"/>
              </a:xfrm>
              <a:prstGeom prst="rect">
                <a:avLst/>
              </a:prstGeom>
            </p:spPr>
            <p:txBody>
              <a:bodyPr wrap="square">
                <a:spAutoFit/>
              </a:bodyPr>
              <a:lstStyle/>
              <a:p>
                <a:pPr algn="ctr"/>
                <a14:m>
                  <m:oMathPara xmlns:m="http://schemas.openxmlformats.org/officeDocument/2006/math">
                    <m:oMathParaPr>
                      <m:jc m:val="centerGroup"/>
                    </m:oMathParaPr>
                    <m:oMath xmlns:m="http://schemas.openxmlformats.org/officeDocument/2006/math">
                      <m:f>
                        <m:fPr>
                          <m:type m:val="lin"/>
                          <m:ctrlPr>
                            <a:rPr lang="pt-BR" sz="1200" i="1" smtClean="0">
                              <a:latin typeface="Cambria Math" panose="02040503050406030204" pitchFamily="18" charset="0"/>
                            </a:rPr>
                          </m:ctrlPr>
                        </m:fPr>
                        <m:num>
                          <m:d>
                            <m:dPr>
                              <m:ctrlPr>
                                <a:rPr lang="pt-BR" sz="1200" i="1">
                                  <a:latin typeface="Cambria Math" panose="02040503050406030204" pitchFamily="18" charset="0"/>
                                </a:rPr>
                              </m:ctrlPr>
                            </m:dPr>
                            <m:e>
                              <m:r>
                                <a:rPr lang="pt-BR" sz="1200" i="1">
                                  <a:latin typeface="Cambria Math"/>
                                </a:rPr>
                                <m:t>1.30∗</m:t>
                              </m:r>
                              <m:r>
                                <a:rPr lang="pt-BR" sz="1200" b="1" i="1">
                                  <a:latin typeface="Cambria Math"/>
                                </a:rPr>
                                <m:t>𝑹𝒙</m:t>
                              </m:r>
                              <m:r>
                                <a:rPr lang="pt-BR" sz="1200" b="1" i="1">
                                  <a:latin typeface="Cambria Math"/>
                                </a:rPr>
                                <m:t>𝟓</m:t>
                              </m:r>
                              <m:r>
                                <a:rPr lang="pt-BR" sz="1200" b="1" i="1">
                                  <a:latin typeface="Cambria Math"/>
                                </a:rPr>
                                <m:t>𝒅𝒂𝒚</m:t>
                              </m:r>
                              <m:r>
                                <a:rPr lang="pt-BR" sz="1200" b="1" i="1">
                                  <a:latin typeface="Cambria Math"/>
                                </a:rPr>
                                <m:t>+ </m:t>
                              </m:r>
                              <m:r>
                                <a:rPr lang="pt-BR" sz="1200" i="1">
                                  <a:latin typeface="Cambria Math"/>
                                </a:rPr>
                                <m:t>1.30</m:t>
                              </m:r>
                              <m:r>
                                <a:rPr lang="pt-BR" sz="1200" b="1" i="1">
                                  <a:latin typeface="Cambria Math"/>
                                </a:rPr>
                                <m:t>∗</m:t>
                              </m:r>
                              <m:sSup>
                                <m:sSupPr>
                                  <m:ctrlPr>
                                    <a:rPr lang="pt-BR" sz="1200" b="1" i="1">
                                      <a:latin typeface="Cambria Math" panose="02040503050406030204" pitchFamily="18" charset="0"/>
                                    </a:rPr>
                                  </m:ctrlPr>
                                </m:sSupPr>
                                <m:e>
                                  <m:r>
                                    <a:rPr lang="pt-BR" sz="1200" b="1" i="1">
                                      <a:latin typeface="Cambria Math"/>
                                    </a:rPr>
                                    <m:t>𝑪𝑾𝑫</m:t>
                                  </m:r>
                                </m:e>
                                <m:sup>
                                  <m:r>
                                    <a:rPr lang="pt-BR" sz="1200" b="1" i="1">
                                      <a:latin typeface="Cambria Math"/>
                                    </a:rPr>
                                    <m:t>𝒊𝒏𝒗</m:t>
                                  </m:r>
                                </m:sup>
                              </m:sSup>
                              <m:r>
                                <a:rPr lang="pt-BR" sz="1200" b="1" i="1">
                                  <a:latin typeface="Cambria Math"/>
                                </a:rPr>
                                <m:t>+</m:t>
                              </m:r>
                              <m:r>
                                <a:rPr lang="pt-BR" sz="1200" i="1">
                                  <a:latin typeface="Cambria Math"/>
                                </a:rPr>
                                <m:t>1.0∗</m:t>
                              </m:r>
                              <m:r>
                                <a:rPr lang="pt-BR" sz="1200" b="1" i="1">
                                  <a:latin typeface="Cambria Math"/>
                                </a:rPr>
                                <m:t>𝑹</m:t>
                              </m:r>
                              <m:r>
                                <a:rPr lang="pt-BR" sz="1200" b="1" i="1">
                                  <a:latin typeface="Cambria Math"/>
                                </a:rPr>
                                <m:t>𝟗𝟓</m:t>
                              </m:r>
                              <m:r>
                                <a:rPr lang="pt-BR" sz="1200" b="1" i="1">
                                  <a:latin typeface="Cambria Math"/>
                                </a:rPr>
                                <m:t>𝒑</m:t>
                              </m:r>
                              <m:r>
                                <a:rPr lang="pt-BR" sz="1200" b="1" i="1">
                                  <a:latin typeface="Cambria Math"/>
                                </a:rPr>
                                <m:t>+</m:t>
                              </m:r>
                              <m:r>
                                <a:rPr lang="pt-BR" sz="1200" i="1">
                                  <a:latin typeface="Cambria Math"/>
                                </a:rPr>
                                <m:t>0.40∗</m:t>
                              </m:r>
                              <m:r>
                                <a:rPr lang="pt-BR" sz="1200" b="1" i="1">
                                  <a:latin typeface="Cambria Math"/>
                                </a:rPr>
                                <m:t>𝑹𝒙</m:t>
                              </m:r>
                              <m:r>
                                <a:rPr lang="pt-BR" sz="1200" b="1" i="1">
                                  <a:latin typeface="Cambria Math"/>
                                </a:rPr>
                                <m:t>𝟏</m:t>
                              </m:r>
                              <m:r>
                                <a:rPr lang="pt-BR" sz="1200" b="1" i="1">
                                  <a:latin typeface="Cambria Math"/>
                                </a:rPr>
                                <m:t> </m:t>
                              </m:r>
                              <m:r>
                                <a:rPr lang="pt-BR" sz="1200" b="1" i="1">
                                  <a:latin typeface="Cambria Math"/>
                                </a:rPr>
                                <m:t>𝑫𝒂𝒚</m:t>
                              </m:r>
                            </m:e>
                          </m:d>
                        </m:num>
                        <m:den>
                          <m:r>
                            <a:rPr lang="pt-BR" sz="1200" i="1">
                              <a:latin typeface="Cambria Math"/>
                            </a:rPr>
                            <m:t>4</m:t>
                          </m:r>
                        </m:den>
                      </m:f>
                      <m:r>
                        <a:rPr lang="pt-BR" sz="1200" b="1" i="1" smtClean="0">
                          <a:latin typeface="Cambria Math"/>
                        </a:rPr>
                        <m:t>=</m:t>
                      </m:r>
                      <m:r>
                        <a:rPr lang="pt-BR" sz="1200" b="1" i="1" smtClean="0">
                          <a:latin typeface="Cambria Math"/>
                        </a:rPr>
                        <m:t>𝑬𝒙𝒑𝒐𝒔𝒊</m:t>
                      </m:r>
                      <m:r>
                        <a:rPr lang="pt-BR" sz="1200" b="1" i="1" smtClean="0">
                          <a:latin typeface="Cambria Math"/>
                        </a:rPr>
                        <m:t>çã</m:t>
                      </m:r>
                      <m:r>
                        <a:rPr lang="pt-BR" sz="1200" b="1" i="1" smtClean="0">
                          <a:latin typeface="Cambria Math"/>
                        </a:rPr>
                        <m:t>𝒐</m:t>
                      </m:r>
                    </m:oMath>
                  </m:oMathPara>
                </a14:m>
                <a:endParaRPr lang="pt-BR" sz="1200" dirty="0"/>
              </a:p>
              <a:p>
                <a:pPr algn="ctr"/>
                <a:r>
                  <a:rPr lang="pt-BR" sz="1200" dirty="0"/>
                  <a:t> </a:t>
                </a:r>
              </a:p>
            </p:txBody>
          </p:sp>
        </mc:Choice>
        <mc:Fallback xmlns="">
          <p:sp>
            <p:nvSpPr>
              <p:cNvPr id="8" name="Retângulo 7"/>
              <p:cNvSpPr>
                <a:spLocks noRot="1" noChangeAspect="1" noMove="1" noResize="1" noEditPoints="1" noAdjustHandles="1" noChangeArrowheads="1" noChangeShapeType="1" noTextEdit="1"/>
              </p:cNvSpPr>
              <p:nvPr/>
            </p:nvSpPr>
            <p:spPr>
              <a:xfrm>
                <a:off x="-22657" y="5229200"/>
                <a:ext cx="9166657" cy="485454"/>
              </a:xfrm>
              <a:prstGeom prst="rect">
                <a:avLst/>
              </a:prstGeom>
              <a:blipFill rotWithShape="1">
                <a:blip r:embed="rId3"/>
                <a:stretch>
                  <a:fillRect t="-50633" b="-45570"/>
                </a:stretch>
              </a:blipFill>
            </p:spPr>
            <p:txBody>
              <a:bodyPr/>
              <a:lstStyle/>
              <a:p>
                <a:r>
                  <a:rPr lang="pt-BR">
                    <a:noFill/>
                  </a:rPr>
                  <a:t> </a:t>
                </a:r>
              </a:p>
            </p:txBody>
          </p:sp>
        </mc:Fallback>
      </mc:AlternateContent>
      <mc:AlternateContent xmlns:mc="http://schemas.openxmlformats.org/markup-compatibility/2006" xmlns:a14="http://schemas.microsoft.com/office/drawing/2010/main">
        <mc:Choice Requires="a14">
          <p:sp>
            <p:nvSpPr>
              <p:cNvPr id="2" name="Retângulo 1"/>
              <p:cNvSpPr/>
              <p:nvPr/>
            </p:nvSpPr>
            <p:spPr>
              <a:xfrm>
                <a:off x="7252735" y="5347388"/>
                <a:ext cx="1109599" cy="200055"/>
              </a:xfrm>
              <a:prstGeom prst="rect">
                <a:avLst/>
              </a:prstGeom>
            </p:spPr>
            <p:txBody>
              <a:bodyPr wrap="none">
                <a:spAutoFit/>
              </a:bodyPr>
              <a:lstStyle/>
              <a:p>
                <a:pPr algn="ctr"/>
                <a14:m>
                  <m:oMathPara xmlns:m="http://schemas.openxmlformats.org/officeDocument/2006/math">
                    <m:oMathParaPr>
                      <m:jc m:val="centerGroup"/>
                    </m:oMathParaPr>
                    <m:oMath xmlns:m="http://schemas.openxmlformats.org/officeDocument/2006/math">
                      <m:r>
                        <m:rPr>
                          <m:sty m:val="p"/>
                        </m:rPr>
                        <a:rPr lang="pt-BR" sz="700" b="0" i="0">
                          <a:latin typeface="Cambria Math"/>
                        </a:rPr>
                        <m:t>Deslizamentos</m:t>
                      </m:r>
                      <m:r>
                        <a:rPr lang="pt-BR" sz="700" b="0" i="0">
                          <a:latin typeface="Cambria Math"/>
                        </a:rPr>
                        <m:t> </m:t>
                      </m:r>
                      <m:r>
                        <m:rPr>
                          <m:sty m:val="p"/>
                        </m:rPr>
                        <a:rPr lang="pt-BR" sz="700" b="0" i="0">
                          <a:latin typeface="Cambria Math"/>
                        </a:rPr>
                        <m:t>de</m:t>
                      </m:r>
                      <m:r>
                        <a:rPr lang="pt-BR" sz="700" b="0" i="0">
                          <a:latin typeface="Cambria Math"/>
                        </a:rPr>
                        <m:t> </m:t>
                      </m:r>
                      <m:r>
                        <m:rPr>
                          <m:sty m:val="p"/>
                        </m:rPr>
                        <a:rPr lang="pt-BR" sz="700" b="0" i="0">
                          <a:latin typeface="Cambria Math"/>
                        </a:rPr>
                        <m:t>Terra</m:t>
                      </m:r>
                    </m:oMath>
                  </m:oMathPara>
                </a14:m>
                <a:endParaRPr lang="pt-BR" sz="700" dirty="0"/>
              </a:p>
            </p:txBody>
          </p:sp>
        </mc:Choice>
        <mc:Fallback xmlns="">
          <p:sp>
            <p:nvSpPr>
              <p:cNvPr id="2" name="Retângulo 1"/>
              <p:cNvSpPr>
                <a:spLocks noRot="1" noChangeAspect="1" noMove="1" noResize="1" noEditPoints="1" noAdjustHandles="1" noChangeArrowheads="1" noChangeShapeType="1" noTextEdit="1"/>
              </p:cNvSpPr>
              <p:nvPr/>
            </p:nvSpPr>
            <p:spPr>
              <a:xfrm>
                <a:off x="7252735" y="5347388"/>
                <a:ext cx="1109599" cy="200055"/>
              </a:xfrm>
              <a:prstGeom prst="rect">
                <a:avLst/>
              </a:prstGeom>
              <a:blipFill rotWithShape="1">
                <a:blip r:embed="rId4"/>
                <a:stretch>
                  <a:fillRect/>
                </a:stretch>
              </a:blipFill>
            </p:spPr>
            <p:txBody>
              <a:bodyPr/>
              <a:lstStyle/>
              <a:p>
                <a:r>
                  <a:rPr lang="pt-BR">
                    <a:noFill/>
                  </a:rPr>
                  <a:t> </a:t>
                </a:r>
              </a:p>
            </p:txBody>
          </p:sp>
        </mc:Fallback>
      </mc:AlternateContent>
    </p:spTree>
    <p:extLst>
      <p:ext uri="{BB962C8B-B14F-4D97-AF65-F5344CB8AC3E}">
        <p14:creationId xmlns:p14="http://schemas.microsoft.com/office/powerpoint/2010/main" val="8780493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539552" y="764704"/>
            <a:ext cx="8064896" cy="3477875"/>
          </a:xfrm>
          <a:prstGeom prst="rect">
            <a:avLst/>
          </a:prstGeom>
        </p:spPr>
        <p:txBody>
          <a:bodyPr wrap="square">
            <a:spAutoFit/>
          </a:bodyPr>
          <a:lstStyle/>
          <a:p>
            <a:pPr algn="just"/>
            <a:r>
              <a:rPr lang="pt-BR" sz="1600" dirty="0" smtClean="0"/>
              <a:t>Os dados utilizados para compor o </a:t>
            </a:r>
            <a:r>
              <a:rPr lang="pt-BR" sz="1600" dirty="0" err="1" smtClean="0"/>
              <a:t>sub-índice</a:t>
            </a:r>
            <a:r>
              <a:rPr lang="pt-BR" sz="1600" dirty="0" smtClean="0"/>
              <a:t> de Exposição (tanto para o caso dos deslizamentos de terra quanto para inundações bruscas, enxurradas e alagamentos) são provenientes do estudo de </a:t>
            </a:r>
            <a:r>
              <a:rPr lang="pt-BR" sz="1600" dirty="0" err="1"/>
              <a:t>Debortoli</a:t>
            </a:r>
            <a:r>
              <a:rPr lang="pt-BR" sz="1600" dirty="0"/>
              <a:t> et. al (2016</a:t>
            </a:r>
            <a:r>
              <a:rPr lang="pt-BR" sz="1600" dirty="0" smtClean="0"/>
              <a:t>). Os resultados foram gerados a partir dos dados climáticos de índices de extremos de precipitação (Rx1Day, Rx5day, R95p e CWD), os quais foram </a:t>
            </a:r>
            <a:r>
              <a:rPr lang="pt-BR" sz="1600" dirty="0"/>
              <a:t>calculados pelo grupo de pesquisa do INPE (Instituto Nacional de Pesquisas Espaciais) coordenado pela pesquisadora </a:t>
            </a:r>
            <a:r>
              <a:rPr lang="pt-BR" sz="1600" dirty="0" err="1"/>
              <a:t>Chou</a:t>
            </a:r>
            <a:r>
              <a:rPr lang="pt-BR" sz="1600" dirty="0"/>
              <a:t> </a:t>
            </a:r>
            <a:r>
              <a:rPr lang="pt-BR" sz="1600" dirty="0" err="1"/>
              <a:t>Sin</a:t>
            </a:r>
            <a:r>
              <a:rPr lang="pt-BR" sz="1600" dirty="0"/>
              <a:t> Chan (CHOU et al. 2014). Nesta ocasião, a metodologia utilizada no cálculo dos índices foi feita sob a plataforma do programa FCLIMDEX. Importante ressaltar que todos as considerações feitas pelos autores, e aqui apresentadas, são válidas para o presente estudo</a:t>
            </a:r>
            <a:r>
              <a:rPr lang="pt-BR" sz="1600" dirty="0" smtClean="0"/>
              <a:t>.</a:t>
            </a:r>
          </a:p>
          <a:p>
            <a:pPr algn="just"/>
            <a:endParaRPr lang="pt-BR" sz="1200" dirty="0"/>
          </a:p>
          <a:p>
            <a:pPr algn="just"/>
            <a:r>
              <a:rPr lang="pt-BR" sz="1600" dirty="0"/>
              <a:t>A partir dos índices de extremos de precipitação calculados pelo grupo da pesquisadora </a:t>
            </a:r>
            <a:r>
              <a:rPr lang="pt-BR" sz="1600" dirty="0" err="1"/>
              <a:t>Chou</a:t>
            </a:r>
            <a:r>
              <a:rPr lang="pt-BR" sz="1600" dirty="0"/>
              <a:t> </a:t>
            </a:r>
            <a:r>
              <a:rPr lang="pt-BR" sz="1600" dirty="0" err="1"/>
              <a:t>Sin</a:t>
            </a:r>
            <a:r>
              <a:rPr lang="pt-BR" sz="1600" dirty="0"/>
              <a:t> Chan do INPE (CHOU et al. 2014), os autores selecionaram alguns índices específicos para os extremos climáticos que representem a dinâmica climática dos extremos de precipitação para as diferentes regiões do Brasil. </a:t>
            </a:r>
          </a:p>
        </p:txBody>
      </p:sp>
      <p:graphicFrame>
        <p:nvGraphicFramePr>
          <p:cNvPr id="10" name="Tabela 9"/>
          <p:cNvGraphicFramePr>
            <a:graphicFrameLocks noGrp="1"/>
          </p:cNvGraphicFramePr>
          <p:nvPr>
            <p:extLst>
              <p:ext uri="{D42A27DB-BD31-4B8C-83A1-F6EECF244321}">
                <p14:modId xmlns:p14="http://schemas.microsoft.com/office/powerpoint/2010/main" val="1503055906"/>
              </p:ext>
            </p:extLst>
          </p:nvPr>
        </p:nvGraphicFramePr>
        <p:xfrm>
          <a:off x="1843087" y="4293096"/>
          <a:ext cx="5457825" cy="2120646"/>
        </p:xfrm>
        <a:graphic>
          <a:graphicData uri="http://schemas.openxmlformats.org/drawingml/2006/table">
            <a:tbl>
              <a:tblPr firstRow="1" firstCol="1" bandRow="1">
                <a:tableStyleId>{5C22544A-7EE6-4342-B048-85BDC9FD1C3A}</a:tableStyleId>
              </a:tblPr>
              <a:tblGrid>
                <a:gridCol w="828040">
                  <a:extLst>
                    <a:ext uri="{9D8B030D-6E8A-4147-A177-3AD203B41FA5}">
                      <a16:colId xmlns:a16="http://schemas.microsoft.com/office/drawing/2014/main" val="20000"/>
                    </a:ext>
                  </a:extLst>
                </a:gridCol>
                <a:gridCol w="1771650">
                  <a:extLst>
                    <a:ext uri="{9D8B030D-6E8A-4147-A177-3AD203B41FA5}">
                      <a16:colId xmlns:a16="http://schemas.microsoft.com/office/drawing/2014/main" val="20001"/>
                    </a:ext>
                  </a:extLst>
                </a:gridCol>
                <a:gridCol w="2115185">
                  <a:extLst>
                    <a:ext uri="{9D8B030D-6E8A-4147-A177-3AD203B41FA5}">
                      <a16:colId xmlns:a16="http://schemas.microsoft.com/office/drawing/2014/main" val="20002"/>
                    </a:ext>
                  </a:extLst>
                </a:gridCol>
                <a:gridCol w="742950">
                  <a:extLst>
                    <a:ext uri="{9D8B030D-6E8A-4147-A177-3AD203B41FA5}">
                      <a16:colId xmlns:a16="http://schemas.microsoft.com/office/drawing/2014/main" val="20003"/>
                    </a:ext>
                  </a:extLst>
                </a:gridCol>
              </a:tblGrid>
              <a:tr h="0">
                <a:tc>
                  <a:txBody>
                    <a:bodyPr/>
                    <a:lstStyle/>
                    <a:p>
                      <a:pPr algn="ctr">
                        <a:lnSpc>
                          <a:spcPct val="115000"/>
                        </a:lnSpc>
                        <a:spcAft>
                          <a:spcPts val="0"/>
                        </a:spcAft>
                      </a:pPr>
                      <a:r>
                        <a:rPr lang="pt-BR" sz="1100" dirty="0">
                          <a:effectLst/>
                        </a:rPr>
                        <a:t>ID</a:t>
                      </a:r>
                      <a:endParaRPr lang="pt-BR" sz="1200" dirty="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Descrição</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Definição</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Unidade</a:t>
                      </a:r>
                      <a:endParaRPr lang="pt-BR" sz="1200">
                        <a:effectLst/>
                        <a:latin typeface="Calibri"/>
                        <a:ea typeface="Times New Roman"/>
                        <a:cs typeface="Times New Roman"/>
                      </a:endParaRPr>
                    </a:p>
                  </a:txBody>
                  <a:tcPr marL="68580" marR="68580" marT="0" marB="0" anchor="ctr"/>
                </a:tc>
                <a:extLst>
                  <a:ext uri="{0D108BD9-81ED-4DB2-BD59-A6C34878D82A}">
                    <a16:rowId xmlns:a16="http://schemas.microsoft.com/office/drawing/2014/main" val="10000"/>
                  </a:ext>
                </a:extLst>
              </a:tr>
              <a:tr h="0">
                <a:tc>
                  <a:txBody>
                    <a:bodyPr/>
                    <a:lstStyle/>
                    <a:p>
                      <a:pPr algn="ctr">
                        <a:lnSpc>
                          <a:spcPct val="115000"/>
                        </a:lnSpc>
                        <a:spcAft>
                          <a:spcPts val="0"/>
                        </a:spcAft>
                      </a:pPr>
                      <a:r>
                        <a:rPr lang="pt-BR" sz="1100">
                          <a:effectLst/>
                        </a:rPr>
                        <a:t>Rx1day</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dirty="0">
                          <a:effectLst/>
                        </a:rPr>
                        <a:t>Quantidade máxima de</a:t>
                      </a:r>
                      <a:endParaRPr lang="pt-BR" sz="1200" dirty="0">
                        <a:effectLst/>
                      </a:endParaRPr>
                    </a:p>
                    <a:p>
                      <a:pPr algn="ctr">
                        <a:lnSpc>
                          <a:spcPct val="115000"/>
                        </a:lnSpc>
                        <a:spcAft>
                          <a:spcPts val="0"/>
                        </a:spcAft>
                      </a:pPr>
                      <a:r>
                        <a:rPr lang="pt-BR" sz="1100" dirty="0">
                          <a:effectLst/>
                        </a:rPr>
                        <a:t>precipitação em um dia</a:t>
                      </a:r>
                      <a:endParaRPr lang="pt-BR" sz="1200" dirty="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Máximo de precipitação ocorrido em 1 dia</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mm/dia</a:t>
                      </a:r>
                      <a:endParaRPr lang="pt-BR" sz="1200">
                        <a:effectLst/>
                        <a:latin typeface="Calibri"/>
                        <a:ea typeface="Times New Roman"/>
                        <a:cs typeface="Times New Roman"/>
                      </a:endParaRPr>
                    </a:p>
                  </a:txBody>
                  <a:tcPr marL="68580" marR="68580" marT="0" marB="0" anchor="ctr"/>
                </a:tc>
                <a:extLst>
                  <a:ext uri="{0D108BD9-81ED-4DB2-BD59-A6C34878D82A}">
                    <a16:rowId xmlns:a16="http://schemas.microsoft.com/office/drawing/2014/main" val="10001"/>
                  </a:ext>
                </a:extLst>
              </a:tr>
              <a:tr h="0">
                <a:tc>
                  <a:txBody>
                    <a:bodyPr/>
                    <a:lstStyle/>
                    <a:p>
                      <a:pPr algn="ctr">
                        <a:lnSpc>
                          <a:spcPct val="115000"/>
                        </a:lnSpc>
                        <a:spcAft>
                          <a:spcPts val="0"/>
                        </a:spcAft>
                      </a:pPr>
                      <a:r>
                        <a:rPr lang="pt-BR" sz="1100">
                          <a:effectLst/>
                        </a:rPr>
                        <a:t>Rx5day</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dirty="0">
                          <a:effectLst/>
                        </a:rPr>
                        <a:t>Quantidade máxima de</a:t>
                      </a:r>
                      <a:endParaRPr lang="pt-BR" sz="1200" dirty="0">
                        <a:effectLst/>
                      </a:endParaRPr>
                    </a:p>
                    <a:p>
                      <a:pPr algn="ctr">
                        <a:lnSpc>
                          <a:spcPct val="115000"/>
                        </a:lnSpc>
                        <a:spcAft>
                          <a:spcPts val="0"/>
                        </a:spcAft>
                      </a:pPr>
                      <a:r>
                        <a:rPr lang="pt-BR" sz="1100" dirty="0">
                          <a:effectLst/>
                        </a:rPr>
                        <a:t>Precipitação em cinco dias</a:t>
                      </a:r>
                      <a:endParaRPr lang="pt-BR" sz="1200" dirty="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Máximo de precipitação acumulada  em 5 dias consecutivos</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mm/5dias</a:t>
                      </a:r>
                      <a:endParaRPr lang="pt-BR" sz="1200">
                        <a:effectLst/>
                        <a:latin typeface="Calibri"/>
                        <a:ea typeface="Times New Roman"/>
                        <a:cs typeface="Times New Roman"/>
                      </a:endParaRPr>
                    </a:p>
                  </a:txBody>
                  <a:tcPr marL="68580" marR="68580" marT="0" marB="0" anchor="ctr"/>
                </a:tc>
                <a:extLst>
                  <a:ext uri="{0D108BD9-81ED-4DB2-BD59-A6C34878D82A}">
                    <a16:rowId xmlns:a16="http://schemas.microsoft.com/office/drawing/2014/main" val="10002"/>
                  </a:ext>
                </a:extLst>
              </a:tr>
              <a:tr h="0">
                <a:tc>
                  <a:txBody>
                    <a:bodyPr/>
                    <a:lstStyle/>
                    <a:p>
                      <a:pPr algn="ctr">
                        <a:lnSpc>
                          <a:spcPct val="115000"/>
                        </a:lnSpc>
                        <a:spcAft>
                          <a:spcPts val="0"/>
                        </a:spcAft>
                      </a:pPr>
                      <a:r>
                        <a:rPr lang="pt-BR" sz="1100">
                          <a:effectLst/>
                        </a:rPr>
                        <a:t>CWD</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No. de dias úmidos (RR&gt; consecutivos </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Número máximo de dias consecutivos com RR≥1 mm</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dias</a:t>
                      </a:r>
                      <a:endParaRPr lang="pt-BR" sz="1200">
                        <a:effectLst/>
                        <a:latin typeface="Calibri"/>
                        <a:ea typeface="Times New Roman"/>
                        <a:cs typeface="Times New Roman"/>
                      </a:endParaRPr>
                    </a:p>
                  </a:txBody>
                  <a:tcPr marL="68580" marR="68580" marT="0" marB="0" anchor="ctr"/>
                </a:tc>
                <a:extLst>
                  <a:ext uri="{0D108BD9-81ED-4DB2-BD59-A6C34878D82A}">
                    <a16:rowId xmlns:a16="http://schemas.microsoft.com/office/drawing/2014/main" val="10003"/>
                  </a:ext>
                </a:extLst>
              </a:tr>
              <a:tr h="0">
                <a:tc>
                  <a:txBody>
                    <a:bodyPr/>
                    <a:lstStyle/>
                    <a:p>
                      <a:pPr algn="ctr">
                        <a:lnSpc>
                          <a:spcPct val="115000"/>
                        </a:lnSpc>
                        <a:spcAft>
                          <a:spcPts val="0"/>
                        </a:spcAft>
                      </a:pPr>
                      <a:r>
                        <a:rPr lang="pt-BR" sz="1100">
                          <a:effectLst/>
                        </a:rPr>
                        <a:t>R95p</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Dias muito úmidos</a:t>
                      </a:r>
                      <a:endParaRPr lang="pt-BR" sz="1200">
                        <a:effectLst/>
                      </a:endParaRPr>
                    </a:p>
                    <a:p>
                      <a:pPr algn="ctr">
                        <a:lnSpc>
                          <a:spcPct val="115000"/>
                        </a:lnSpc>
                        <a:spcAft>
                          <a:spcPts val="0"/>
                        </a:spcAft>
                      </a:pPr>
                      <a:r>
                        <a:rPr lang="pt-BR" sz="1100">
                          <a:effectLst/>
                        </a:rPr>
                        <a:t> </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a:effectLst/>
                        </a:rPr>
                        <a:t>Precipitação diária total em que RR&gt; percentil 95, considerando a estatística de um período (ex: ano)</a:t>
                      </a:r>
                      <a:endParaRPr lang="pt-BR" sz="1200">
                        <a:effectLst/>
                        <a:latin typeface="Calibri"/>
                        <a:ea typeface="Times New Roman"/>
                        <a:cs typeface="Times New Roman"/>
                      </a:endParaRPr>
                    </a:p>
                  </a:txBody>
                  <a:tcPr marL="68580" marR="68580" marT="0" marB="0" anchor="ctr"/>
                </a:tc>
                <a:tc>
                  <a:txBody>
                    <a:bodyPr/>
                    <a:lstStyle/>
                    <a:p>
                      <a:pPr algn="ctr">
                        <a:lnSpc>
                          <a:spcPct val="115000"/>
                        </a:lnSpc>
                        <a:spcAft>
                          <a:spcPts val="0"/>
                        </a:spcAft>
                      </a:pPr>
                      <a:r>
                        <a:rPr lang="pt-BR" sz="1100" dirty="0">
                          <a:effectLst/>
                        </a:rPr>
                        <a:t>mm/dia</a:t>
                      </a:r>
                      <a:endParaRPr lang="pt-BR" sz="1200" dirty="0">
                        <a:effectLst/>
                        <a:latin typeface="Calibri"/>
                        <a:ea typeface="Times New Roman"/>
                        <a:cs typeface="Times New Roman"/>
                      </a:endParaRPr>
                    </a:p>
                  </a:txBody>
                  <a:tcPr marL="68580" marR="68580" marT="0" marB="0" anchor="ctr"/>
                </a:tc>
                <a:extLst>
                  <a:ext uri="{0D108BD9-81ED-4DB2-BD59-A6C34878D82A}">
                    <a16:rowId xmlns:a16="http://schemas.microsoft.com/office/drawing/2014/main" val="10004"/>
                  </a:ext>
                </a:extLst>
              </a:tr>
            </a:tbl>
          </a:graphicData>
        </a:graphic>
      </p:graphicFrame>
      <p:sp>
        <p:nvSpPr>
          <p:cNvPr id="11" name="Rectangle 2"/>
          <p:cNvSpPr>
            <a:spLocks noChangeArrowheads="1"/>
          </p:cNvSpPr>
          <p:nvPr/>
        </p:nvSpPr>
        <p:spPr bwMode="auto">
          <a:xfrm>
            <a:off x="1843088" y="26098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BR" alt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CaixaDeTexto 11"/>
          <p:cNvSpPr txBox="1"/>
          <p:nvPr/>
        </p:nvSpPr>
        <p:spPr>
          <a:xfrm>
            <a:off x="323528" y="6597352"/>
            <a:ext cx="8928992" cy="307777"/>
          </a:xfrm>
          <a:prstGeom prst="rect">
            <a:avLst/>
          </a:prstGeom>
          <a:noFill/>
        </p:spPr>
        <p:txBody>
          <a:bodyPr wrap="square" rtlCol="0">
            <a:spAutoFit/>
          </a:bodyPr>
          <a:lstStyle/>
          <a:p>
            <a:r>
              <a:rPr lang="pt-BR" sz="1400" dirty="0" smtClean="0"/>
              <a:t>Atualmente, estes dados (brutos) podem ser solicitados diretamente em: </a:t>
            </a:r>
            <a:r>
              <a:rPr lang="pt-BR" sz="1400" dirty="0" smtClean="0">
                <a:hlinkClick r:id="rId2"/>
              </a:rPr>
              <a:t>https://projeta.cptec.inpe.br/#/dashboard</a:t>
            </a:r>
            <a:endParaRPr lang="pt-BR" sz="1400" dirty="0"/>
          </a:p>
        </p:txBody>
      </p:sp>
      <p:sp>
        <p:nvSpPr>
          <p:cNvPr id="13" name="CaixaDeTexto 12"/>
          <p:cNvSpPr txBox="1"/>
          <p:nvPr/>
        </p:nvSpPr>
        <p:spPr>
          <a:xfrm>
            <a:off x="0" y="116632"/>
            <a:ext cx="9144000" cy="461665"/>
          </a:xfrm>
          <a:prstGeom prst="rect">
            <a:avLst/>
          </a:prstGeom>
          <a:noFill/>
        </p:spPr>
        <p:txBody>
          <a:bodyPr wrap="square" rtlCol="0">
            <a:spAutoFit/>
          </a:bodyPr>
          <a:lstStyle/>
          <a:p>
            <a:pPr algn="ctr"/>
            <a:r>
              <a:rPr lang="pt-BR" sz="2400" b="1" dirty="0" smtClean="0">
                <a:solidFill>
                  <a:schemeClr val="accent6">
                    <a:lumMod val="50000"/>
                  </a:schemeClr>
                </a:solidFill>
              </a:rPr>
              <a:t>Variáveis utilizadas no </a:t>
            </a:r>
            <a:r>
              <a:rPr lang="pt-BR" sz="2400" b="1" dirty="0" err="1" smtClean="0">
                <a:solidFill>
                  <a:schemeClr val="accent6">
                    <a:lumMod val="50000"/>
                  </a:schemeClr>
                </a:solidFill>
              </a:rPr>
              <a:t>Sub-índice</a:t>
            </a:r>
            <a:r>
              <a:rPr lang="pt-BR" sz="2400" b="1" dirty="0" smtClean="0">
                <a:solidFill>
                  <a:schemeClr val="accent6">
                    <a:lumMod val="50000"/>
                  </a:schemeClr>
                </a:solidFill>
              </a:rPr>
              <a:t> de Exposição</a:t>
            </a:r>
            <a:endParaRPr lang="pt-BR" sz="2400" b="1" dirty="0">
              <a:solidFill>
                <a:schemeClr val="accent6">
                  <a:lumMod val="50000"/>
                </a:schemeClr>
              </a:solidFill>
            </a:endParaRPr>
          </a:p>
        </p:txBody>
      </p:sp>
    </p:spTree>
    <p:extLst>
      <p:ext uri="{BB962C8B-B14F-4D97-AF65-F5344CB8AC3E}">
        <p14:creationId xmlns:p14="http://schemas.microsoft.com/office/powerpoint/2010/main" val="3110169811"/>
      </p:ext>
    </p:extLst>
  </p:cSld>
  <p:clrMapOvr>
    <a:masterClrMapping/>
  </p:clrMapOvr>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2787</TotalTime>
  <Words>7786</Words>
  <Application>Microsoft Office PowerPoint</Application>
  <PresentationFormat>Apresentação na tela (4:3)</PresentationFormat>
  <Paragraphs>352</Paragraphs>
  <Slides>39</Slides>
  <Notes>0</Notes>
  <HiddenSlides>0</HiddenSlides>
  <MMClips>0</MMClips>
  <ScaleCrop>false</ScaleCrop>
  <HeadingPairs>
    <vt:vector size="6" baseType="variant">
      <vt:variant>
        <vt:lpstr>Fontes usadas</vt:lpstr>
      </vt:variant>
      <vt:variant>
        <vt:i4>7</vt:i4>
      </vt:variant>
      <vt:variant>
        <vt:lpstr>Tema</vt:lpstr>
      </vt:variant>
      <vt:variant>
        <vt:i4>1</vt:i4>
      </vt:variant>
      <vt:variant>
        <vt:lpstr>Títulos de slides</vt:lpstr>
      </vt:variant>
      <vt:variant>
        <vt:i4>39</vt:i4>
      </vt:variant>
    </vt:vector>
  </HeadingPairs>
  <TitlesOfParts>
    <vt:vector size="47" baseType="lpstr">
      <vt:lpstr>Arial</vt:lpstr>
      <vt:lpstr>Calibri</vt:lpstr>
      <vt:lpstr>Cambria Math</vt:lpstr>
      <vt:lpstr>Helvetica</vt:lpstr>
      <vt:lpstr>Helvetica Neue</vt:lpstr>
      <vt:lpstr>Times New Roman</vt:lpstr>
      <vt:lpstr>Wingdings</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Pedro Camarinha</dc:creator>
  <cp:lastModifiedBy>Pedro</cp:lastModifiedBy>
  <cp:revision>70</cp:revision>
  <dcterms:created xsi:type="dcterms:W3CDTF">2019-04-29T16:28:52Z</dcterms:created>
  <dcterms:modified xsi:type="dcterms:W3CDTF">2019-07-12T19:38:26Z</dcterms:modified>
</cp:coreProperties>
</file>