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ink/ink9.xml" ContentType="application/inkml+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30275213" cy="21383625"/>
  <p:notesSz cx="20929600" cy="29819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2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0661A-73B7-48D3-A066-90049EFE19D8}" v="36" dt="2023-03-25T11:13:12.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76" autoAdjust="0"/>
    <p:restoredTop sz="94660"/>
  </p:normalViewPr>
  <p:slideViewPr>
    <p:cSldViewPr snapToGrid="0">
      <p:cViewPr>
        <p:scale>
          <a:sx n="100" d="100"/>
          <a:sy n="100" d="100"/>
        </p:scale>
        <p:origin x="-10616" y="-1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03808725596255"/>
          <c:y val="8.6526675548502935E-2"/>
          <c:w val="0.78044106733421204"/>
          <c:h val="0.77475564111187711"/>
        </c:manualLayout>
      </c:layout>
      <c:barChart>
        <c:barDir val="col"/>
        <c:grouping val="clustered"/>
        <c:varyColors val="0"/>
        <c:ser>
          <c:idx val="0"/>
          <c:order val="0"/>
          <c:spPr>
            <a:solidFill>
              <a:schemeClr val="tx2">
                <a:lumMod val="40000"/>
                <a:lumOff val="60000"/>
              </a:schemeClr>
            </a:solidFill>
            <a:ln>
              <a:noFill/>
            </a:ln>
            <a:effectLst>
              <a:outerShdw blurRad="254000" sx="102000" sy="102000" algn="ctr" rotWithShape="0">
                <a:prstClr val="black">
                  <a:alpha val="20000"/>
                </a:prstClr>
              </a:outerShdw>
            </a:effectLst>
          </c:spPr>
          <c:invertIfNegative val="0"/>
          <c:dLbls>
            <c:dLbl>
              <c:idx val="0"/>
              <c:tx>
                <c:rich>
                  <a:bodyPr/>
                  <a:lstStyle/>
                  <a:p>
                    <a:r>
                      <a:rPr lang="en-US" dirty="0"/>
                      <a:t>69%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C20-4F11-BFE0-53F46361AEB5}"/>
                </c:ext>
              </c:extLst>
            </c:dLbl>
            <c:dLbl>
              <c:idx val="1"/>
              <c:tx>
                <c:rich>
                  <a:bodyPr/>
                  <a:lstStyle/>
                  <a:p>
                    <a:r>
                      <a:rPr lang="en-US" dirty="0"/>
                      <a:t>31%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C20-4F11-BFE0-53F46361AEB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'[Mansa Schools Questionnire Responses_2021.xlsx]Sheet1'!$A$15:$A$16</c:f>
              <c:strCache>
                <c:ptCount val="2"/>
                <c:pt idx="0">
                  <c:v>Continously</c:v>
                </c:pt>
                <c:pt idx="1">
                  <c:v>Not continously</c:v>
                </c:pt>
              </c:strCache>
            </c:strRef>
          </c:cat>
          <c:val>
            <c:numRef>
              <c:f>'[Mansa Schools Questionnire Responses_2021.xlsx]Sheet1'!$B$15:$B$16</c:f>
              <c:numCache>
                <c:formatCode>General</c:formatCode>
                <c:ptCount val="2"/>
                <c:pt idx="0">
                  <c:v>43</c:v>
                </c:pt>
                <c:pt idx="1">
                  <c:v>24</c:v>
                </c:pt>
              </c:numCache>
            </c:numRef>
          </c:val>
          <c:extLst>
            <c:ext xmlns:c16="http://schemas.microsoft.com/office/drawing/2014/chart" uri="{C3380CC4-5D6E-409C-BE32-E72D297353CC}">
              <c16:uniqueId val="{00000002-5C20-4F11-BFE0-53F46361AEB5}"/>
            </c:ext>
          </c:extLst>
        </c:ser>
        <c:dLbls>
          <c:showLegendKey val="0"/>
          <c:showVal val="0"/>
          <c:showCatName val="0"/>
          <c:showSerName val="0"/>
          <c:showPercent val="0"/>
          <c:showBubbleSize val="0"/>
        </c:dLbls>
        <c:gapWidth val="150"/>
        <c:axId val="1495275120"/>
        <c:axId val="1495274704"/>
      </c:barChart>
      <c:valAx>
        <c:axId val="149527470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1495275120"/>
        <c:crosses val="autoZero"/>
        <c:crossBetween val="between"/>
      </c:valAx>
      <c:catAx>
        <c:axId val="1495275120"/>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tx1"/>
                </a:solidFill>
                <a:latin typeface="+mn-lt"/>
                <a:ea typeface="+mn-ea"/>
                <a:cs typeface="+mn-cs"/>
              </a:defRPr>
            </a:pPr>
            <a:endParaRPr lang="LID4096"/>
          </a:p>
        </c:txPr>
        <c:crossAx val="149527470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LID4096"/>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39B5-47F9-973A-B79FB2DA7E0C}"/>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39B5-47F9-973A-B79FB2DA7E0C}"/>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39B5-47F9-973A-B79FB2DA7E0C}"/>
              </c:ext>
            </c:extLst>
          </c:dPt>
          <c:dLbls>
            <c:dLbl>
              <c:idx val="1"/>
              <c:layout>
                <c:manualLayout>
                  <c:x val="3.5791338582677162E-2"/>
                  <c:y val="0.1053058471857684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9B5-47F9-973A-B79FB2DA7E0C}"/>
                </c:ext>
              </c:extLst>
            </c:dLbl>
            <c:dLbl>
              <c:idx val="2"/>
              <c:layout>
                <c:manualLayout>
                  <c:x val="9.6391076115485558E-3"/>
                  <c:y val="3.661307961504812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9B5-47F9-973A-B79FB2DA7E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ID4096"/>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'[Mansa HCF Questionnaire Responses_2021.xlsx]Sheet1'!$A$54:$A$56</c:f>
              <c:strCache>
                <c:ptCount val="3"/>
                <c:pt idx="0">
                  <c:v>Yes</c:v>
                </c:pt>
                <c:pt idx="1">
                  <c:v>Sometimes</c:v>
                </c:pt>
                <c:pt idx="2">
                  <c:v>Not equipped</c:v>
                </c:pt>
              </c:strCache>
            </c:strRef>
          </c:cat>
          <c:val>
            <c:numRef>
              <c:f>'[Mansa HCF Questionnaire Responses_2021.xlsx]Sheet1'!$B$54:$B$56</c:f>
              <c:numCache>
                <c:formatCode>General</c:formatCode>
                <c:ptCount val="3"/>
                <c:pt idx="0">
                  <c:v>38</c:v>
                </c:pt>
                <c:pt idx="1">
                  <c:v>3</c:v>
                </c:pt>
                <c:pt idx="2">
                  <c:v>1</c:v>
                </c:pt>
              </c:numCache>
            </c:numRef>
          </c:val>
          <c:extLst>
            <c:ext xmlns:c16="http://schemas.microsoft.com/office/drawing/2014/chart" uri="{C3380CC4-5D6E-409C-BE32-E72D297353CC}">
              <c16:uniqueId val="{00000006-39B5-47F9-973A-B79FB2DA7E0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8.6384703090670492E-2"/>
          <c:y val="0.83652219832329966"/>
          <c:w val="0.83904639936585412"/>
          <c:h val="9.6044867760010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86821060499484"/>
          <c:y val="8.6523888830738332E-2"/>
          <c:w val="0.69697532340937574"/>
          <c:h val="0.77476289543492038"/>
        </c:manualLayout>
      </c:layout>
      <c:barChart>
        <c:barDir val="col"/>
        <c:grouping val="clustered"/>
        <c:varyColors val="0"/>
        <c:ser>
          <c:idx val="0"/>
          <c:order val="0"/>
          <c:spPr>
            <a:solidFill>
              <a:schemeClr val="tx2">
                <a:lumMod val="40000"/>
                <a:lumOff val="60000"/>
              </a:schemeClr>
            </a:solidFill>
            <a:ln>
              <a:noFill/>
            </a:ln>
            <a:effectLst>
              <a:outerShdw blurRad="254000" sx="102000" sy="102000" algn="ctr" rotWithShape="0">
                <a:prstClr val="black">
                  <a:alpha val="20000"/>
                </a:prstClr>
              </a:outerShdw>
            </a:effectLst>
          </c:spPr>
          <c:invertIfNegative val="0"/>
          <c:dLbls>
            <c:dLbl>
              <c:idx val="0"/>
              <c:tx>
                <c:rich>
                  <a:bodyPr/>
                  <a:lstStyle/>
                  <a:p>
                    <a:r>
                      <a:rPr lang="en-US" dirty="0"/>
                      <a:t>81%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288-4AED-93FD-A3C67C09A00B}"/>
                </c:ext>
              </c:extLst>
            </c:dLbl>
            <c:dLbl>
              <c:idx val="1"/>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288-4AED-93FD-A3C67C09A00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'[Mansa Schools Questionnire Responses_2021.xlsx]Sheet1'!$A$24:$A$25</c:f>
              <c:strCache>
                <c:ptCount val="2"/>
                <c:pt idx="0">
                  <c:v>Willing</c:v>
                </c:pt>
                <c:pt idx="1">
                  <c:v>Not Willing</c:v>
                </c:pt>
              </c:strCache>
            </c:strRef>
          </c:cat>
          <c:val>
            <c:numRef>
              <c:f>'[Mansa Schools Questionnire Responses_2021.xlsx]Sheet1'!$B$24:$B$25</c:f>
              <c:numCache>
                <c:formatCode>General</c:formatCode>
                <c:ptCount val="2"/>
                <c:pt idx="0">
                  <c:v>47</c:v>
                </c:pt>
                <c:pt idx="1">
                  <c:v>10</c:v>
                </c:pt>
              </c:numCache>
            </c:numRef>
          </c:val>
          <c:extLst>
            <c:ext xmlns:c16="http://schemas.microsoft.com/office/drawing/2014/chart" uri="{C3380CC4-5D6E-409C-BE32-E72D297353CC}">
              <c16:uniqueId val="{00000002-1288-4AED-93FD-A3C67C09A00B}"/>
            </c:ext>
          </c:extLst>
        </c:ser>
        <c:dLbls>
          <c:showLegendKey val="0"/>
          <c:showVal val="0"/>
          <c:showCatName val="0"/>
          <c:showSerName val="0"/>
          <c:showPercent val="0"/>
          <c:showBubbleSize val="0"/>
        </c:dLbls>
        <c:gapWidth val="150"/>
        <c:axId val="1272002912"/>
        <c:axId val="1272016224"/>
      </c:barChart>
      <c:catAx>
        <c:axId val="1272002912"/>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dk1">
                    <a:lumMod val="75000"/>
                    <a:lumOff val="25000"/>
                  </a:schemeClr>
                </a:solidFill>
                <a:latin typeface="+mn-lt"/>
                <a:ea typeface="+mn-ea"/>
                <a:cs typeface="+mn-cs"/>
              </a:defRPr>
            </a:pPr>
            <a:endParaRPr lang="LID4096"/>
          </a:p>
        </c:txPr>
        <c:crossAx val="1272016224"/>
        <c:crosses val="autoZero"/>
        <c:auto val="1"/>
        <c:lblAlgn val="ctr"/>
        <c:lblOffset val="100"/>
        <c:noMultiLvlLbl val="0"/>
      </c:catAx>
      <c:valAx>
        <c:axId val="127201622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127200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900" b="1" i="0" u="none" strike="noStrike" kern="1200" spc="0" baseline="0">
                <a:solidFill>
                  <a:schemeClr val="tx1"/>
                </a:solidFill>
                <a:latin typeface="+mn-lt"/>
                <a:ea typeface="+mn-ea"/>
                <a:cs typeface="+mn-cs"/>
              </a:defRPr>
            </a:pPr>
            <a:r>
              <a:rPr lang="en-US" sz="900" b="1"/>
              <a:t>Drinking Water </a:t>
            </a:r>
          </a:p>
        </c:rich>
      </c:tx>
      <c:overlay val="0"/>
      <c:spPr>
        <a:noFill/>
        <a:ln>
          <a:noFill/>
        </a:ln>
        <a:effectLst/>
      </c:spPr>
      <c:txPr>
        <a:bodyPr rot="0" spcFirstLastPara="1" vertOverflow="ellipsis" vert="horz" wrap="square" anchor="ctr" anchorCtr="1"/>
        <a:lstStyle/>
        <a:p>
          <a:pPr>
            <a:defRPr lang="en-US" sz="900" b="1" i="0" u="none" strike="noStrike" kern="1200" spc="0" baseline="0">
              <a:solidFill>
                <a:schemeClr val="tx1"/>
              </a:solidFill>
              <a:latin typeface="+mn-lt"/>
              <a:ea typeface="+mn-ea"/>
              <a:cs typeface="+mn-cs"/>
            </a:defRPr>
          </a:pPr>
          <a:endParaRPr lang="LID4096"/>
        </a:p>
      </c:txPr>
    </c:title>
    <c:autoTitleDeleted val="0"/>
    <c:plotArea>
      <c:layout/>
      <c:barChart>
        <c:barDir val="col"/>
        <c:grouping val="percentStacked"/>
        <c:varyColors val="0"/>
        <c:ser>
          <c:idx val="0"/>
          <c:order val="0"/>
          <c:tx>
            <c:strRef>
              <c:f>'[JMP 2021 Health_Care_Facility Mansa.xlsx]JMP Ladders '!$C$12</c:f>
              <c:strCache>
                <c:ptCount val="1"/>
                <c:pt idx="0">
                  <c:v>Advanced </c:v>
                </c:pt>
              </c:strCache>
            </c:strRef>
          </c:tx>
          <c:spPr>
            <a:solidFill>
              <a:srgbClr val="0070C0"/>
            </a:solidFill>
            <a:ln>
              <a:noFill/>
            </a:ln>
            <a:effectLst/>
          </c:spPr>
          <c:invertIfNegative val="0"/>
          <c:cat>
            <c:multiLvlStrRef>
              <c:f>'[JMP 2021 Health_Care_Facility Mansa.xlsx]JMP Ladders '!$D$10:$F$11</c:f>
              <c:multiLvlStrCache>
                <c:ptCount val="3"/>
                <c:lvl>
                  <c:pt idx="0">
                    <c:v>Total</c:v>
                  </c:pt>
                  <c:pt idx="1">
                    <c:v>Urban </c:v>
                  </c:pt>
                  <c:pt idx="2">
                    <c:v>Rural</c:v>
                  </c:pt>
                </c:lvl>
                <c:lvl>
                  <c:pt idx="0">
                    <c:v>Drinking water</c:v>
                  </c:pt>
                </c:lvl>
              </c:multiLvlStrCache>
            </c:multiLvlStrRef>
          </c:cat>
          <c:val>
            <c:numRef>
              <c:f>'[JMP 2021 Health_Care_Facility Mansa.xlsx]JMP Ladders '!$D$12:$F$12</c:f>
              <c:numCache>
                <c:formatCode>0.00%</c:formatCode>
                <c:ptCount val="3"/>
                <c:pt idx="0">
                  <c:v>0.33333333333333331</c:v>
                </c:pt>
                <c:pt idx="1">
                  <c:v>0.75</c:v>
                </c:pt>
                <c:pt idx="2">
                  <c:v>0.23529411764705882</c:v>
                </c:pt>
              </c:numCache>
            </c:numRef>
          </c:val>
          <c:extLst>
            <c:ext xmlns:c16="http://schemas.microsoft.com/office/drawing/2014/chart" uri="{C3380CC4-5D6E-409C-BE32-E72D297353CC}">
              <c16:uniqueId val="{00000000-2BFD-4311-A185-7F3A8C43FCA9}"/>
            </c:ext>
          </c:extLst>
        </c:ser>
        <c:ser>
          <c:idx val="1"/>
          <c:order val="1"/>
          <c:tx>
            <c:strRef>
              <c:f>'[JMP 2021 Health_Care_Facility Mansa.xlsx]JMP Ladders '!$C$13</c:f>
              <c:strCache>
                <c:ptCount val="1"/>
                <c:pt idx="0">
                  <c:v>Basic Service</c:v>
                </c:pt>
              </c:strCache>
            </c:strRef>
          </c:tx>
          <c:spPr>
            <a:solidFill>
              <a:srgbClr val="00B0F0"/>
            </a:solidFill>
            <a:ln>
              <a:noFill/>
            </a:ln>
            <a:effectLst/>
          </c:spPr>
          <c:invertIfNegative val="0"/>
          <c:cat>
            <c:multiLvlStrRef>
              <c:f>'[JMP 2021 Health_Care_Facility Mansa.xlsx]JMP Ladders '!$D$10:$F$11</c:f>
              <c:multiLvlStrCache>
                <c:ptCount val="3"/>
                <c:lvl>
                  <c:pt idx="0">
                    <c:v>Total</c:v>
                  </c:pt>
                  <c:pt idx="1">
                    <c:v>Urban </c:v>
                  </c:pt>
                  <c:pt idx="2">
                    <c:v>Rural</c:v>
                  </c:pt>
                </c:lvl>
                <c:lvl>
                  <c:pt idx="0">
                    <c:v>Drinking water</c:v>
                  </c:pt>
                </c:lvl>
              </c:multiLvlStrCache>
            </c:multiLvlStrRef>
          </c:cat>
          <c:val>
            <c:numRef>
              <c:f>'[JMP 2021 Health_Care_Facility Mansa.xlsx]JMP Ladders '!$D$13:$F$13</c:f>
              <c:numCache>
                <c:formatCode>0.00%</c:formatCode>
                <c:ptCount val="3"/>
                <c:pt idx="0">
                  <c:v>0.19047619047619047</c:v>
                </c:pt>
                <c:pt idx="1">
                  <c:v>0.125</c:v>
                </c:pt>
                <c:pt idx="2">
                  <c:v>0.20588235294117646</c:v>
                </c:pt>
              </c:numCache>
            </c:numRef>
          </c:val>
          <c:extLst>
            <c:ext xmlns:c16="http://schemas.microsoft.com/office/drawing/2014/chart" uri="{C3380CC4-5D6E-409C-BE32-E72D297353CC}">
              <c16:uniqueId val="{00000001-2BFD-4311-A185-7F3A8C43FCA9}"/>
            </c:ext>
          </c:extLst>
        </c:ser>
        <c:ser>
          <c:idx val="2"/>
          <c:order val="2"/>
          <c:tx>
            <c:strRef>
              <c:f>'[JMP 2021 Health_Care_Facility Mansa.xlsx]JMP Ladders '!$C$14</c:f>
              <c:strCache>
                <c:ptCount val="1"/>
                <c:pt idx="0">
                  <c:v>Limited Service</c:v>
                </c:pt>
              </c:strCache>
            </c:strRef>
          </c:tx>
          <c:spPr>
            <a:solidFill>
              <a:srgbClr val="FFFF66"/>
            </a:solidFill>
            <a:ln>
              <a:noFill/>
            </a:ln>
            <a:effectLst/>
          </c:spPr>
          <c:invertIfNegative val="0"/>
          <c:cat>
            <c:multiLvlStrRef>
              <c:f>'[JMP 2021 Health_Care_Facility Mansa.xlsx]JMP Ladders '!$D$10:$F$11</c:f>
              <c:multiLvlStrCache>
                <c:ptCount val="3"/>
                <c:lvl>
                  <c:pt idx="0">
                    <c:v>Total</c:v>
                  </c:pt>
                  <c:pt idx="1">
                    <c:v>Urban </c:v>
                  </c:pt>
                  <c:pt idx="2">
                    <c:v>Rural</c:v>
                  </c:pt>
                </c:lvl>
                <c:lvl>
                  <c:pt idx="0">
                    <c:v>Drinking water</c:v>
                  </c:pt>
                </c:lvl>
              </c:multiLvlStrCache>
            </c:multiLvlStrRef>
          </c:cat>
          <c:val>
            <c:numRef>
              <c:f>'[JMP 2021 Health_Care_Facility Mansa.xlsx]JMP Ladders '!$D$14:$F$14</c:f>
              <c:numCache>
                <c:formatCode>0.00%</c:formatCode>
                <c:ptCount val="3"/>
                <c:pt idx="0">
                  <c:v>0.30952380952380953</c:v>
                </c:pt>
                <c:pt idx="1">
                  <c:v>0</c:v>
                </c:pt>
                <c:pt idx="2">
                  <c:v>0.38235294117647056</c:v>
                </c:pt>
              </c:numCache>
            </c:numRef>
          </c:val>
          <c:extLst>
            <c:ext xmlns:c16="http://schemas.microsoft.com/office/drawing/2014/chart" uri="{C3380CC4-5D6E-409C-BE32-E72D297353CC}">
              <c16:uniqueId val="{00000002-2BFD-4311-A185-7F3A8C43FCA9}"/>
            </c:ext>
          </c:extLst>
        </c:ser>
        <c:ser>
          <c:idx val="3"/>
          <c:order val="3"/>
          <c:tx>
            <c:strRef>
              <c:f>'[JMP 2021 Health_Care_Facility Mansa.xlsx]JMP Ladders '!$C$15</c:f>
              <c:strCache>
                <c:ptCount val="1"/>
                <c:pt idx="0">
                  <c:v>No Service</c:v>
                </c:pt>
              </c:strCache>
            </c:strRef>
          </c:tx>
          <c:spPr>
            <a:solidFill>
              <a:srgbClr val="FFC000"/>
            </a:solidFill>
            <a:ln>
              <a:noFill/>
            </a:ln>
            <a:effectLst/>
          </c:spPr>
          <c:invertIfNegative val="0"/>
          <c:cat>
            <c:multiLvlStrRef>
              <c:f>'[JMP 2021 Health_Care_Facility Mansa.xlsx]JMP Ladders '!$D$10:$F$11</c:f>
              <c:multiLvlStrCache>
                <c:ptCount val="3"/>
                <c:lvl>
                  <c:pt idx="0">
                    <c:v>Total</c:v>
                  </c:pt>
                  <c:pt idx="1">
                    <c:v>Urban </c:v>
                  </c:pt>
                  <c:pt idx="2">
                    <c:v>Rural</c:v>
                  </c:pt>
                </c:lvl>
                <c:lvl>
                  <c:pt idx="0">
                    <c:v>Drinking water</c:v>
                  </c:pt>
                </c:lvl>
              </c:multiLvlStrCache>
            </c:multiLvlStrRef>
          </c:cat>
          <c:val>
            <c:numRef>
              <c:f>'[JMP 2021 Health_Care_Facility Mansa.xlsx]JMP Ladders '!$D$15:$F$15</c:f>
              <c:numCache>
                <c:formatCode>0.00%</c:formatCode>
                <c:ptCount val="3"/>
                <c:pt idx="0">
                  <c:v>0.16666666666666666</c:v>
                </c:pt>
                <c:pt idx="1">
                  <c:v>0.125</c:v>
                </c:pt>
                <c:pt idx="2">
                  <c:v>0.17647058823529413</c:v>
                </c:pt>
              </c:numCache>
            </c:numRef>
          </c:val>
          <c:extLst>
            <c:ext xmlns:c16="http://schemas.microsoft.com/office/drawing/2014/chart" uri="{C3380CC4-5D6E-409C-BE32-E72D297353CC}">
              <c16:uniqueId val="{00000003-2BFD-4311-A185-7F3A8C43FCA9}"/>
            </c:ext>
          </c:extLst>
        </c:ser>
        <c:dLbls>
          <c:showLegendKey val="0"/>
          <c:showVal val="0"/>
          <c:showCatName val="0"/>
          <c:showSerName val="0"/>
          <c:showPercent val="0"/>
          <c:showBubbleSize val="0"/>
        </c:dLbls>
        <c:gapWidth val="150"/>
        <c:overlap val="100"/>
        <c:axId val="763260368"/>
        <c:axId val="763261616"/>
      </c:barChart>
      <c:catAx>
        <c:axId val="76326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crossAx val="763261616"/>
        <c:crosses val="autoZero"/>
        <c:auto val="1"/>
        <c:lblAlgn val="ctr"/>
        <c:lblOffset val="100"/>
        <c:noMultiLvlLbl val="0"/>
      </c:catAx>
      <c:valAx>
        <c:axId val="763261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crossAx val="763260368"/>
        <c:crosses val="autoZero"/>
        <c:crossBetween val="between"/>
      </c:valAx>
      <c:spPr>
        <a:noFill/>
        <a:ln>
          <a:noFill/>
        </a:ln>
        <a:effectLst/>
      </c:spPr>
    </c:plotArea>
    <c:legend>
      <c:legendPos val="b"/>
      <c:layout>
        <c:manualLayout>
          <c:xMode val="edge"/>
          <c:yMode val="edge"/>
          <c:x val="0.15181424322019155"/>
          <c:y val="0.85785028145706743"/>
          <c:w val="0.84818575677980845"/>
          <c:h val="0.11834877687522996"/>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legend>
    <c:plotVisOnly val="1"/>
    <c:dispBlanksAs val="gap"/>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900" b="1" i="0" u="none" strike="noStrike" kern="1200" spc="0" baseline="0">
                <a:solidFill>
                  <a:schemeClr val="tx1"/>
                </a:solidFill>
                <a:latin typeface="+mn-lt"/>
                <a:ea typeface="+mn-ea"/>
                <a:cs typeface="+mn-cs"/>
              </a:defRPr>
            </a:pPr>
            <a:r>
              <a:rPr lang="en-US" sz="900" b="1" dirty="0">
                <a:solidFill>
                  <a:schemeClr val="tx1"/>
                </a:solidFill>
              </a:rPr>
              <a:t>Sanitation </a:t>
            </a:r>
          </a:p>
        </c:rich>
      </c:tx>
      <c:overlay val="0"/>
      <c:spPr>
        <a:noFill/>
        <a:ln>
          <a:noFill/>
        </a:ln>
        <a:effectLst/>
      </c:spPr>
      <c:txPr>
        <a:bodyPr rot="0" spcFirstLastPara="1" vertOverflow="ellipsis" vert="horz" wrap="square" anchor="ctr" anchorCtr="1"/>
        <a:lstStyle/>
        <a:p>
          <a:pPr>
            <a:defRPr lang="en-US" sz="900" b="1" i="0" u="none" strike="noStrike" kern="1200" spc="0" baseline="0">
              <a:solidFill>
                <a:schemeClr val="tx1"/>
              </a:solidFill>
              <a:latin typeface="+mn-lt"/>
              <a:ea typeface="+mn-ea"/>
              <a:cs typeface="+mn-cs"/>
            </a:defRPr>
          </a:pPr>
          <a:endParaRPr lang="LID4096"/>
        </a:p>
      </c:txPr>
    </c:title>
    <c:autoTitleDeleted val="0"/>
    <c:plotArea>
      <c:layout/>
      <c:barChart>
        <c:barDir val="col"/>
        <c:grouping val="percentStacked"/>
        <c:varyColors val="0"/>
        <c:ser>
          <c:idx val="0"/>
          <c:order val="0"/>
          <c:tx>
            <c:strRef>
              <c:f>'[JMP 2021 Health_Care_Facility Mansa.xlsx]JMP Ladders '!$C$12</c:f>
              <c:strCache>
                <c:ptCount val="1"/>
                <c:pt idx="0">
                  <c:v>Advanced </c:v>
                </c:pt>
              </c:strCache>
            </c:strRef>
          </c:tx>
          <c:spPr>
            <a:solidFill>
              <a:srgbClr val="00B050"/>
            </a:solidFill>
            <a:ln>
              <a:noFill/>
            </a:ln>
            <a:effectLst/>
          </c:spPr>
          <c:invertIfNegative val="0"/>
          <c:cat>
            <c:multiLvlStrRef>
              <c:f>'[JMP 2021 Health_Care_Facility Mansa.xlsx]JMP Ladders '!$J$10:$L$11</c:f>
              <c:multiLvlStrCache>
                <c:ptCount val="3"/>
                <c:lvl>
                  <c:pt idx="0">
                    <c:v>Total</c:v>
                  </c:pt>
                  <c:pt idx="1">
                    <c:v>Urban </c:v>
                  </c:pt>
                  <c:pt idx="2">
                    <c:v>Rural</c:v>
                  </c:pt>
                </c:lvl>
                <c:lvl>
                  <c:pt idx="0">
                    <c:v>Sanitation </c:v>
                  </c:pt>
                </c:lvl>
              </c:multiLvlStrCache>
            </c:multiLvlStrRef>
          </c:cat>
          <c:val>
            <c:numRef>
              <c:f>'[JMP 2021 Health_Care_Facility Mansa.xlsx]JMP Ladders '!$J$12:$L$12</c:f>
              <c:numCache>
                <c:formatCode>0.00%</c:formatCode>
                <c:ptCount val="3"/>
                <c:pt idx="0">
                  <c:v>0.23809523809523808</c:v>
                </c:pt>
                <c:pt idx="1">
                  <c:v>0.25</c:v>
                </c:pt>
                <c:pt idx="2">
                  <c:v>0.23529411764705882</c:v>
                </c:pt>
              </c:numCache>
            </c:numRef>
          </c:val>
          <c:extLst>
            <c:ext xmlns:c16="http://schemas.microsoft.com/office/drawing/2014/chart" uri="{C3380CC4-5D6E-409C-BE32-E72D297353CC}">
              <c16:uniqueId val="{00000000-1C3F-437B-B135-4904706DD1A6}"/>
            </c:ext>
          </c:extLst>
        </c:ser>
        <c:ser>
          <c:idx val="1"/>
          <c:order val="1"/>
          <c:tx>
            <c:strRef>
              <c:f>'[JMP 2021 Health_Care_Facility Mansa.xlsx]JMP Ladders '!$C$13</c:f>
              <c:strCache>
                <c:ptCount val="1"/>
                <c:pt idx="0">
                  <c:v>Basic Service</c:v>
                </c:pt>
              </c:strCache>
            </c:strRef>
          </c:tx>
          <c:spPr>
            <a:solidFill>
              <a:srgbClr val="92D050"/>
            </a:solidFill>
            <a:ln>
              <a:noFill/>
            </a:ln>
            <a:effectLst/>
          </c:spPr>
          <c:invertIfNegative val="0"/>
          <c:cat>
            <c:multiLvlStrRef>
              <c:f>'[JMP 2021 Health_Care_Facility Mansa.xlsx]JMP Ladders '!$J$10:$L$11</c:f>
              <c:multiLvlStrCache>
                <c:ptCount val="3"/>
                <c:lvl>
                  <c:pt idx="0">
                    <c:v>Total</c:v>
                  </c:pt>
                  <c:pt idx="1">
                    <c:v>Urban </c:v>
                  </c:pt>
                  <c:pt idx="2">
                    <c:v>Rural</c:v>
                  </c:pt>
                </c:lvl>
                <c:lvl>
                  <c:pt idx="0">
                    <c:v>Sanitation </c:v>
                  </c:pt>
                </c:lvl>
              </c:multiLvlStrCache>
            </c:multiLvlStrRef>
          </c:cat>
          <c:val>
            <c:numRef>
              <c:f>'[JMP 2021 Health_Care_Facility Mansa.xlsx]JMP Ladders '!$J$13:$L$13</c:f>
              <c:numCache>
                <c:formatCode>0.00%</c:formatCode>
                <c:ptCount val="3"/>
                <c:pt idx="0">
                  <c:v>0.11904761904761904</c:v>
                </c:pt>
                <c:pt idx="1">
                  <c:v>0</c:v>
                </c:pt>
                <c:pt idx="2">
                  <c:v>0.14705882352941177</c:v>
                </c:pt>
              </c:numCache>
            </c:numRef>
          </c:val>
          <c:extLst>
            <c:ext xmlns:c16="http://schemas.microsoft.com/office/drawing/2014/chart" uri="{C3380CC4-5D6E-409C-BE32-E72D297353CC}">
              <c16:uniqueId val="{00000001-1C3F-437B-B135-4904706DD1A6}"/>
            </c:ext>
          </c:extLst>
        </c:ser>
        <c:ser>
          <c:idx val="2"/>
          <c:order val="2"/>
          <c:tx>
            <c:strRef>
              <c:f>'[JMP 2021 Health_Care_Facility Mansa.xlsx]JMP Ladders '!$C$14</c:f>
              <c:strCache>
                <c:ptCount val="1"/>
                <c:pt idx="0">
                  <c:v>Limited Service</c:v>
                </c:pt>
              </c:strCache>
            </c:strRef>
          </c:tx>
          <c:spPr>
            <a:solidFill>
              <a:srgbClr val="FFFF66"/>
            </a:solidFill>
            <a:ln>
              <a:noFill/>
            </a:ln>
            <a:effectLst/>
          </c:spPr>
          <c:invertIfNegative val="0"/>
          <c:cat>
            <c:multiLvlStrRef>
              <c:f>'[JMP 2021 Health_Care_Facility Mansa.xlsx]JMP Ladders '!$J$10:$L$11</c:f>
              <c:multiLvlStrCache>
                <c:ptCount val="3"/>
                <c:lvl>
                  <c:pt idx="0">
                    <c:v>Total</c:v>
                  </c:pt>
                  <c:pt idx="1">
                    <c:v>Urban </c:v>
                  </c:pt>
                  <c:pt idx="2">
                    <c:v>Rural</c:v>
                  </c:pt>
                </c:lvl>
                <c:lvl>
                  <c:pt idx="0">
                    <c:v>Sanitation </c:v>
                  </c:pt>
                </c:lvl>
              </c:multiLvlStrCache>
            </c:multiLvlStrRef>
          </c:cat>
          <c:val>
            <c:numRef>
              <c:f>'[JMP 2021 Health_Care_Facility Mansa.xlsx]JMP Ladders '!$J$14:$L$14</c:f>
              <c:numCache>
                <c:formatCode>0.00%</c:formatCode>
                <c:ptCount val="3"/>
                <c:pt idx="0">
                  <c:v>0.59523809523809523</c:v>
                </c:pt>
                <c:pt idx="1">
                  <c:v>0.75</c:v>
                </c:pt>
                <c:pt idx="2">
                  <c:v>0.55882352941176472</c:v>
                </c:pt>
              </c:numCache>
            </c:numRef>
          </c:val>
          <c:extLst>
            <c:ext xmlns:c16="http://schemas.microsoft.com/office/drawing/2014/chart" uri="{C3380CC4-5D6E-409C-BE32-E72D297353CC}">
              <c16:uniqueId val="{00000002-1C3F-437B-B135-4904706DD1A6}"/>
            </c:ext>
          </c:extLst>
        </c:ser>
        <c:ser>
          <c:idx val="3"/>
          <c:order val="3"/>
          <c:tx>
            <c:strRef>
              <c:f>'[JMP 2021 Health_Care_Facility Mansa.xlsx]JMP Ladders '!$C$15</c:f>
              <c:strCache>
                <c:ptCount val="1"/>
                <c:pt idx="0">
                  <c:v>No Service</c:v>
                </c:pt>
              </c:strCache>
            </c:strRef>
          </c:tx>
          <c:spPr>
            <a:solidFill>
              <a:srgbClr val="FFC000"/>
            </a:solidFill>
            <a:ln>
              <a:noFill/>
            </a:ln>
            <a:effectLst/>
          </c:spPr>
          <c:invertIfNegative val="0"/>
          <c:cat>
            <c:multiLvlStrRef>
              <c:f>'[JMP 2021 Health_Care_Facility Mansa.xlsx]JMP Ladders '!$J$10:$L$11</c:f>
              <c:multiLvlStrCache>
                <c:ptCount val="3"/>
                <c:lvl>
                  <c:pt idx="0">
                    <c:v>Total</c:v>
                  </c:pt>
                  <c:pt idx="1">
                    <c:v>Urban </c:v>
                  </c:pt>
                  <c:pt idx="2">
                    <c:v>Rural</c:v>
                  </c:pt>
                </c:lvl>
                <c:lvl>
                  <c:pt idx="0">
                    <c:v>Sanitation </c:v>
                  </c:pt>
                </c:lvl>
              </c:multiLvlStrCache>
            </c:multiLvlStrRef>
          </c:cat>
          <c:val>
            <c:numRef>
              <c:f>'[JMP 2021 Health_Care_Facility Mansa.xlsx]JMP Ladders '!$J$15:$L$15</c:f>
              <c:numCache>
                <c:formatCode>0.00%</c:formatCode>
                <c:ptCount val="3"/>
                <c:pt idx="0">
                  <c:v>4.7619047619047616E-2</c:v>
                </c:pt>
                <c:pt idx="1">
                  <c:v>0</c:v>
                </c:pt>
                <c:pt idx="2">
                  <c:v>5.8823529411764705E-2</c:v>
                </c:pt>
              </c:numCache>
            </c:numRef>
          </c:val>
          <c:extLst>
            <c:ext xmlns:c16="http://schemas.microsoft.com/office/drawing/2014/chart" uri="{C3380CC4-5D6E-409C-BE32-E72D297353CC}">
              <c16:uniqueId val="{00000003-1C3F-437B-B135-4904706DD1A6}"/>
            </c:ext>
          </c:extLst>
        </c:ser>
        <c:dLbls>
          <c:showLegendKey val="0"/>
          <c:showVal val="0"/>
          <c:showCatName val="0"/>
          <c:showSerName val="0"/>
          <c:showPercent val="0"/>
          <c:showBubbleSize val="0"/>
        </c:dLbls>
        <c:gapWidth val="150"/>
        <c:overlap val="100"/>
        <c:axId val="763260368"/>
        <c:axId val="763261616"/>
      </c:barChart>
      <c:catAx>
        <c:axId val="76326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crossAx val="763261616"/>
        <c:crosses val="autoZero"/>
        <c:auto val="1"/>
        <c:lblAlgn val="ctr"/>
        <c:lblOffset val="100"/>
        <c:noMultiLvlLbl val="0"/>
      </c:catAx>
      <c:valAx>
        <c:axId val="763261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crossAx val="76326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legend>
    <c:plotVisOnly val="1"/>
    <c:dispBlanksAs val="gap"/>
    <c:showDLblsOverMax val="0"/>
  </c:chart>
  <c:spPr>
    <a:noFill/>
    <a:ln>
      <a:noFill/>
    </a:ln>
    <a:effectLst/>
  </c:spPr>
  <c:txPr>
    <a:bodyPr/>
    <a:lstStyle/>
    <a:p>
      <a:pPr>
        <a:defRPr lang="en-US" sz="800" b="0" i="0" u="none" strike="noStrike" kern="1200" baseline="0">
          <a:solidFill>
            <a:schemeClr val="tx1"/>
          </a:solidFill>
          <a:latin typeface="+mn-lt"/>
          <a:ea typeface="+mn-ea"/>
          <a:cs typeface="+mn-cs"/>
        </a:defRPr>
      </a:pPr>
      <a:endParaRPr lang="LID4096"/>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900" b="1" i="0" u="none" strike="noStrike" kern="1200" spc="0" baseline="0">
                <a:solidFill>
                  <a:schemeClr val="tx1"/>
                </a:solidFill>
                <a:latin typeface="+mn-lt"/>
                <a:ea typeface="+mn-ea"/>
                <a:cs typeface="+mn-cs"/>
              </a:defRPr>
            </a:pPr>
            <a:r>
              <a:rPr lang="en-US" sz="900" b="1">
                <a:solidFill>
                  <a:schemeClr val="tx1"/>
                </a:solidFill>
              </a:rPr>
              <a:t>Hygiene </a:t>
            </a:r>
          </a:p>
        </c:rich>
      </c:tx>
      <c:overlay val="0"/>
      <c:spPr>
        <a:noFill/>
        <a:ln>
          <a:noFill/>
        </a:ln>
        <a:effectLst/>
      </c:spPr>
      <c:txPr>
        <a:bodyPr rot="0" spcFirstLastPara="1" vertOverflow="ellipsis" vert="horz" wrap="square" anchor="ctr" anchorCtr="1"/>
        <a:lstStyle/>
        <a:p>
          <a:pPr>
            <a:defRPr lang="en-US" sz="900" b="1" i="0" u="none" strike="noStrike" kern="1200" spc="0" baseline="0">
              <a:solidFill>
                <a:schemeClr val="tx1"/>
              </a:solidFill>
              <a:latin typeface="+mn-lt"/>
              <a:ea typeface="+mn-ea"/>
              <a:cs typeface="+mn-cs"/>
            </a:defRPr>
          </a:pPr>
          <a:endParaRPr lang="LID4096"/>
        </a:p>
      </c:txPr>
    </c:title>
    <c:autoTitleDeleted val="0"/>
    <c:plotArea>
      <c:layout>
        <c:manualLayout>
          <c:layoutTarget val="inner"/>
          <c:xMode val="edge"/>
          <c:yMode val="edge"/>
          <c:x val="0.17261292767996253"/>
          <c:y val="0.12540664501292595"/>
          <c:w val="0.74598119930294338"/>
          <c:h val="0.58311237679548433"/>
        </c:manualLayout>
      </c:layout>
      <c:barChart>
        <c:barDir val="col"/>
        <c:grouping val="percentStacked"/>
        <c:varyColors val="0"/>
        <c:ser>
          <c:idx val="0"/>
          <c:order val="0"/>
          <c:tx>
            <c:strRef>
              <c:f>'[JMP 2021 Health_Care_Facility Mansa.xlsx]JMP Ladders '!$C$12</c:f>
              <c:strCache>
                <c:ptCount val="1"/>
                <c:pt idx="0">
                  <c:v>Advanced </c:v>
                </c:pt>
              </c:strCache>
            </c:strRef>
          </c:tx>
          <c:spPr>
            <a:solidFill>
              <a:srgbClr val="7030A0"/>
            </a:solidFill>
            <a:ln>
              <a:noFill/>
            </a:ln>
            <a:effectLst/>
          </c:spPr>
          <c:invertIfNegative val="0"/>
          <c:cat>
            <c:multiLvlStrRef>
              <c:f>'[JMP 2021 Health_Care_Facility Mansa.xlsx]JMP Ladders '!$P$10:$R$11</c:f>
              <c:multiLvlStrCache>
                <c:ptCount val="3"/>
                <c:lvl>
                  <c:pt idx="0">
                    <c:v>Total</c:v>
                  </c:pt>
                  <c:pt idx="1">
                    <c:v>Urban </c:v>
                  </c:pt>
                  <c:pt idx="2">
                    <c:v>Rural</c:v>
                  </c:pt>
                </c:lvl>
                <c:lvl>
                  <c:pt idx="0">
                    <c:v>Hygiene </c:v>
                  </c:pt>
                </c:lvl>
              </c:multiLvlStrCache>
            </c:multiLvlStrRef>
          </c:cat>
          <c:val>
            <c:numRef>
              <c:f>'[JMP 2021 Health_Care_Facility Mansa.xlsx]JMP Ladders '!$P$12:$R$12</c:f>
              <c:numCache>
                <c:formatCode>0.00%</c:formatCode>
                <c:ptCount val="3"/>
                <c:pt idx="0">
                  <c:v>0.19047619047619047</c:v>
                </c:pt>
                <c:pt idx="1">
                  <c:v>0.125</c:v>
                </c:pt>
                <c:pt idx="2">
                  <c:v>0.20588235294117646</c:v>
                </c:pt>
              </c:numCache>
            </c:numRef>
          </c:val>
          <c:extLst>
            <c:ext xmlns:c16="http://schemas.microsoft.com/office/drawing/2014/chart" uri="{C3380CC4-5D6E-409C-BE32-E72D297353CC}">
              <c16:uniqueId val="{00000000-5A24-46A7-8A6F-B7FC18AC4DCC}"/>
            </c:ext>
          </c:extLst>
        </c:ser>
        <c:ser>
          <c:idx val="1"/>
          <c:order val="1"/>
          <c:tx>
            <c:strRef>
              <c:f>'[JMP 2021 Health_Care_Facility Mansa.xlsx]JMP Ladders '!$C$13</c:f>
              <c:strCache>
                <c:ptCount val="1"/>
                <c:pt idx="0">
                  <c:v>Basic Service</c:v>
                </c:pt>
              </c:strCache>
            </c:strRef>
          </c:tx>
          <c:spPr>
            <a:solidFill>
              <a:schemeClr val="accent4">
                <a:lumMod val="60000"/>
                <a:lumOff val="40000"/>
              </a:schemeClr>
            </a:solidFill>
            <a:ln>
              <a:noFill/>
            </a:ln>
            <a:effectLst/>
          </c:spPr>
          <c:invertIfNegative val="0"/>
          <c:cat>
            <c:multiLvlStrRef>
              <c:f>'[JMP 2021 Health_Care_Facility Mansa.xlsx]JMP Ladders '!$P$10:$R$11</c:f>
              <c:multiLvlStrCache>
                <c:ptCount val="3"/>
                <c:lvl>
                  <c:pt idx="0">
                    <c:v>Total</c:v>
                  </c:pt>
                  <c:pt idx="1">
                    <c:v>Urban </c:v>
                  </c:pt>
                  <c:pt idx="2">
                    <c:v>Rural</c:v>
                  </c:pt>
                </c:lvl>
                <c:lvl>
                  <c:pt idx="0">
                    <c:v>Hygiene </c:v>
                  </c:pt>
                </c:lvl>
              </c:multiLvlStrCache>
            </c:multiLvlStrRef>
          </c:cat>
          <c:val>
            <c:numRef>
              <c:f>'[JMP 2021 Health_Care_Facility Mansa.xlsx]JMP Ladders '!$P$13:$R$13</c:f>
              <c:numCache>
                <c:formatCode>0.00%</c:formatCode>
                <c:ptCount val="3"/>
                <c:pt idx="0">
                  <c:v>0.2857142857142857</c:v>
                </c:pt>
                <c:pt idx="1">
                  <c:v>0.375</c:v>
                </c:pt>
                <c:pt idx="2">
                  <c:v>0.26470588235294118</c:v>
                </c:pt>
              </c:numCache>
            </c:numRef>
          </c:val>
          <c:extLst>
            <c:ext xmlns:c16="http://schemas.microsoft.com/office/drawing/2014/chart" uri="{C3380CC4-5D6E-409C-BE32-E72D297353CC}">
              <c16:uniqueId val="{00000001-5A24-46A7-8A6F-B7FC18AC4DCC}"/>
            </c:ext>
          </c:extLst>
        </c:ser>
        <c:ser>
          <c:idx val="2"/>
          <c:order val="2"/>
          <c:tx>
            <c:strRef>
              <c:f>'[JMP 2021 Health_Care_Facility Mansa.xlsx]JMP Ladders '!$C$14</c:f>
              <c:strCache>
                <c:ptCount val="1"/>
                <c:pt idx="0">
                  <c:v>Limited Service</c:v>
                </c:pt>
              </c:strCache>
            </c:strRef>
          </c:tx>
          <c:spPr>
            <a:solidFill>
              <a:srgbClr val="FFFF66"/>
            </a:solidFill>
            <a:ln>
              <a:noFill/>
            </a:ln>
            <a:effectLst/>
          </c:spPr>
          <c:invertIfNegative val="0"/>
          <c:cat>
            <c:multiLvlStrRef>
              <c:f>'[JMP 2021 Health_Care_Facility Mansa.xlsx]JMP Ladders '!$P$10:$R$11</c:f>
              <c:multiLvlStrCache>
                <c:ptCount val="3"/>
                <c:lvl>
                  <c:pt idx="0">
                    <c:v>Total</c:v>
                  </c:pt>
                  <c:pt idx="1">
                    <c:v>Urban </c:v>
                  </c:pt>
                  <c:pt idx="2">
                    <c:v>Rural</c:v>
                  </c:pt>
                </c:lvl>
                <c:lvl>
                  <c:pt idx="0">
                    <c:v>Hygiene </c:v>
                  </c:pt>
                </c:lvl>
              </c:multiLvlStrCache>
            </c:multiLvlStrRef>
          </c:cat>
          <c:val>
            <c:numRef>
              <c:f>'[JMP 2021 Health_Care_Facility Mansa.xlsx]JMP Ladders '!$P$14:$R$14</c:f>
              <c:numCache>
                <c:formatCode>0.00%</c:formatCode>
                <c:ptCount val="3"/>
                <c:pt idx="0">
                  <c:v>0.52380952380952384</c:v>
                </c:pt>
                <c:pt idx="1">
                  <c:v>0.5</c:v>
                </c:pt>
                <c:pt idx="2">
                  <c:v>0.52941176470588236</c:v>
                </c:pt>
              </c:numCache>
            </c:numRef>
          </c:val>
          <c:extLst>
            <c:ext xmlns:c16="http://schemas.microsoft.com/office/drawing/2014/chart" uri="{C3380CC4-5D6E-409C-BE32-E72D297353CC}">
              <c16:uniqueId val="{00000002-5A24-46A7-8A6F-B7FC18AC4DCC}"/>
            </c:ext>
          </c:extLst>
        </c:ser>
        <c:ser>
          <c:idx val="3"/>
          <c:order val="3"/>
          <c:tx>
            <c:strRef>
              <c:f>'[JMP 2021 Health_Care_Facility Mansa.xlsx]JMP Ladders '!$C$15</c:f>
              <c:strCache>
                <c:ptCount val="1"/>
                <c:pt idx="0">
                  <c:v>No Service</c:v>
                </c:pt>
              </c:strCache>
            </c:strRef>
          </c:tx>
          <c:spPr>
            <a:solidFill>
              <a:srgbClr val="FFC000"/>
            </a:solidFill>
            <a:ln>
              <a:noFill/>
            </a:ln>
            <a:effectLst/>
          </c:spPr>
          <c:invertIfNegative val="0"/>
          <c:cat>
            <c:multiLvlStrRef>
              <c:f>'[JMP 2021 Health_Care_Facility Mansa.xlsx]JMP Ladders '!$P$10:$R$11</c:f>
              <c:multiLvlStrCache>
                <c:ptCount val="3"/>
                <c:lvl>
                  <c:pt idx="0">
                    <c:v>Total</c:v>
                  </c:pt>
                  <c:pt idx="1">
                    <c:v>Urban </c:v>
                  </c:pt>
                  <c:pt idx="2">
                    <c:v>Rural</c:v>
                  </c:pt>
                </c:lvl>
                <c:lvl>
                  <c:pt idx="0">
                    <c:v>Hygiene </c:v>
                  </c:pt>
                </c:lvl>
              </c:multiLvlStrCache>
            </c:multiLvlStrRef>
          </c:cat>
          <c:val>
            <c:numRef>
              <c:f>'[JMP 2021 Health_Care_Facility Mansa.xlsx]JMP Ladders '!$P$15:$R$15</c:f>
              <c:numCache>
                <c:formatCode>0.00%</c:formatCode>
                <c:ptCount val="3"/>
                <c:pt idx="0">
                  <c:v>0</c:v>
                </c:pt>
                <c:pt idx="1">
                  <c:v>0</c:v>
                </c:pt>
                <c:pt idx="2">
                  <c:v>0</c:v>
                </c:pt>
              </c:numCache>
            </c:numRef>
          </c:val>
          <c:extLst>
            <c:ext xmlns:c16="http://schemas.microsoft.com/office/drawing/2014/chart" uri="{C3380CC4-5D6E-409C-BE32-E72D297353CC}">
              <c16:uniqueId val="{00000003-5A24-46A7-8A6F-B7FC18AC4DCC}"/>
            </c:ext>
          </c:extLst>
        </c:ser>
        <c:dLbls>
          <c:showLegendKey val="0"/>
          <c:showVal val="0"/>
          <c:showCatName val="0"/>
          <c:showSerName val="0"/>
          <c:showPercent val="0"/>
          <c:showBubbleSize val="0"/>
        </c:dLbls>
        <c:gapWidth val="150"/>
        <c:overlap val="100"/>
        <c:axId val="763260368"/>
        <c:axId val="763261616"/>
      </c:barChart>
      <c:catAx>
        <c:axId val="76326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crossAx val="763261616"/>
        <c:crosses val="autoZero"/>
        <c:auto val="1"/>
        <c:lblAlgn val="ctr"/>
        <c:lblOffset val="100"/>
        <c:noMultiLvlLbl val="0"/>
      </c:catAx>
      <c:valAx>
        <c:axId val="763261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crossAx val="76326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legend>
    <c:plotVisOnly val="1"/>
    <c:dispBlanksAs val="gap"/>
    <c:showDLblsOverMax val="0"/>
  </c:chart>
  <c:spPr>
    <a:noFill/>
    <a:ln>
      <a:noFill/>
    </a:ln>
    <a:effectLst/>
  </c:spPr>
  <c:txPr>
    <a:bodyPr/>
    <a:lstStyle/>
    <a:p>
      <a:pPr>
        <a:defRPr lang="en-US" sz="800" b="0" i="0" u="none" strike="noStrike" kern="1200" baseline="0">
          <a:solidFill>
            <a:schemeClr val="tx1"/>
          </a:solidFill>
          <a:latin typeface="+mn-lt"/>
          <a:ea typeface="+mn-ea"/>
          <a:cs typeface="+mn-cs"/>
        </a:defRPr>
      </a:pPr>
      <a:endParaRPr lang="LID4096"/>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0531840680331"/>
          <c:y val="4.6625966203535783E-2"/>
          <c:w val="0.80424926702527466"/>
          <c:h val="0.83277130700960666"/>
        </c:manualLayout>
      </c:layout>
      <c:barChart>
        <c:barDir val="col"/>
        <c:grouping val="clustered"/>
        <c:varyColors val="0"/>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dLbl>
              <c:idx val="0"/>
              <c:tx>
                <c:rich>
                  <a:bodyPr/>
                  <a:lstStyle/>
                  <a:p>
                    <a:r>
                      <a:rPr lang="en-US"/>
                      <a:t>93%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7C-41E2-902B-0A4735064FC6}"/>
                </c:ext>
              </c:extLst>
            </c:dLbl>
            <c:dLbl>
              <c:idx val="1"/>
              <c:layout>
                <c:manualLayout>
                  <c:x val="0"/>
                  <c:y val="9.5515597174846964E-2"/>
                </c:manualLayout>
              </c:layout>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17C-41E2-902B-0A4735064F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ID4096"/>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'[Mansa HCF Questionnaire Responses_2021.xlsx]Sheet1'!$A$31:$A$32</c:f>
              <c:strCache>
                <c:ptCount val="2"/>
                <c:pt idx="0">
                  <c:v>Tap Bucket</c:v>
                </c:pt>
                <c:pt idx="1">
                  <c:v>Basin and Jar Tap</c:v>
                </c:pt>
              </c:strCache>
            </c:strRef>
          </c:cat>
          <c:val>
            <c:numRef>
              <c:f>'[Mansa HCF Questionnaire Responses_2021.xlsx]Sheet1'!$B$31:$B$32</c:f>
              <c:numCache>
                <c:formatCode>General</c:formatCode>
                <c:ptCount val="2"/>
                <c:pt idx="0">
                  <c:v>39</c:v>
                </c:pt>
                <c:pt idx="1">
                  <c:v>4</c:v>
                </c:pt>
              </c:numCache>
            </c:numRef>
          </c:val>
          <c:extLst>
            <c:ext xmlns:c16="http://schemas.microsoft.com/office/drawing/2014/chart" uri="{C3380CC4-5D6E-409C-BE32-E72D297353CC}">
              <c16:uniqueId val="{00000002-817C-41E2-902B-0A4735064FC6}"/>
            </c:ext>
          </c:extLst>
        </c:ser>
        <c:dLbls>
          <c:dLblPos val="inEnd"/>
          <c:showLegendKey val="0"/>
          <c:showVal val="1"/>
          <c:showCatName val="0"/>
          <c:showSerName val="0"/>
          <c:showPercent val="0"/>
          <c:showBubbleSize val="0"/>
        </c:dLbls>
        <c:gapWidth val="100"/>
        <c:overlap val="-24"/>
        <c:axId val="451879471"/>
        <c:axId val="451876975"/>
      </c:barChart>
      <c:catAx>
        <c:axId val="451879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451876975"/>
        <c:crosses val="autoZero"/>
        <c:auto val="1"/>
        <c:lblAlgn val="ctr"/>
        <c:lblOffset val="100"/>
        <c:noMultiLvlLbl val="0"/>
      </c:catAx>
      <c:valAx>
        <c:axId val="451876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451879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39741356524839E-2"/>
          <c:y val="7.4815785541648611E-2"/>
          <c:w val="0.50564863083277345"/>
          <c:h val="0.85036842891670272"/>
        </c:manualLayout>
      </c:layout>
      <c:pieChart>
        <c:varyColors val="1"/>
        <c:ser>
          <c:idx val="0"/>
          <c:order val="0"/>
          <c:dPt>
            <c:idx val="0"/>
            <c:bubble3D val="0"/>
            <c:spPr>
              <a:solidFill>
                <a:schemeClr val="tx1">
                  <a:lumMod val="65000"/>
                  <a:lumOff val="3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293-4CD8-80E3-218587B9454D}"/>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293-4CD8-80E3-218587B9454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293-4CD8-80E3-218587B9454D}"/>
              </c:ext>
            </c:extLst>
          </c:dPt>
          <c:dPt>
            <c:idx val="3"/>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293-4CD8-80E3-218587B9454D}"/>
              </c:ext>
            </c:extLst>
          </c:dPt>
          <c:dPt>
            <c:idx val="4"/>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293-4CD8-80E3-218587B9454D}"/>
              </c:ext>
            </c:extLst>
          </c:dPt>
          <c:dLbls>
            <c:dLbl>
              <c:idx val="0"/>
              <c:layout>
                <c:manualLayout>
                  <c:x val="3.3125546806649169E-3"/>
                  <c:y val="3.932706328375619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293-4CD8-80E3-218587B9454D}"/>
                </c:ext>
              </c:extLst>
            </c:dLbl>
            <c:dLbl>
              <c:idx val="4"/>
              <c:layout>
                <c:manualLayout>
                  <c:x val="-4.4378827646544185E-3"/>
                  <c:y val="2.799540682414697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293-4CD8-80E3-218587B9454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ID4096"/>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'[Mansa HCF Questionnaire Responses_2021.xlsx]Sheet1'!$A$1:$A$5</c:f>
              <c:strCache>
                <c:ptCount val="5"/>
                <c:pt idx="0">
                  <c:v>LpWSC</c:v>
                </c:pt>
                <c:pt idx="1">
                  <c:v>Borehores</c:v>
                </c:pt>
                <c:pt idx="2">
                  <c:v>Piped Water Scheme</c:v>
                </c:pt>
                <c:pt idx="3">
                  <c:v>well</c:v>
                </c:pt>
                <c:pt idx="4">
                  <c:v>Stream</c:v>
                </c:pt>
              </c:strCache>
            </c:strRef>
          </c:cat>
          <c:val>
            <c:numRef>
              <c:f>'[Mansa HCF Questionnaire Responses_2021.xlsx]Sheet1'!$B$1:$B$5</c:f>
              <c:numCache>
                <c:formatCode>General</c:formatCode>
                <c:ptCount val="5"/>
                <c:pt idx="0">
                  <c:v>2</c:v>
                </c:pt>
                <c:pt idx="1">
                  <c:v>23</c:v>
                </c:pt>
                <c:pt idx="2">
                  <c:v>3</c:v>
                </c:pt>
                <c:pt idx="3">
                  <c:v>11</c:v>
                </c:pt>
                <c:pt idx="4">
                  <c:v>1</c:v>
                </c:pt>
              </c:numCache>
            </c:numRef>
          </c:val>
          <c:extLst>
            <c:ext xmlns:c16="http://schemas.microsoft.com/office/drawing/2014/chart" uri="{C3380CC4-5D6E-409C-BE32-E72D297353CC}">
              <c16:uniqueId val="{0000000A-2293-4CD8-80E3-218587B9454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939663655209973"/>
          <c:y val="0.16715088956879437"/>
          <c:w val="0.3944262044499926"/>
          <c:h val="0.67249912036558512"/>
        </c:manualLayout>
      </c:layout>
      <c:overlay val="0"/>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LID4096"/>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9FBB-4489-B69B-B85C549A7FF3}"/>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9FBB-4489-B69B-B85C549A7FF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ID4096"/>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'[Mansa HCF Questionnaire Responses_2021.xlsx]Sheet1'!$A$19:$A$20</c:f>
              <c:strCache>
                <c:ptCount val="2"/>
                <c:pt idx="0">
                  <c:v>Useable</c:v>
                </c:pt>
                <c:pt idx="1">
                  <c:v>Not useable</c:v>
                </c:pt>
              </c:strCache>
            </c:strRef>
          </c:cat>
          <c:val>
            <c:numRef>
              <c:f>'[Mansa HCF Questionnaire Responses_2021.xlsx]Sheet1'!$B$19:$B$20</c:f>
              <c:numCache>
                <c:formatCode>General</c:formatCode>
                <c:ptCount val="2"/>
                <c:pt idx="0">
                  <c:v>36</c:v>
                </c:pt>
                <c:pt idx="1">
                  <c:v>6</c:v>
                </c:pt>
              </c:numCache>
            </c:numRef>
          </c:val>
          <c:extLst>
            <c:ext xmlns:c16="http://schemas.microsoft.com/office/drawing/2014/chart" uri="{C3380CC4-5D6E-409C-BE32-E72D297353CC}">
              <c16:uniqueId val="{00000004-9FBB-4489-B69B-B85C549A7FF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5064-4984-94B7-F08F593C66FD}"/>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5064-4984-94B7-F08F593C66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ID4096"/>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'[Mansa HCF Questionnaire Responses_2021.xlsx]Sheet1'!$A$14:$A$15</c:f>
              <c:strCache>
                <c:ptCount val="2"/>
                <c:pt idx="0">
                  <c:v>Sufficient</c:v>
                </c:pt>
                <c:pt idx="1">
                  <c:v>Not Sufficient</c:v>
                </c:pt>
              </c:strCache>
            </c:strRef>
          </c:cat>
          <c:val>
            <c:numRef>
              <c:f>'[Mansa HCF Questionnaire Responses_2021.xlsx]Sheet1'!$B$14:$B$15</c:f>
              <c:numCache>
                <c:formatCode>General</c:formatCode>
                <c:ptCount val="2"/>
                <c:pt idx="0">
                  <c:v>20</c:v>
                </c:pt>
                <c:pt idx="1">
                  <c:v>22</c:v>
                </c:pt>
              </c:numCache>
            </c:numRef>
          </c:val>
          <c:extLst>
            <c:ext xmlns:c16="http://schemas.microsoft.com/office/drawing/2014/chart" uri="{C3380CC4-5D6E-409C-BE32-E72D297353CC}">
              <c16:uniqueId val="{00000004-5064-4984-94B7-F08F593C66F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8:05:23.991"/>
    </inkml:context>
    <inkml:brush xml:id="br0">
      <inkml:brushProperty name="width" value="0.05" units="cm"/>
      <inkml:brushProperty name="height" value="0.0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8:05:24.395"/>
    </inkml:context>
    <inkml:brush xml:id="br0">
      <inkml:brushProperty name="width" value="0.05" units="cm"/>
      <inkml:brushProperty name="height" value="0.05" units="cm"/>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5T11:38:12.157"/>
    </inkml:context>
    <inkml:brush xml:id="br0">
      <inkml:brushProperty name="width" value="0.02646" units="cm"/>
      <inkml:brushProperty name="height" value="0.02646" units="cm"/>
      <inkml:brushProperty name="ignorePressure" value="1"/>
    </inkml:brush>
  </inkml:definitions>
  <inkml:trace contextRef="#ctx0" brushRef="#br0">0 1,'20490'0,"-20471"0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5T11:39:56.182"/>
    </inkml:context>
    <inkml:brush xml:id="br0">
      <inkml:brushProperty name="width" value="0.02646" units="cm"/>
      <inkml:brushProperty name="height" value="0.02646" units="cm"/>
      <inkml:brushProperty name="ignorePressure" value="1"/>
    </inkml:brush>
  </inkml:definitions>
  <inkml:trace contextRef="#ctx0" brushRef="#br0">0 1,'20490'0,"-20471"0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5T12:00:12.563"/>
    </inkml:context>
    <inkml:brush xml:id="br0">
      <inkml:brushProperty name="width" value="0.05" units="cm"/>
      <inkml:brushProperty name="height" value="0.05" units="cm"/>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5T12:01:05.942"/>
    </inkml:context>
    <inkml:brush xml:id="br0">
      <inkml:brushProperty name="width" value="0.05" units="cm"/>
      <inkml:brushProperty name="height" value="0.05" units="cm"/>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5T12:01:33.945"/>
    </inkml:context>
    <inkml:brush xml:id="br0">
      <inkml:brushProperty name="width" value="0.05" units="cm"/>
      <inkml:brushProperty name="height" value="0.05" units="cm"/>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5T12:01:41.595"/>
    </inkml:context>
    <inkml:brush xml:id="br0">
      <inkml:brushProperty name="width" value="0.05" units="cm"/>
      <inkml:brushProperty name="height" value="0.05" units="cm"/>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15:15:24.901"/>
    </inkml:context>
    <inkml:brush xml:id="br0">
      <inkml:brushProperty name="width" value="0.02646" units="cm"/>
      <inkml:brushProperty name="height" value="0.02646" units="cm"/>
      <inkml:brushProperty name="ignorePressure" value="1"/>
    </inkml:brush>
  </inkml:definitions>
  <inkml:trace contextRef="#ctx0" brushRef="#br0">0 1,'20490'0,"-20471"0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n-US"/>
              <a:t>Click to edit Master title style</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79198C-D169-427C-A014-74A1AAC8862E}" type="datetimeFigureOut">
              <a:rPr lang="en-ZM" smtClean="0"/>
              <a:t>03/27/2023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154764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9198C-D169-427C-A014-74A1AAC8862E}" type="datetimeFigureOut">
              <a:rPr lang="en-ZM" smtClean="0"/>
              <a:t>03/27/2023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397747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9198C-D169-427C-A014-74A1AAC8862E}" type="datetimeFigureOut">
              <a:rPr lang="en-ZM" smtClean="0"/>
              <a:t>03/27/2023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412781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9198C-D169-427C-A014-74A1AAC8862E}" type="datetimeFigureOut">
              <a:rPr lang="en-ZM" smtClean="0"/>
              <a:t>03/27/2023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315629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n-US"/>
              <a:t>Click to edit Master title style</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79198C-D169-427C-A014-74A1AAC8862E}" type="datetimeFigureOut">
              <a:rPr lang="en-ZM" smtClean="0"/>
              <a:t>03/27/2023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388895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79198C-D169-427C-A014-74A1AAC8862E}" type="datetimeFigureOut">
              <a:rPr lang="en-ZM" smtClean="0"/>
              <a:t>03/27/2023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259640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4" name="Content Placeholder 3"/>
          <p:cNvSpPr>
            <a:spLocks noGrp="1"/>
          </p:cNvSpPr>
          <p:nvPr>
            <p:ph sz="half" idx="2"/>
          </p:nvPr>
        </p:nvSpPr>
        <p:spPr>
          <a:xfrm>
            <a:off x="2085368" y="7810963"/>
            <a:ext cx="12807832"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6" name="Content Placeholder 5"/>
          <p:cNvSpPr>
            <a:spLocks noGrp="1"/>
          </p:cNvSpPr>
          <p:nvPr>
            <p:ph sz="quarter" idx="4"/>
          </p:nvPr>
        </p:nvSpPr>
        <p:spPr>
          <a:xfrm>
            <a:off x="15326828" y="7810963"/>
            <a:ext cx="12870909"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79198C-D169-427C-A014-74A1AAC8862E}" type="datetimeFigureOut">
              <a:rPr lang="en-ZM" smtClean="0"/>
              <a:t>03/27/2023</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19406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79198C-D169-427C-A014-74A1AAC8862E}" type="datetimeFigureOut">
              <a:rPr lang="en-ZM" smtClean="0"/>
              <a:t>03/27/2023</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367120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9198C-D169-427C-A014-74A1AAC8862E}" type="datetimeFigureOut">
              <a:rPr lang="en-ZM" smtClean="0"/>
              <a:t>03/27/2023</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52786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5E79198C-D169-427C-A014-74A1AAC8862E}" type="datetimeFigureOut">
              <a:rPr lang="en-ZM" smtClean="0"/>
              <a:t>03/27/2023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263773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US"/>
              <a:t>Click icon to add picture</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5E79198C-D169-427C-A014-74A1AAC8862E}" type="datetimeFigureOut">
              <a:rPr lang="en-ZM" smtClean="0"/>
              <a:t>03/27/2023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55797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5E79198C-D169-427C-A014-74A1AAC8862E}" type="datetimeFigureOut">
              <a:rPr lang="en-ZM" smtClean="0"/>
              <a:t>03/27/2023</a:t>
            </a:fld>
            <a:endParaRPr lang="en-ZM"/>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ZM"/>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5F58FA82-9214-4710-8839-26BD64472BD8}" type="slidenum">
              <a:rPr lang="en-ZM" smtClean="0"/>
              <a:t>‹#›</a:t>
            </a:fld>
            <a:endParaRPr lang="en-ZM"/>
          </a:p>
        </p:txBody>
      </p:sp>
    </p:spTree>
    <p:extLst>
      <p:ext uri="{BB962C8B-B14F-4D97-AF65-F5344CB8AC3E}">
        <p14:creationId xmlns:p14="http://schemas.microsoft.com/office/powerpoint/2010/main" val="2890867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9" Type="http://schemas.openxmlformats.org/officeDocument/2006/relationships/customXml" Target="../ink/ink6.xml"/><Relationship Id="rId21" Type="http://schemas.openxmlformats.org/officeDocument/2006/relationships/customXml" Target="../ink/ink3.xml"/><Relationship Id="rId42" Type="http://schemas.openxmlformats.org/officeDocument/2006/relationships/image" Target="../media/image4.png"/><Relationship Id="rId47" Type="http://schemas.openxmlformats.org/officeDocument/2006/relationships/chart" Target="../charts/chart4.xml"/><Relationship Id="rId50" Type="http://schemas.openxmlformats.org/officeDocument/2006/relationships/customXml" Target="../ink/ink9.xml"/><Relationship Id="rId55" Type="http://schemas.openxmlformats.org/officeDocument/2006/relationships/image" Target="../media/image10.jpeg"/><Relationship Id="rId38" Type="http://schemas.openxmlformats.org/officeDocument/2006/relationships/customXml" Target="../ink/ink5.xml"/><Relationship Id="rId17" Type="http://schemas.openxmlformats.org/officeDocument/2006/relationships/image" Target="../media/image12.png"/><Relationship Id="rId46" Type="http://schemas.openxmlformats.org/officeDocument/2006/relationships/chart" Target="../charts/chart3.xml"/><Relationship Id="rId59" Type="http://schemas.openxmlformats.org/officeDocument/2006/relationships/chart" Target="../charts/chart8.xml"/><Relationship Id="rId2" Type="http://schemas.openxmlformats.org/officeDocument/2006/relationships/customXml" Target="../ink/ink1.xml"/><Relationship Id="rId20" Type="http://schemas.openxmlformats.org/officeDocument/2006/relationships/customXml" Target="../ink/ink2.xml"/><Relationship Id="rId41" Type="http://schemas.openxmlformats.org/officeDocument/2006/relationships/customXml" Target="../ink/ink8.xml"/><Relationship Id="rId54" Type="http://schemas.openxmlformats.org/officeDocument/2006/relationships/image" Target="../media/image9.jpeg"/><Relationship Id="rId1" Type="http://schemas.openxmlformats.org/officeDocument/2006/relationships/slideLayout" Target="../slideLayouts/slideLayout1.xml"/><Relationship Id="rId37" Type="http://schemas.openxmlformats.org/officeDocument/2006/relationships/image" Target="../media/image3.jpeg"/><Relationship Id="rId40" Type="http://schemas.openxmlformats.org/officeDocument/2006/relationships/customXml" Target="../ink/ink7.xml"/><Relationship Id="rId45" Type="http://schemas.openxmlformats.org/officeDocument/2006/relationships/chart" Target="../charts/chart2.xml"/><Relationship Id="rId53" Type="http://schemas.openxmlformats.org/officeDocument/2006/relationships/image" Target="../media/image8.jpeg"/><Relationship Id="rId58" Type="http://schemas.openxmlformats.org/officeDocument/2006/relationships/chart" Target="../charts/chart7.xml"/><Relationship Id="rId23" Type="http://schemas.openxmlformats.org/officeDocument/2006/relationships/customXml" Target="../ink/ink4.xml"/><Relationship Id="rId36" Type="http://schemas.openxmlformats.org/officeDocument/2006/relationships/image" Target="../media/image2.png"/><Relationship Id="rId49" Type="http://schemas.openxmlformats.org/officeDocument/2006/relationships/chart" Target="../charts/chart6.xml"/><Relationship Id="rId57" Type="http://schemas.openxmlformats.org/officeDocument/2006/relationships/image" Target="../media/image12.jpeg"/><Relationship Id="rId61" Type="http://schemas.openxmlformats.org/officeDocument/2006/relationships/chart" Target="../charts/chart10.xml"/><Relationship Id="rId19" Type="http://schemas.openxmlformats.org/officeDocument/2006/relationships/image" Target="../media/image13.png"/><Relationship Id="rId44" Type="http://schemas.openxmlformats.org/officeDocument/2006/relationships/chart" Target="../charts/chart1.xml"/><Relationship Id="rId52" Type="http://schemas.openxmlformats.org/officeDocument/2006/relationships/image" Target="../media/image7.jpeg"/><Relationship Id="rId60" Type="http://schemas.openxmlformats.org/officeDocument/2006/relationships/chart" Target="../charts/chart9.xml"/><Relationship Id="rId22" Type="http://schemas.openxmlformats.org/officeDocument/2006/relationships/image" Target="../media/image1.png"/><Relationship Id="rId35" Type="http://schemas.openxmlformats.org/officeDocument/2006/relationships/image" Target="../media/image160.png"/><Relationship Id="rId43" Type="http://schemas.openxmlformats.org/officeDocument/2006/relationships/image" Target="../media/image5.png"/><Relationship Id="rId48" Type="http://schemas.openxmlformats.org/officeDocument/2006/relationships/chart" Target="../charts/chart5.xml"/><Relationship Id="rId56" Type="http://schemas.openxmlformats.org/officeDocument/2006/relationships/image" Target="../media/image11.jpeg"/><Relationship Id="rId51"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D156-5087-295C-BC6B-AAF3F3555219}"/>
              </a:ext>
            </a:extLst>
          </p:cNvPr>
          <p:cNvSpPr>
            <a:spLocks noGrp="1"/>
          </p:cNvSpPr>
          <p:nvPr>
            <p:ph type="ctrTitle"/>
          </p:nvPr>
        </p:nvSpPr>
        <p:spPr>
          <a:xfrm>
            <a:off x="5661038" y="1696466"/>
            <a:ext cx="18245356" cy="970916"/>
          </a:xfrm>
        </p:spPr>
        <p:txBody>
          <a:bodyPr>
            <a:normAutofit/>
          </a:bodyPr>
          <a:lstStyle/>
          <a:p>
            <a:r>
              <a:rPr lang="en-US" sz="6000" b="1" u="sng" dirty="0"/>
              <a:t>2021 WASH Baseline Mansa District – Health Care Facilities</a:t>
            </a:r>
            <a:endParaRPr lang="en-ZM" sz="6000" b="1" u="sng" dirty="0"/>
          </a:p>
        </p:txBody>
      </p:sp>
      <p:sp>
        <p:nvSpPr>
          <p:cNvPr id="16" name="Rectangle 15">
            <a:extLst>
              <a:ext uri="{FF2B5EF4-FFF2-40B4-BE49-F238E27FC236}">
                <a16:creationId xmlns:a16="http://schemas.microsoft.com/office/drawing/2014/main" id="{3D5A09A3-BFED-2E7C-AA9F-46D862BBDDF8}"/>
              </a:ext>
            </a:extLst>
          </p:cNvPr>
          <p:cNvSpPr/>
          <p:nvPr/>
        </p:nvSpPr>
        <p:spPr>
          <a:xfrm>
            <a:off x="1664951" y="2772634"/>
            <a:ext cx="7947416" cy="17401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M" dirty="0"/>
          </a:p>
        </p:txBody>
      </p:sp>
      <p:sp>
        <p:nvSpPr>
          <p:cNvPr id="17" name="Rectangle 16">
            <a:extLst>
              <a:ext uri="{FF2B5EF4-FFF2-40B4-BE49-F238E27FC236}">
                <a16:creationId xmlns:a16="http://schemas.microsoft.com/office/drawing/2014/main" id="{804BE3E7-6F4B-0FB9-44CD-22B9B9E0A507}"/>
              </a:ext>
            </a:extLst>
          </p:cNvPr>
          <p:cNvSpPr/>
          <p:nvPr/>
        </p:nvSpPr>
        <p:spPr>
          <a:xfrm>
            <a:off x="10729825" y="2772633"/>
            <a:ext cx="8001000" cy="17401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M"/>
          </a:p>
        </p:txBody>
      </p:sp>
      <p:sp>
        <p:nvSpPr>
          <p:cNvPr id="18" name="Rectangle 17">
            <a:extLst>
              <a:ext uri="{FF2B5EF4-FFF2-40B4-BE49-F238E27FC236}">
                <a16:creationId xmlns:a16="http://schemas.microsoft.com/office/drawing/2014/main" id="{A0805110-1221-830A-FBD2-C611EB8E2339}"/>
              </a:ext>
            </a:extLst>
          </p:cNvPr>
          <p:cNvSpPr/>
          <p:nvPr/>
        </p:nvSpPr>
        <p:spPr>
          <a:xfrm>
            <a:off x="19873219" y="2772634"/>
            <a:ext cx="8001000" cy="17401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M"/>
          </a:p>
        </p:txBody>
      </p:sp>
      <p:sp>
        <p:nvSpPr>
          <p:cNvPr id="19" name="TextBox 18">
            <a:extLst>
              <a:ext uri="{FF2B5EF4-FFF2-40B4-BE49-F238E27FC236}">
                <a16:creationId xmlns:a16="http://schemas.microsoft.com/office/drawing/2014/main" id="{D920C702-A9B8-D641-1651-1E28ED13629A}"/>
              </a:ext>
            </a:extLst>
          </p:cNvPr>
          <p:cNvSpPr txBox="1"/>
          <p:nvPr/>
        </p:nvSpPr>
        <p:spPr>
          <a:xfrm>
            <a:off x="1887275" y="2824344"/>
            <a:ext cx="7321559" cy="400110"/>
          </a:xfrm>
          <a:prstGeom prst="rect">
            <a:avLst/>
          </a:prstGeom>
          <a:noFill/>
        </p:spPr>
        <p:txBody>
          <a:bodyPr wrap="square" rtlCol="0">
            <a:spAutoFit/>
          </a:bodyPr>
          <a:lstStyle/>
          <a:p>
            <a:pPr algn="ctr"/>
            <a:r>
              <a:rPr lang="en-US" sz="2000" dirty="0"/>
              <a:t>ACCESS TO DRINKING WATER</a:t>
            </a:r>
          </a:p>
        </p:txBody>
      </p:sp>
      <p:sp>
        <p:nvSpPr>
          <p:cNvPr id="20" name="TextBox 19">
            <a:extLst>
              <a:ext uri="{FF2B5EF4-FFF2-40B4-BE49-F238E27FC236}">
                <a16:creationId xmlns:a16="http://schemas.microsoft.com/office/drawing/2014/main" id="{B3D32CDA-0D7F-AA31-64DE-4CE127CFE5A5}"/>
              </a:ext>
            </a:extLst>
          </p:cNvPr>
          <p:cNvSpPr txBox="1"/>
          <p:nvPr/>
        </p:nvSpPr>
        <p:spPr>
          <a:xfrm>
            <a:off x="12995601" y="2812152"/>
            <a:ext cx="3576230" cy="400110"/>
          </a:xfrm>
          <a:prstGeom prst="rect">
            <a:avLst/>
          </a:prstGeom>
          <a:noFill/>
        </p:spPr>
        <p:txBody>
          <a:bodyPr wrap="square" rtlCol="0">
            <a:spAutoFit/>
          </a:bodyPr>
          <a:lstStyle/>
          <a:p>
            <a:r>
              <a:rPr lang="en-US" sz="2000" dirty="0"/>
              <a:t>ACCESS TO SANITATION</a:t>
            </a:r>
            <a:endParaRPr lang="en-ZM" sz="2000" dirty="0"/>
          </a:p>
        </p:txBody>
      </p:sp>
      <p:sp>
        <p:nvSpPr>
          <p:cNvPr id="21" name="TextBox 20">
            <a:extLst>
              <a:ext uri="{FF2B5EF4-FFF2-40B4-BE49-F238E27FC236}">
                <a16:creationId xmlns:a16="http://schemas.microsoft.com/office/drawing/2014/main" id="{BFF5FE85-45C6-EBB6-7261-B677480144C6}"/>
              </a:ext>
            </a:extLst>
          </p:cNvPr>
          <p:cNvSpPr txBox="1"/>
          <p:nvPr/>
        </p:nvSpPr>
        <p:spPr>
          <a:xfrm>
            <a:off x="22531006" y="2856494"/>
            <a:ext cx="3196608" cy="400110"/>
          </a:xfrm>
          <a:prstGeom prst="rect">
            <a:avLst/>
          </a:prstGeom>
          <a:noFill/>
        </p:spPr>
        <p:txBody>
          <a:bodyPr wrap="square" rtlCol="0">
            <a:spAutoFit/>
          </a:bodyPr>
          <a:lstStyle/>
          <a:p>
            <a:r>
              <a:rPr lang="en-US" sz="2000" dirty="0"/>
              <a:t>ACCESS TO HYGIENE</a:t>
            </a:r>
            <a:endParaRPr lang="en-ZM" sz="2000" dirty="0"/>
          </a:p>
        </p:txBody>
      </p:sp>
      <p:sp>
        <p:nvSpPr>
          <p:cNvPr id="22" name="TextBox 21">
            <a:extLst>
              <a:ext uri="{FF2B5EF4-FFF2-40B4-BE49-F238E27FC236}">
                <a16:creationId xmlns:a16="http://schemas.microsoft.com/office/drawing/2014/main" id="{66DE4208-843B-C0A0-A03A-C181072971DE}"/>
              </a:ext>
            </a:extLst>
          </p:cNvPr>
          <p:cNvSpPr txBox="1"/>
          <p:nvPr/>
        </p:nvSpPr>
        <p:spPr>
          <a:xfrm>
            <a:off x="2003813" y="11187465"/>
            <a:ext cx="6821571" cy="400110"/>
          </a:xfrm>
          <a:prstGeom prst="rect">
            <a:avLst/>
          </a:prstGeom>
          <a:noFill/>
        </p:spPr>
        <p:txBody>
          <a:bodyPr wrap="square" rtlCol="0">
            <a:spAutoFit/>
          </a:bodyPr>
          <a:lstStyle/>
          <a:p>
            <a:pPr algn="ctr"/>
            <a:r>
              <a:rPr lang="en-US" sz="2000" dirty="0"/>
              <a:t>DRINKING WATER SERVICE LEVELS (SDG 6.1/JMP LADDER)</a:t>
            </a:r>
            <a:endParaRPr lang="en-ZM" sz="1000" dirty="0"/>
          </a:p>
        </p:txBody>
      </p:sp>
      <p:sp>
        <p:nvSpPr>
          <p:cNvPr id="23" name="TextBox 22">
            <a:extLst>
              <a:ext uri="{FF2B5EF4-FFF2-40B4-BE49-F238E27FC236}">
                <a16:creationId xmlns:a16="http://schemas.microsoft.com/office/drawing/2014/main" id="{299B66FF-99D1-55CC-33F4-BF99E3336CD6}"/>
              </a:ext>
            </a:extLst>
          </p:cNvPr>
          <p:cNvSpPr txBox="1"/>
          <p:nvPr/>
        </p:nvSpPr>
        <p:spPr>
          <a:xfrm>
            <a:off x="11373626" y="11154836"/>
            <a:ext cx="7053120" cy="400110"/>
          </a:xfrm>
          <a:prstGeom prst="rect">
            <a:avLst/>
          </a:prstGeom>
          <a:noFill/>
        </p:spPr>
        <p:txBody>
          <a:bodyPr wrap="square" rtlCol="0">
            <a:spAutoFit/>
          </a:bodyPr>
          <a:lstStyle/>
          <a:p>
            <a:pPr algn="ctr"/>
            <a:r>
              <a:rPr lang="en-US" sz="2000" dirty="0"/>
              <a:t>SANITATION SERVICE LEVELS (SDG 6.2/JMP LADDER)</a:t>
            </a:r>
            <a:endParaRPr lang="en-ZM" sz="2000" dirty="0"/>
          </a:p>
        </p:txBody>
      </p:sp>
      <p:sp>
        <p:nvSpPr>
          <p:cNvPr id="24" name="TextBox 23">
            <a:extLst>
              <a:ext uri="{FF2B5EF4-FFF2-40B4-BE49-F238E27FC236}">
                <a16:creationId xmlns:a16="http://schemas.microsoft.com/office/drawing/2014/main" id="{FD70A098-288F-23AD-3DCF-A4946177C974}"/>
              </a:ext>
            </a:extLst>
          </p:cNvPr>
          <p:cNvSpPr txBox="1"/>
          <p:nvPr/>
        </p:nvSpPr>
        <p:spPr>
          <a:xfrm>
            <a:off x="20064476" y="11184380"/>
            <a:ext cx="7469474" cy="400110"/>
          </a:xfrm>
          <a:prstGeom prst="rect">
            <a:avLst/>
          </a:prstGeom>
          <a:noFill/>
        </p:spPr>
        <p:txBody>
          <a:bodyPr wrap="square" rtlCol="0">
            <a:spAutoFit/>
          </a:bodyPr>
          <a:lstStyle/>
          <a:p>
            <a:pPr algn="ctr"/>
            <a:r>
              <a:rPr lang="en-US" sz="2000" dirty="0"/>
              <a:t>HYGIENE SERVICE LEVELS (SDG 6.2/JMP LADDER)</a:t>
            </a:r>
            <a:endParaRPr lang="en-ZM" sz="2000" dirty="0"/>
          </a:p>
        </p:txBody>
      </p:sp>
      <p:sp>
        <p:nvSpPr>
          <p:cNvPr id="34" name="TextBox 33">
            <a:extLst>
              <a:ext uri="{FF2B5EF4-FFF2-40B4-BE49-F238E27FC236}">
                <a16:creationId xmlns:a16="http://schemas.microsoft.com/office/drawing/2014/main" id="{A3E6581D-67D0-533E-A2C1-30A174C5B9BD}"/>
              </a:ext>
            </a:extLst>
          </p:cNvPr>
          <p:cNvSpPr txBox="1"/>
          <p:nvPr/>
        </p:nvSpPr>
        <p:spPr>
          <a:xfrm>
            <a:off x="1887275" y="10372041"/>
            <a:ext cx="3075067" cy="646331"/>
          </a:xfrm>
          <a:prstGeom prst="rect">
            <a:avLst/>
          </a:prstGeom>
          <a:noFill/>
        </p:spPr>
        <p:txBody>
          <a:bodyPr wrap="square">
            <a:spAutoFit/>
          </a:bodyPr>
          <a:lstStyle/>
          <a:p>
            <a:pPr algn="just"/>
            <a:r>
              <a:rPr lang="en-US" sz="900" dirty="0"/>
              <a:t>In Mansa </a:t>
            </a:r>
            <a:r>
              <a:rPr lang="en-GB" sz="900" dirty="0"/>
              <a:t>District, the main sources of water for Health Care Facilities were boreholes (57%) and wells (28%). Very few Health Care Facilities (5%) were connected to the </a:t>
            </a:r>
            <a:r>
              <a:rPr lang="en-GB" sz="900" dirty="0" err="1"/>
              <a:t>LpWSC</a:t>
            </a:r>
            <a:r>
              <a:rPr lang="en-GB" sz="900" dirty="0"/>
              <a:t> water network.</a:t>
            </a:r>
            <a:endParaRPr lang="en-ZM" sz="900" dirty="0"/>
          </a:p>
        </p:txBody>
      </p:sp>
      <p:grpSp>
        <p:nvGrpSpPr>
          <p:cNvPr id="36" name="Group 35">
            <a:extLst>
              <a:ext uri="{FF2B5EF4-FFF2-40B4-BE49-F238E27FC236}">
                <a16:creationId xmlns:a16="http://schemas.microsoft.com/office/drawing/2014/main" id="{7B684A53-EA4D-39F7-5B87-C09A97473AB8}"/>
              </a:ext>
            </a:extLst>
          </p:cNvPr>
          <p:cNvGrpSpPr/>
          <p:nvPr/>
        </p:nvGrpSpPr>
        <p:grpSpPr>
          <a:xfrm>
            <a:off x="4030560" y="9193290"/>
            <a:ext cx="360" cy="7920"/>
            <a:chOff x="4030560" y="8602740"/>
            <a:chExt cx="360" cy="7920"/>
          </a:xfrm>
        </p:grpSpPr>
        <mc:AlternateContent xmlns:mc="http://schemas.openxmlformats.org/markup-compatibility/2006" xmlns:p14="http://schemas.microsoft.com/office/powerpoint/2010/main">
          <mc:Choice Requires="p14">
            <p:contentPart p14:bwMode="auto" r:id="rId2">
              <p14:nvContentPartPr>
                <p14:cNvPr id="33" name="Ink 32">
                  <a:extLst>
                    <a:ext uri="{FF2B5EF4-FFF2-40B4-BE49-F238E27FC236}">
                      <a16:creationId xmlns:a16="http://schemas.microsoft.com/office/drawing/2014/main" id="{4145FB45-4438-9CFD-7990-B47D20050675}"/>
                    </a:ext>
                  </a:extLst>
                </p14:cNvPr>
                <p14:cNvContentPartPr/>
                <p14:nvPr/>
              </p14:nvContentPartPr>
              <p14:xfrm>
                <a:off x="4030560" y="8610300"/>
                <a:ext cx="360" cy="360"/>
              </p14:xfrm>
            </p:contentPart>
          </mc:Choice>
          <mc:Fallback xmlns="">
            <p:pic>
              <p:nvPicPr>
                <p:cNvPr id="33" name="Ink 32">
                  <a:extLst>
                    <a:ext uri="{FF2B5EF4-FFF2-40B4-BE49-F238E27FC236}">
                      <a16:creationId xmlns:a16="http://schemas.microsoft.com/office/drawing/2014/main" id="{4145FB45-4438-9CFD-7990-B47D20050675}"/>
                    </a:ext>
                  </a:extLst>
                </p:cNvPr>
                <p:cNvPicPr/>
                <p:nvPr/>
              </p:nvPicPr>
              <p:blipFill>
                <a:blip r:embed="rId19"/>
                <a:stretch>
                  <a:fillRect/>
                </a:stretch>
              </p:blipFill>
              <p:spPr>
                <a:xfrm>
                  <a:off x="4021920" y="86013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9A8758EC-FA63-2BAB-8004-6DEC9F1A5F93}"/>
                    </a:ext>
                  </a:extLst>
                </p14:cNvPr>
                <p14:cNvContentPartPr/>
                <p14:nvPr/>
              </p14:nvContentPartPr>
              <p14:xfrm>
                <a:off x="4030560" y="8602740"/>
                <a:ext cx="360" cy="360"/>
              </p14:xfrm>
            </p:contentPart>
          </mc:Choice>
          <mc:Fallback xmlns="">
            <p:pic>
              <p:nvPicPr>
                <p:cNvPr id="35" name="Ink 34">
                  <a:extLst>
                    <a:ext uri="{FF2B5EF4-FFF2-40B4-BE49-F238E27FC236}">
                      <a16:creationId xmlns:a16="http://schemas.microsoft.com/office/drawing/2014/main" id="{9A8758EC-FA63-2BAB-8004-6DEC9F1A5F93}"/>
                    </a:ext>
                  </a:extLst>
                </p:cNvPr>
                <p:cNvPicPr/>
                <p:nvPr/>
              </p:nvPicPr>
              <p:blipFill>
                <a:blip r:embed="rId19"/>
                <a:stretch>
                  <a:fillRect/>
                </a:stretch>
              </p:blipFill>
              <p:spPr>
                <a:xfrm>
                  <a:off x="4021920" y="8593740"/>
                  <a:ext cx="18000" cy="18000"/>
                </a:xfrm>
                <a:prstGeom prst="rect">
                  <a:avLst/>
                </a:prstGeom>
              </p:spPr>
            </p:pic>
          </mc:Fallback>
        </mc:AlternateContent>
      </p:grpSp>
      <p:sp>
        <p:nvSpPr>
          <p:cNvPr id="97" name="TextBox 96">
            <a:extLst>
              <a:ext uri="{FF2B5EF4-FFF2-40B4-BE49-F238E27FC236}">
                <a16:creationId xmlns:a16="http://schemas.microsoft.com/office/drawing/2014/main" id="{78DE86CD-8494-57DA-4B43-218CF2AEC2D5}"/>
              </a:ext>
            </a:extLst>
          </p:cNvPr>
          <p:cNvSpPr txBox="1"/>
          <p:nvPr/>
        </p:nvSpPr>
        <p:spPr>
          <a:xfrm>
            <a:off x="11082365" y="9719202"/>
            <a:ext cx="3909979" cy="784830"/>
          </a:xfrm>
          <a:prstGeom prst="rect">
            <a:avLst/>
          </a:prstGeom>
          <a:noFill/>
        </p:spPr>
        <p:txBody>
          <a:bodyPr wrap="square">
            <a:spAutoFit/>
          </a:bodyPr>
          <a:lstStyle/>
          <a:p>
            <a:pPr algn="just"/>
            <a:r>
              <a:rPr lang="en-US" sz="900" dirty="0"/>
              <a:t>In Mansa District</a:t>
            </a:r>
            <a:r>
              <a:rPr lang="en-GB" sz="900" dirty="0"/>
              <a:t>, the main type of sanitation for Health Care Facilities was Ventilated Improved Pit Latrines (VIPs). Very few were connected to the </a:t>
            </a:r>
            <a:r>
              <a:rPr lang="en-GB" sz="900" dirty="0" err="1"/>
              <a:t>LpWSC</a:t>
            </a:r>
            <a:r>
              <a:rPr lang="en-GB" sz="900" dirty="0"/>
              <a:t> sewer network and 74% of those not connected to </a:t>
            </a:r>
            <a:r>
              <a:rPr lang="en-GB" sz="900" dirty="0" err="1"/>
              <a:t>LpWSC</a:t>
            </a:r>
            <a:r>
              <a:rPr lang="en-GB" sz="900" dirty="0"/>
              <a:t> were willing to be connected to the sewer line. 48% of the Health Care Facilities had sufficient sanitation facilities and 86% had usable sanitation facilities.</a:t>
            </a:r>
            <a:endParaRPr lang="en-ZM" sz="900" dirty="0"/>
          </a:p>
        </p:txBody>
      </p:sp>
      <p:sp>
        <p:nvSpPr>
          <p:cNvPr id="113" name="TextBox 112">
            <a:extLst>
              <a:ext uri="{FF2B5EF4-FFF2-40B4-BE49-F238E27FC236}">
                <a16:creationId xmlns:a16="http://schemas.microsoft.com/office/drawing/2014/main" id="{2401E833-2308-CBC1-3AFE-B894EA4E212D}"/>
              </a:ext>
            </a:extLst>
          </p:cNvPr>
          <p:cNvSpPr txBox="1"/>
          <p:nvPr/>
        </p:nvSpPr>
        <p:spPr>
          <a:xfrm>
            <a:off x="23264824" y="8600890"/>
            <a:ext cx="2114223" cy="230832"/>
          </a:xfrm>
          <a:prstGeom prst="rect">
            <a:avLst/>
          </a:prstGeom>
          <a:noFill/>
        </p:spPr>
        <p:txBody>
          <a:bodyPr wrap="square" rtlCol="0">
            <a:spAutoFit/>
          </a:bodyPr>
          <a:lstStyle/>
          <a:p>
            <a:r>
              <a:rPr lang="en-US" sz="900" b="1" dirty="0"/>
              <a:t>Types of Hand Washing Facility</a:t>
            </a:r>
            <a:endParaRPr lang="en-ZM" sz="900" b="1" dirty="0"/>
          </a:p>
        </p:txBody>
      </p:sp>
      <p:sp>
        <p:nvSpPr>
          <p:cNvPr id="114" name="TextBox 113">
            <a:extLst>
              <a:ext uri="{FF2B5EF4-FFF2-40B4-BE49-F238E27FC236}">
                <a16:creationId xmlns:a16="http://schemas.microsoft.com/office/drawing/2014/main" id="{E73BC388-7511-71F8-1333-18424F0A12A3}"/>
              </a:ext>
            </a:extLst>
          </p:cNvPr>
          <p:cNvSpPr txBox="1"/>
          <p:nvPr/>
        </p:nvSpPr>
        <p:spPr>
          <a:xfrm>
            <a:off x="25492797" y="8506409"/>
            <a:ext cx="1463169" cy="369332"/>
          </a:xfrm>
          <a:prstGeom prst="rect">
            <a:avLst/>
          </a:prstGeom>
          <a:noFill/>
        </p:spPr>
        <p:txBody>
          <a:bodyPr wrap="square" rtlCol="0">
            <a:spAutoFit/>
          </a:bodyPr>
          <a:lstStyle/>
          <a:p>
            <a:pPr algn="ctr"/>
            <a:r>
              <a:rPr lang="en-US" sz="900" b="1" dirty="0"/>
              <a:t>Hand Washing Facilities </a:t>
            </a:r>
          </a:p>
          <a:p>
            <a:pPr algn="ctr"/>
            <a:r>
              <a:rPr lang="en-US" sz="900" b="1" dirty="0"/>
              <a:t>equipped with soap</a:t>
            </a:r>
          </a:p>
        </p:txBody>
      </p:sp>
      <p:sp>
        <p:nvSpPr>
          <p:cNvPr id="116" name="TextBox 115">
            <a:extLst>
              <a:ext uri="{FF2B5EF4-FFF2-40B4-BE49-F238E27FC236}">
                <a16:creationId xmlns:a16="http://schemas.microsoft.com/office/drawing/2014/main" id="{B49FD38F-E2E6-A7BD-864E-230E7C1D5CCE}"/>
              </a:ext>
            </a:extLst>
          </p:cNvPr>
          <p:cNvSpPr txBox="1"/>
          <p:nvPr/>
        </p:nvSpPr>
        <p:spPr>
          <a:xfrm>
            <a:off x="20424716" y="8861319"/>
            <a:ext cx="2376040" cy="646331"/>
          </a:xfrm>
          <a:prstGeom prst="rect">
            <a:avLst/>
          </a:prstGeom>
          <a:noFill/>
        </p:spPr>
        <p:txBody>
          <a:bodyPr wrap="square">
            <a:spAutoFit/>
          </a:bodyPr>
          <a:lstStyle/>
          <a:p>
            <a:pPr algn="just"/>
            <a:r>
              <a:rPr lang="en-US" sz="900" dirty="0"/>
              <a:t>In Mansa District, all the Health Care Facilities surveyed had hand washing facilities. 9% used tap buckets as a handwashing facility. 91% had toilets equipped with soap and hand sanitizers.</a:t>
            </a:r>
            <a:endParaRPr lang="en-ZM" sz="900" dirty="0"/>
          </a:p>
        </p:txBody>
      </p:sp>
      <p:sp>
        <p:nvSpPr>
          <p:cNvPr id="117" name="Rectangle 116">
            <a:extLst>
              <a:ext uri="{FF2B5EF4-FFF2-40B4-BE49-F238E27FC236}">
                <a16:creationId xmlns:a16="http://schemas.microsoft.com/office/drawing/2014/main" id="{04406A9F-AA7B-3B84-CF5A-28D7E1562D11}"/>
              </a:ext>
            </a:extLst>
          </p:cNvPr>
          <p:cNvSpPr/>
          <p:nvPr/>
        </p:nvSpPr>
        <p:spPr>
          <a:xfrm>
            <a:off x="1104900" y="1209676"/>
            <a:ext cx="27280673" cy="199418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M"/>
          </a:p>
        </p:txBody>
      </p:sp>
      <mc:AlternateContent xmlns:mc="http://schemas.openxmlformats.org/markup-compatibility/2006" xmlns:p14="http://schemas.microsoft.com/office/powerpoint/2010/main">
        <mc:Choice Requires="p14">
          <p:contentPart p14:bwMode="auto" r:id="rId21">
            <p14:nvContentPartPr>
              <p14:cNvPr id="119" name="Ink 118">
                <a:extLst>
                  <a:ext uri="{FF2B5EF4-FFF2-40B4-BE49-F238E27FC236}">
                    <a16:creationId xmlns:a16="http://schemas.microsoft.com/office/drawing/2014/main" id="{B7AD88EF-69D3-6000-1AA5-519349F07CE2}"/>
                  </a:ext>
                </a:extLst>
              </p14:cNvPr>
              <p14:cNvContentPartPr/>
              <p14:nvPr/>
            </p14:nvContentPartPr>
            <p14:xfrm>
              <a:off x="1856292" y="11103435"/>
              <a:ext cx="7383600" cy="360"/>
            </p14:xfrm>
          </p:contentPart>
        </mc:Choice>
        <mc:Fallback xmlns="">
          <p:pic>
            <p:nvPicPr>
              <p:cNvPr id="119" name="Ink 118">
                <a:extLst>
                  <a:ext uri="{FF2B5EF4-FFF2-40B4-BE49-F238E27FC236}">
                    <a16:creationId xmlns:a16="http://schemas.microsoft.com/office/drawing/2014/main" id="{B7AD88EF-69D3-6000-1AA5-519349F07CE2}"/>
                  </a:ext>
                </a:extLst>
              </p:cNvPr>
              <p:cNvPicPr/>
              <p:nvPr/>
            </p:nvPicPr>
            <p:blipFill>
              <a:blip r:embed="rId22"/>
              <a:stretch>
                <a:fillRect/>
              </a:stretch>
            </p:blipFill>
            <p:spPr>
              <a:xfrm>
                <a:off x="1851612" y="11098755"/>
                <a:ext cx="73926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0" name="Ink 119">
                <a:extLst>
                  <a:ext uri="{FF2B5EF4-FFF2-40B4-BE49-F238E27FC236}">
                    <a16:creationId xmlns:a16="http://schemas.microsoft.com/office/drawing/2014/main" id="{DF8C10AF-524B-61EF-1FB8-2C763118E309}"/>
                  </a:ext>
                </a:extLst>
              </p14:cNvPr>
              <p14:cNvContentPartPr/>
              <p14:nvPr/>
            </p14:nvContentPartPr>
            <p14:xfrm>
              <a:off x="20064476" y="11078469"/>
              <a:ext cx="7383600" cy="360"/>
            </p14:xfrm>
          </p:contentPart>
        </mc:Choice>
        <mc:Fallback xmlns="">
          <p:pic>
            <p:nvPicPr>
              <p:cNvPr id="120" name="Ink 119">
                <a:extLst>
                  <a:ext uri="{FF2B5EF4-FFF2-40B4-BE49-F238E27FC236}">
                    <a16:creationId xmlns:a16="http://schemas.microsoft.com/office/drawing/2014/main" id="{DF8C10AF-524B-61EF-1FB8-2C763118E309}"/>
                  </a:ext>
                </a:extLst>
              </p:cNvPr>
              <p:cNvPicPr/>
              <p:nvPr/>
            </p:nvPicPr>
            <p:blipFill>
              <a:blip r:embed="rId35"/>
              <a:stretch>
                <a:fillRect/>
              </a:stretch>
            </p:blipFill>
            <p:spPr>
              <a:xfrm>
                <a:off x="20059796" y="11073789"/>
                <a:ext cx="7392600" cy="9360"/>
              </a:xfrm>
              <a:prstGeom prst="rect">
                <a:avLst/>
              </a:prstGeom>
            </p:spPr>
          </p:pic>
        </mc:Fallback>
      </mc:AlternateContent>
      <p:pic>
        <p:nvPicPr>
          <p:cNvPr id="124" name="Picture 123">
            <a:extLst>
              <a:ext uri="{FF2B5EF4-FFF2-40B4-BE49-F238E27FC236}">
                <a16:creationId xmlns:a16="http://schemas.microsoft.com/office/drawing/2014/main" id="{D5505820-7B37-4B1A-43E0-ACD867F618D0}"/>
              </a:ext>
            </a:extLst>
          </p:cNvPr>
          <p:cNvPicPr>
            <a:picLocks noChangeAspect="1"/>
          </p:cNvPicPr>
          <p:nvPr/>
        </p:nvPicPr>
        <p:blipFill>
          <a:blip r:embed="rId36"/>
          <a:stretch>
            <a:fillRect/>
          </a:stretch>
        </p:blipFill>
        <p:spPr>
          <a:xfrm>
            <a:off x="26114674" y="20293087"/>
            <a:ext cx="775757" cy="842971"/>
          </a:xfrm>
          <a:prstGeom prst="rect">
            <a:avLst/>
          </a:prstGeom>
        </p:spPr>
      </p:pic>
      <p:pic>
        <p:nvPicPr>
          <p:cNvPr id="125" name="Picture 124" descr="WATER BA">
            <a:extLst>
              <a:ext uri="{FF2B5EF4-FFF2-40B4-BE49-F238E27FC236}">
                <a16:creationId xmlns:a16="http://schemas.microsoft.com/office/drawing/2014/main" id="{2147A275-0960-F660-F0C3-EE0A3C11290E}"/>
              </a:ext>
            </a:extLst>
          </p:cNvPr>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7090781" y="20274375"/>
            <a:ext cx="855569" cy="843224"/>
          </a:xfrm>
          <a:prstGeom prst="rect">
            <a:avLst/>
          </a:prstGeom>
          <a:noFill/>
        </p:spPr>
      </p:pic>
      <mc:AlternateContent xmlns:mc="http://schemas.openxmlformats.org/markup-compatibility/2006" xmlns:p14="http://schemas.microsoft.com/office/powerpoint/2010/main">
        <mc:Choice Requires="p14">
          <p:contentPart p14:bwMode="auto" r:id="rId38">
            <p14:nvContentPartPr>
              <p14:cNvPr id="129" name="Ink 128">
                <a:extLst>
                  <a:ext uri="{FF2B5EF4-FFF2-40B4-BE49-F238E27FC236}">
                    <a16:creationId xmlns:a16="http://schemas.microsoft.com/office/drawing/2014/main" id="{060537FD-6018-BB37-53CB-5CD3DBB4E52A}"/>
                  </a:ext>
                </a:extLst>
              </p14:cNvPr>
              <p14:cNvContentPartPr/>
              <p14:nvPr/>
            </p14:nvContentPartPr>
            <p14:xfrm>
              <a:off x="1650000" y="2742560"/>
              <a:ext cx="360" cy="360"/>
            </p14:xfrm>
          </p:contentPart>
        </mc:Choice>
        <mc:Fallback xmlns="">
          <p:pic>
            <p:nvPicPr>
              <p:cNvPr id="129" name="Ink 128">
                <a:extLst>
                  <a:ext uri="{FF2B5EF4-FFF2-40B4-BE49-F238E27FC236}">
                    <a16:creationId xmlns:a16="http://schemas.microsoft.com/office/drawing/2014/main" id="{060537FD-6018-BB37-53CB-5CD3DBB4E52A}"/>
                  </a:ext>
                </a:extLst>
              </p:cNvPr>
              <p:cNvPicPr/>
              <p:nvPr/>
            </p:nvPicPr>
            <p:blipFill>
              <a:blip r:embed="rId17"/>
              <a:stretch>
                <a:fillRect/>
              </a:stretch>
            </p:blipFill>
            <p:spPr>
              <a:xfrm>
                <a:off x="1641000" y="2733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9" name="Ink 138">
                <a:extLst>
                  <a:ext uri="{FF2B5EF4-FFF2-40B4-BE49-F238E27FC236}">
                    <a16:creationId xmlns:a16="http://schemas.microsoft.com/office/drawing/2014/main" id="{40EDCD74-36A0-5FB9-2D55-AD5C8E4079E8}"/>
                  </a:ext>
                </a:extLst>
              </p14:cNvPr>
              <p14:cNvContentPartPr/>
              <p14:nvPr/>
            </p14:nvContentPartPr>
            <p14:xfrm>
              <a:off x="9524280" y="4774960"/>
              <a:ext cx="360" cy="360"/>
            </p14:xfrm>
          </p:contentPart>
        </mc:Choice>
        <mc:Fallback xmlns="">
          <p:pic>
            <p:nvPicPr>
              <p:cNvPr id="139" name="Ink 138">
                <a:extLst>
                  <a:ext uri="{FF2B5EF4-FFF2-40B4-BE49-F238E27FC236}">
                    <a16:creationId xmlns:a16="http://schemas.microsoft.com/office/drawing/2014/main" id="{40EDCD74-36A0-5FB9-2D55-AD5C8E4079E8}"/>
                  </a:ext>
                </a:extLst>
              </p:cNvPr>
              <p:cNvPicPr/>
              <p:nvPr/>
            </p:nvPicPr>
            <p:blipFill>
              <a:blip r:embed="rId17"/>
              <a:stretch>
                <a:fillRect/>
              </a:stretch>
            </p:blipFill>
            <p:spPr>
              <a:xfrm>
                <a:off x="9515280" y="47663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2" name="Ink 141">
                <a:extLst>
                  <a:ext uri="{FF2B5EF4-FFF2-40B4-BE49-F238E27FC236}">
                    <a16:creationId xmlns:a16="http://schemas.microsoft.com/office/drawing/2014/main" id="{41251132-B859-E377-D34E-3BB35EE52AA3}"/>
                  </a:ext>
                </a:extLst>
              </p14:cNvPr>
              <p14:cNvContentPartPr/>
              <p14:nvPr/>
            </p14:nvContentPartPr>
            <p14:xfrm>
              <a:off x="18236280" y="19811560"/>
              <a:ext cx="360" cy="360"/>
            </p14:xfrm>
          </p:contentPart>
        </mc:Choice>
        <mc:Fallback xmlns="">
          <p:pic>
            <p:nvPicPr>
              <p:cNvPr id="142" name="Ink 141">
                <a:extLst>
                  <a:ext uri="{FF2B5EF4-FFF2-40B4-BE49-F238E27FC236}">
                    <a16:creationId xmlns:a16="http://schemas.microsoft.com/office/drawing/2014/main" id="{41251132-B859-E377-D34E-3BB35EE52AA3}"/>
                  </a:ext>
                </a:extLst>
              </p:cNvPr>
              <p:cNvPicPr/>
              <p:nvPr/>
            </p:nvPicPr>
            <p:blipFill>
              <a:blip r:embed="rId17"/>
              <a:stretch>
                <a:fillRect/>
              </a:stretch>
            </p:blipFill>
            <p:spPr>
              <a:xfrm>
                <a:off x="18227280" y="1980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4" name="Ink 143">
                <a:extLst>
                  <a:ext uri="{FF2B5EF4-FFF2-40B4-BE49-F238E27FC236}">
                    <a16:creationId xmlns:a16="http://schemas.microsoft.com/office/drawing/2014/main" id="{19579E01-B39A-11B3-3D8F-3EBFB88DB2F4}"/>
                  </a:ext>
                </a:extLst>
              </p14:cNvPr>
              <p14:cNvContentPartPr/>
              <p14:nvPr/>
            </p14:nvContentPartPr>
            <p14:xfrm>
              <a:off x="17960794" y="19833257"/>
              <a:ext cx="360" cy="360"/>
            </p14:xfrm>
          </p:contentPart>
        </mc:Choice>
        <mc:Fallback xmlns="">
          <p:pic>
            <p:nvPicPr>
              <p:cNvPr id="144" name="Ink 143">
                <a:extLst>
                  <a:ext uri="{FF2B5EF4-FFF2-40B4-BE49-F238E27FC236}">
                    <a16:creationId xmlns:a16="http://schemas.microsoft.com/office/drawing/2014/main" id="{19579E01-B39A-11B3-3D8F-3EBFB88DB2F4}"/>
                  </a:ext>
                </a:extLst>
              </p:cNvPr>
              <p:cNvPicPr/>
              <p:nvPr/>
            </p:nvPicPr>
            <p:blipFill>
              <a:blip r:embed="rId17"/>
              <a:stretch>
                <a:fillRect/>
              </a:stretch>
            </p:blipFill>
            <p:spPr>
              <a:xfrm>
                <a:off x="17952154" y="19824617"/>
                <a:ext cx="18000" cy="18000"/>
              </a:xfrm>
              <a:prstGeom prst="rect">
                <a:avLst/>
              </a:prstGeom>
            </p:spPr>
          </p:pic>
        </mc:Fallback>
      </mc:AlternateContent>
      <p:pic>
        <p:nvPicPr>
          <p:cNvPr id="123" name="Picture 122">
            <a:extLst>
              <a:ext uri="{FF2B5EF4-FFF2-40B4-BE49-F238E27FC236}">
                <a16:creationId xmlns:a16="http://schemas.microsoft.com/office/drawing/2014/main" id="{EDDBC1C5-C8C0-6438-ADE1-5B20FA86FC47}"/>
              </a:ext>
            </a:extLst>
          </p:cNvPr>
          <p:cNvPicPr>
            <a:picLocks noChangeAspect="1"/>
          </p:cNvPicPr>
          <p:nvPr/>
        </p:nvPicPr>
        <p:blipFill rotWithShape="1">
          <a:blip r:embed="rId42"/>
          <a:srcRect l="22161" r="18184"/>
          <a:stretch/>
        </p:blipFill>
        <p:spPr>
          <a:xfrm>
            <a:off x="1636030" y="20206041"/>
            <a:ext cx="2506258" cy="879814"/>
          </a:xfrm>
          <a:prstGeom prst="rect">
            <a:avLst/>
          </a:prstGeom>
        </p:spPr>
      </p:pic>
      <p:sp>
        <p:nvSpPr>
          <p:cNvPr id="8" name="TextBox 7">
            <a:extLst>
              <a:ext uri="{FF2B5EF4-FFF2-40B4-BE49-F238E27FC236}">
                <a16:creationId xmlns:a16="http://schemas.microsoft.com/office/drawing/2014/main" id="{6297239B-407B-4C56-871D-4F8834FE023F}"/>
              </a:ext>
            </a:extLst>
          </p:cNvPr>
          <p:cNvSpPr txBox="1"/>
          <p:nvPr/>
        </p:nvSpPr>
        <p:spPr>
          <a:xfrm>
            <a:off x="4978764" y="20591201"/>
            <a:ext cx="5391734" cy="369332"/>
          </a:xfrm>
          <a:prstGeom prst="rect">
            <a:avLst/>
          </a:prstGeom>
          <a:noFill/>
        </p:spPr>
        <p:txBody>
          <a:bodyPr wrap="square" rtlCol="0">
            <a:spAutoFit/>
          </a:bodyPr>
          <a:lstStyle/>
          <a:p>
            <a:pPr hangingPunct="0"/>
            <a:r>
              <a:rPr lang="de-DE" sz="900" b="1" dirty="0"/>
              <a:t>Published by</a:t>
            </a:r>
            <a:r>
              <a:rPr lang="de-DE" sz="900" dirty="0"/>
              <a:t>;</a:t>
            </a:r>
          </a:p>
          <a:p>
            <a:pPr hangingPunct="0"/>
            <a:r>
              <a:rPr lang="en-GB" sz="900" dirty="0"/>
              <a:t>Reform of the Water Sector Programme Phase II (RWS II) in Zambia</a:t>
            </a:r>
            <a:endParaRPr lang="en-US" sz="900" dirty="0"/>
          </a:p>
        </p:txBody>
      </p:sp>
      <p:pic>
        <p:nvPicPr>
          <p:cNvPr id="115" name="Picture 6">
            <a:extLst>
              <a:ext uri="{FF2B5EF4-FFF2-40B4-BE49-F238E27FC236}">
                <a16:creationId xmlns:a16="http://schemas.microsoft.com/office/drawing/2014/main" id="{8087982C-BF1A-4E4E-AFFE-8B20AEAA1DE0}"/>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4160539" y="20511508"/>
            <a:ext cx="653639" cy="46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29308D62-655E-F618-88B8-665A5ADF0374}"/>
              </a:ext>
            </a:extLst>
          </p:cNvPr>
          <p:cNvSpPr txBox="1"/>
          <p:nvPr/>
        </p:nvSpPr>
        <p:spPr>
          <a:xfrm>
            <a:off x="5211746" y="8378533"/>
            <a:ext cx="1393064" cy="369332"/>
          </a:xfrm>
          <a:prstGeom prst="rect">
            <a:avLst/>
          </a:prstGeom>
          <a:solidFill>
            <a:schemeClr val="bg1"/>
          </a:solidFill>
        </p:spPr>
        <p:txBody>
          <a:bodyPr wrap="square" rtlCol="0">
            <a:spAutoFit/>
          </a:bodyPr>
          <a:lstStyle/>
          <a:p>
            <a:pPr algn="ctr"/>
            <a:r>
              <a:rPr lang="en-US" sz="900" b="1" dirty="0"/>
              <a:t>Water Continuously Available (%)</a:t>
            </a:r>
            <a:endParaRPr lang="en-ZM" sz="900" b="1" dirty="0"/>
          </a:p>
        </p:txBody>
      </p:sp>
      <p:sp>
        <p:nvSpPr>
          <p:cNvPr id="14" name="TextBox 13">
            <a:extLst>
              <a:ext uri="{FF2B5EF4-FFF2-40B4-BE49-F238E27FC236}">
                <a16:creationId xmlns:a16="http://schemas.microsoft.com/office/drawing/2014/main" id="{9AD65245-BC15-E9D3-C42E-8AF5D707750D}"/>
              </a:ext>
            </a:extLst>
          </p:cNvPr>
          <p:cNvSpPr txBox="1"/>
          <p:nvPr/>
        </p:nvSpPr>
        <p:spPr>
          <a:xfrm>
            <a:off x="7233235" y="8365286"/>
            <a:ext cx="1472397" cy="369332"/>
          </a:xfrm>
          <a:prstGeom prst="rect">
            <a:avLst/>
          </a:prstGeom>
          <a:solidFill>
            <a:schemeClr val="bg1"/>
          </a:solidFill>
        </p:spPr>
        <p:txBody>
          <a:bodyPr wrap="square" rtlCol="0">
            <a:spAutoFit/>
          </a:bodyPr>
          <a:lstStyle/>
          <a:p>
            <a:pPr algn="ctr"/>
            <a:r>
              <a:rPr lang="en-US" sz="900" b="1" dirty="0"/>
              <a:t>Willingness to Connect to </a:t>
            </a:r>
            <a:r>
              <a:rPr lang="en-US" sz="900" b="1" dirty="0" err="1"/>
              <a:t>LpWSC</a:t>
            </a:r>
            <a:r>
              <a:rPr lang="en-US" sz="900" b="1" dirty="0"/>
              <a:t> (%)</a:t>
            </a:r>
            <a:endParaRPr lang="en-ZM" sz="900" b="1" dirty="0"/>
          </a:p>
        </p:txBody>
      </p:sp>
      <p:graphicFrame>
        <p:nvGraphicFramePr>
          <p:cNvPr id="13" name="Chart 12">
            <a:extLst>
              <a:ext uri="{FF2B5EF4-FFF2-40B4-BE49-F238E27FC236}">
                <a16:creationId xmlns:a16="http://schemas.microsoft.com/office/drawing/2014/main" id="{C019CB15-23C4-5AF6-F1ED-02F7301CFAD1}"/>
              </a:ext>
            </a:extLst>
          </p:cNvPr>
          <p:cNvGraphicFramePr>
            <a:graphicFrameLocks/>
          </p:cNvGraphicFramePr>
          <p:nvPr>
            <p:extLst>
              <p:ext uri="{D42A27DB-BD31-4B8C-83A1-F6EECF244321}">
                <p14:modId xmlns:p14="http://schemas.microsoft.com/office/powerpoint/2010/main" val="892408223"/>
              </p:ext>
            </p:extLst>
          </p:nvPr>
        </p:nvGraphicFramePr>
        <p:xfrm>
          <a:off x="5071803" y="8725760"/>
          <a:ext cx="1625058" cy="1614531"/>
        </p:xfrm>
        <a:graphic>
          <a:graphicData uri="http://schemas.openxmlformats.org/drawingml/2006/chart">
            <c:chart xmlns:c="http://schemas.openxmlformats.org/drawingml/2006/chart" xmlns:r="http://schemas.openxmlformats.org/officeDocument/2006/relationships" r:id="rId44"/>
          </a:graphicData>
        </a:graphic>
      </p:graphicFrame>
      <p:graphicFrame>
        <p:nvGraphicFramePr>
          <p:cNvPr id="15" name="Chart 14">
            <a:extLst>
              <a:ext uri="{FF2B5EF4-FFF2-40B4-BE49-F238E27FC236}">
                <a16:creationId xmlns:a16="http://schemas.microsoft.com/office/drawing/2014/main" id="{C4D0668C-050F-2239-C998-CB15977E6831}"/>
              </a:ext>
            </a:extLst>
          </p:cNvPr>
          <p:cNvGraphicFramePr>
            <a:graphicFrameLocks/>
          </p:cNvGraphicFramePr>
          <p:nvPr>
            <p:extLst>
              <p:ext uri="{D42A27DB-BD31-4B8C-83A1-F6EECF244321}">
                <p14:modId xmlns:p14="http://schemas.microsoft.com/office/powerpoint/2010/main" val="116101517"/>
              </p:ext>
            </p:extLst>
          </p:nvPr>
        </p:nvGraphicFramePr>
        <p:xfrm>
          <a:off x="7127800" y="8742662"/>
          <a:ext cx="1680378" cy="1614583"/>
        </p:xfrm>
        <a:graphic>
          <a:graphicData uri="http://schemas.openxmlformats.org/drawingml/2006/chart">
            <c:chart xmlns:c="http://schemas.openxmlformats.org/drawingml/2006/chart" xmlns:r="http://schemas.openxmlformats.org/officeDocument/2006/relationships" r:id="rId45"/>
          </a:graphicData>
        </a:graphic>
      </p:graphicFrame>
      <p:sp>
        <p:nvSpPr>
          <p:cNvPr id="42" name="TextBox 41">
            <a:extLst>
              <a:ext uri="{FF2B5EF4-FFF2-40B4-BE49-F238E27FC236}">
                <a16:creationId xmlns:a16="http://schemas.microsoft.com/office/drawing/2014/main" id="{98DEDC92-29C7-7244-A586-3C6B5F82CA0D}"/>
              </a:ext>
            </a:extLst>
          </p:cNvPr>
          <p:cNvSpPr txBox="1"/>
          <p:nvPr/>
        </p:nvSpPr>
        <p:spPr>
          <a:xfrm>
            <a:off x="5035108" y="10357245"/>
            <a:ext cx="1695706" cy="507831"/>
          </a:xfrm>
          <a:prstGeom prst="rect">
            <a:avLst/>
          </a:prstGeom>
          <a:noFill/>
        </p:spPr>
        <p:txBody>
          <a:bodyPr wrap="square">
            <a:spAutoFit/>
          </a:bodyPr>
          <a:lstStyle/>
          <a:p>
            <a:pPr algn="just"/>
            <a:r>
              <a:rPr lang="en-GB" sz="900" dirty="0"/>
              <a:t>69% of the Health Care Facilities had continuous availability of water from their water sources.</a:t>
            </a:r>
            <a:endParaRPr lang="en-ZM" sz="900" dirty="0"/>
          </a:p>
        </p:txBody>
      </p:sp>
      <p:sp>
        <p:nvSpPr>
          <p:cNvPr id="43" name="TextBox 42">
            <a:extLst>
              <a:ext uri="{FF2B5EF4-FFF2-40B4-BE49-F238E27FC236}">
                <a16:creationId xmlns:a16="http://schemas.microsoft.com/office/drawing/2014/main" id="{D8E37445-81AB-7288-8DC8-B8977169BA05}"/>
              </a:ext>
            </a:extLst>
          </p:cNvPr>
          <p:cNvSpPr txBox="1"/>
          <p:nvPr/>
        </p:nvSpPr>
        <p:spPr>
          <a:xfrm>
            <a:off x="7035542" y="10372042"/>
            <a:ext cx="1789842" cy="646331"/>
          </a:xfrm>
          <a:prstGeom prst="rect">
            <a:avLst/>
          </a:prstGeom>
          <a:noFill/>
        </p:spPr>
        <p:txBody>
          <a:bodyPr wrap="square">
            <a:spAutoFit/>
          </a:bodyPr>
          <a:lstStyle/>
          <a:p>
            <a:pPr algn="just"/>
            <a:r>
              <a:rPr lang="en-GB" sz="900" dirty="0"/>
              <a:t>81% of the Health Care Facilities that were not connected to </a:t>
            </a:r>
            <a:r>
              <a:rPr lang="en-GB" sz="900" dirty="0" err="1"/>
              <a:t>LpWSC</a:t>
            </a:r>
            <a:r>
              <a:rPr lang="en-GB" sz="900" dirty="0"/>
              <a:t> were willing to get connected.</a:t>
            </a:r>
            <a:endParaRPr lang="en-ZM" sz="900" dirty="0"/>
          </a:p>
        </p:txBody>
      </p:sp>
      <p:sp>
        <p:nvSpPr>
          <p:cNvPr id="54" name="TextBox 53">
            <a:extLst>
              <a:ext uri="{FF2B5EF4-FFF2-40B4-BE49-F238E27FC236}">
                <a16:creationId xmlns:a16="http://schemas.microsoft.com/office/drawing/2014/main" id="{A282563E-B314-C1D7-5D7D-92E16ED99872}"/>
              </a:ext>
            </a:extLst>
          </p:cNvPr>
          <p:cNvSpPr txBox="1"/>
          <p:nvPr/>
        </p:nvSpPr>
        <p:spPr>
          <a:xfrm>
            <a:off x="15173295" y="8426252"/>
            <a:ext cx="1472397" cy="369332"/>
          </a:xfrm>
          <a:prstGeom prst="rect">
            <a:avLst/>
          </a:prstGeom>
          <a:solidFill>
            <a:schemeClr val="bg1"/>
          </a:solidFill>
        </p:spPr>
        <p:txBody>
          <a:bodyPr wrap="square" rtlCol="0">
            <a:spAutoFit/>
          </a:bodyPr>
          <a:lstStyle/>
          <a:p>
            <a:pPr algn="ctr"/>
            <a:r>
              <a:rPr lang="en-US" sz="900" b="1" dirty="0"/>
              <a:t>Sufficiency of Sanitation Facilities (%)</a:t>
            </a:r>
            <a:endParaRPr lang="en-ZM" sz="900" b="1" dirty="0"/>
          </a:p>
        </p:txBody>
      </p:sp>
      <p:sp>
        <p:nvSpPr>
          <p:cNvPr id="55" name="TextBox 54">
            <a:extLst>
              <a:ext uri="{FF2B5EF4-FFF2-40B4-BE49-F238E27FC236}">
                <a16:creationId xmlns:a16="http://schemas.microsoft.com/office/drawing/2014/main" id="{4F4B80F5-55BD-A57C-B47F-6C65533C9E03}"/>
              </a:ext>
            </a:extLst>
          </p:cNvPr>
          <p:cNvSpPr txBox="1"/>
          <p:nvPr/>
        </p:nvSpPr>
        <p:spPr>
          <a:xfrm>
            <a:off x="16795926" y="8441293"/>
            <a:ext cx="1845851" cy="230832"/>
          </a:xfrm>
          <a:prstGeom prst="rect">
            <a:avLst/>
          </a:prstGeom>
          <a:solidFill>
            <a:schemeClr val="bg1"/>
          </a:solidFill>
        </p:spPr>
        <p:txBody>
          <a:bodyPr wrap="square" rtlCol="0">
            <a:spAutoFit/>
          </a:bodyPr>
          <a:lstStyle/>
          <a:p>
            <a:pPr algn="ctr"/>
            <a:r>
              <a:rPr lang="en-US" sz="900" b="1" dirty="0"/>
              <a:t>Sanitation Facilities Usability (%)</a:t>
            </a:r>
            <a:endParaRPr lang="en-ZM" sz="900" b="1" dirty="0"/>
          </a:p>
        </p:txBody>
      </p:sp>
      <p:sp>
        <p:nvSpPr>
          <p:cNvPr id="61" name="Rectangle 60">
            <a:extLst>
              <a:ext uri="{FF2B5EF4-FFF2-40B4-BE49-F238E27FC236}">
                <a16:creationId xmlns:a16="http://schemas.microsoft.com/office/drawing/2014/main" id="{3363B3C1-5318-5B37-1EBF-4260DE3D798C}"/>
              </a:ext>
            </a:extLst>
          </p:cNvPr>
          <p:cNvSpPr/>
          <p:nvPr/>
        </p:nvSpPr>
        <p:spPr>
          <a:xfrm>
            <a:off x="16214269" y="7760218"/>
            <a:ext cx="2022011" cy="484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graphicFrame>
        <p:nvGraphicFramePr>
          <p:cNvPr id="64" name="Chart 63">
            <a:extLst>
              <a:ext uri="{FF2B5EF4-FFF2-40B4-BE49-F238E27FC236}">
                <a16:creationId xmlns:a16="http://schemas.microsoft.com/office/drawing/2014/main" id="{D866A340-A43B-4664-AB93-469CA401945F}"/>
              </a:ext>
            </a:extLst>
          </p:cNvPr>
          <p:cNvGraphicFramePr>
            <a:graphicFrameLocks/>
          </p:cNvGraphicFramePr>
          <p:nvPr>
            <p:extLst>
              <p:ext uri="{D42A27DB-BD31-4B8C-83A1-F6EECF244321}">
                <p14:modId xmlns:p14="http://schemas.microsoft.com/office/powerpoint/2010/main" val="2896608338"/>
              </p:ext>
            </p:extLst>
          </p:nvPr>
        </p:nvGraphicFramePr>
        <p:xfrm>
          <a:off x="2857797" y="16829353"/>
          <a:ext cx="2120967" cy="3201554"/>
        </p:xfrm>
        <a:graphic>
          <a:graphicData uri="http://schemas.openxmlformats.org/drawingml/2006/chart">
            <c:chart xmlns:c="http://schemas.openxmlformats.org/drawingml/2006/chart" xmlns:r="http://schemas.openxmlformats.org/officeDocument/2006/relationships" r:id="rId46"/>
          </a:graphicData>
        </a:graphic>
      </p:graphicFrame>
      <p:graphicFrame>
        <p:nvGraphicFramePr>
          <p:cNvPr id="67" name="Chart 66">
            <a:extLst>
              <a:ext uri="{FF2B5EF4-FFF2-40B4-BE49-F238E27FC236}">
                <a16:creationId xmlns:a16="http://schemas.microsoft.com/office/drawing/2014/main" id="{4A4CB38E-A1D3-4DF6-B325-78A7FE55A872}"/>
              </a:ext>
            </a:extLst>
          </p:cNvPr>
          <p:cNvGraphicFramePr>
            <a:graphicFrameLocks/>
          </p:cNvGraphicFramePr>
          <p:nvPr>
            <p:extLst>
              <p:ext uri="{D42A27DB-BD31-4B8C-83A1-F6EECF244321}">
                <p14:modId xmlns:p14="http://schemas.microsoft.com/office/powerpoint/2010/main" val="1794178073"/>
              </p:ext>
            </p:extLst>
          </p:nvPr>
        </p:nvGraphicFramePr>
        <p:xfrm>
          <a:off x="11664436" y="16702077"/>
          <a:ext cx="2118291" cy="3275067"/>
        </p:xfrm>
        <a:graphic>
          <a:graphicData uri="http://schemas.openxmlformats.org/drawingml/2006/chart">
            <c:chart xmlns:c="http://schemas.openxmlformats.org/drawingml/2006/chart" xmlns:r="http://schemas.openxmlformats.org/officeDocument/2006/relationships" r:id="rId47"/>
          </a:graphicData>
        </a:graphic>
      </p:graphicFrame>
      <p:graphicFrame>
        <p:nvGraphicFramePr>
          <p:cNvPr id="70" name="Chart 69">
            <a:extLst>
              <a:ext uri="{FF2B5EF4-FFF2-40B4-BE49-F238E27FC236}">
                <a16:creationId xmlns:a16="http://schemas.microsoft.com/office/drawing/2014/main" id="{3FE37558-1BFD-4F4E-974B-F2A4AEB09ECA}"/>
              </a:ext>
            </a:extLst>
          </p:cNvPr>
          <p:cNvGraphicFramePr>
            <a:graphicFrameLocks/>
          </p:cNvGraphicFramePr>
          <p:nvPr>
            <p:extLst>
              <p:ext uri="{D42A27DB-BD31-4B8C-83A1-F6EECF244321}">
                <p14:modId xmlns:p14="http://schemas.microsoft.com/office/powerpoint/2010/main" val="3595810028"/>
              </p:ext>
            </p:extLst>
          </p:nvPr>
        </p:nvGraphicFramePr>
        <p:xfrm>
          <a:off x="21049187" y="16829353"/>
          <a:ext cx="2340126" cy="3137872"/>
        </p:xfrm>
        <a:graphic>
          <a:graphicData uri="http://schemas.openxmlformats.org/drawingml/2006/chart">
            <c:chart xmlns:c="http://schemas.openxmlformats.org/drawingml/2006/chart" xmlns:r="http://schemas.openxmlformats.org/officeDocument/2006/relationships" r:id="rId48"/>
          </a:graphicData>
        </a:graphic>
      </p:graphicFrame>
      <p:graphicFrame>
        <p:nvGraphicFramePr>
          <p:cNvPr id="82" name="Chart 81">
            <a:extLst>
              <a:ext uri="{FF2B5EF4-FFF2-40B4-BE49-F238E27FC236}">
                <a16:creationId xmlns:a16="http://schemas.microsoft.com/office/drawing/2014/main" id="{9752B1A1-0A6C-33F1-9029-19941E819847}"/>
              </a:ext>
            </a:extLst>
          </p:cNvPr>
          <p:cNvGraphicFramePr>
            <a:graphicFrameLocks/>
          </p:cNvGraphicFramePr>
          <p:nvPr>
            <p:extLst>
              <p:ext uri="{D42A27DB-BD31-4B8C-83A1-F6EECF244321}">
                <p14:modId xmlns:p14="http://schemas.microsoft.com/office/powerpoint/2010/main" val="384116336"/>
              </p:ext>
            </p:extLst>
          </p:nvPr>
        </p:nvGraphicFramePr>
        <p:xfrm>
          <a:off x="23239671" y="8935415"/>
          <a:ext cx="1685768" cy="1772789"/>
        </p:xfrm>
        <a:graphic>
          <a:graphicData uri="http://schemas.openxmlformats.org/drawingml/2006/chart">
            <c:chart xmlns:c="http://schemas.openxmlformats.org/drawingml/2006/chart" xmlns:r="http://schemas.openxmlformats.org/officeDocument/2006/relationships" r:id="rId49"/>
          </a:graphicData>
        </a:graphic>
      </p:graphicFrame>
      <p:sp>
        <p:nvSpPr>
          <p:cNvPr id="3" name="TextBox 2">
            <a:extLst>
              <a:ext uri="{FF2B5EF4-FFF2-40B4-BE49-F238E27FC236}">
                <a16:creationId xmlns:a16="http://schemas.microsoft.com/office/drawing/2014/main" id="{D4EF7EB6-CAFE-AF79-DDBD-CB31DC3667E2}"/>
              </a:ext>
            </a:extLst>
          </p:cNvPr>
          <p:cNvSpPr txBox="1"/>
          <p:nvPr/>
        </p:nvSpPr>
        <p:spPr>
          <a:xfrm>
            <a:off x="2565474" y="8388033"/>
            <a:ext cx="1393064" cy="230832"/>
          </a:xfrm>
          <a:prstGeom prst="rect">
            <a:avLst/>
          </a:prstGeom>
          <a:solidFill>
            <a:schemeClr val="bg1"/>
          </a:solidFill>
        </p:spPr>
        <p:txBody>
          <a:bodyPr wrap="square" rtlCol="0">
            <a:spAutoFit/>
          </a:bodyPr>
          <a:lstStyle/>
          <a:p>
            <a:pPr algn="ctr"/>
            <a:r>
              <a:rPr lang="en-US" sz="900" b="1" dirty="0"/>
              <a:t>Water Source (%)</a:t>
            </a:r>
            <a:endParaRPr lang="en-ZM" sz="900" b="1" dirty="0"/>
          </a:p>
        </p:txBody>
      </p:sp>
      <mc:AlternateContent xmlns:mc="http://schemas.openxmlformats.org/markup-compatibility/2006" xmlns:p14="http://schemas.microsoft.com/office/powerpoint/2010/main">
        <mc:Choice Requires="p14">
          <p:contentPart p14:bwMode="auto" r:id="rId50">
            <p14:nvContentPartPr>
              <p14:cNvPr id="4" name="Ink 3">
                <a:extLst>
                  <a:ext uri="{FF2B5EF4-FFF2-40B4-BE49-F238E27FC236}">
                    <a16:creationId xmlns:a16="http://schemas.microsoft.com/office/drawing/2014/main" id="{AAD674DC-0EAB-ABE0-A945-0799CCBD0B6B}"/>
                  </a:ext>
                </a:extLst>
              </p14:cNvPr>
              <p14:cNvContentPartPr/>
              <p14:nvPr/>
            </p14:nvContentPartPr>
            <p14:xfrm>
              <a:off x="11038525" y="11078109"/>
              <a:ext cx="7383600" cy="360"/>
            </p14:xfrm>
          </p:contentPart>
        </mc:Choice>
        <mc:Fallback xmlns="">
          <p:pic>
            <p:nvPicPr>
              <p:cNvPr id="4" name="Ink 3">
                <a:extLst>
                  <a:ext uri="{FF2B5EF4-FFF2-40B4-BE49-F238E27FC236}">
                    <a16:creationId xmlns:a16="http://schemas.microsoft.com/office/drawing/2014/main" id="{AAD674DC-0EAB-ABE0-A945-0799CCBD0B6B}"/>
                  </a:ext>
                </a:extLst>
              </p:cNvPr>
              <p:cNvPicPr/>
              <p:nvPr/>
            </p:nvPicPr>
            <p:blipFill>
              <a:blip r:embed="rId22"/>
              <a:stretch>
                <a:fillRect/>
              </a:stretch>
            </p:blipFill>
            <p:spPr>
              <a:xfrm>
                <a:off x="11033845" y="11073429"/>
                <a:ext cx="7392600" cy="9360"/>
              </a:xfrm>
              <a:prstGeom prst="rect">
                <a:avLst/>
              </a:prstGeom>
            </p:spPr>
          </p:pic>
        </mc:Fallback>
      </mc:AlternateContent>
      <p:sp>
        <p:nvSpPr>
          <p:cNvPr id="5" name="TextBox 4">
            <a:extLst>
              <a:ext uri="{FF2B5EF4-FFF2-40B4-BE49-F238E27FC236}">
                <a16:creationId xmlns:a16="http://schemas.microsoft.com/office/drawing/2014/main" id="{E24239CB-0A3B-A6B1-9105-06E865714ABE}"/>
              </a:ext>
            </a:extLst>
          </p:cNvPr>
          <p:cNvSpPr txBox="1"/>
          <p:nvPr/>
        </p:nvSpPr>
        <p:spPr>
          <a:xfrm>
            <a:off x="8422202" y="20561483"/>
            <a:ext cx="5391734" cy="369332"/>
          </a:xfrm>
          <a:prstGeom prst="rect">
            <a:avLst/>
          </a:prstGeom>
          <a:noFill/>
        </p:spPr>
        <p:txBody>
          <a:bodyPr wrap="square" rtlCol="0">
            <a:spAutoFit/>
          </a:bodyPr>
          <a:lstStyle/>
          <a:p>
            <a:pPr hangingPunct="0"/>
            <a:r>
              <a:rPr lang="de-DE" sz="900" b="1" dirty="0" err="1"/>
              <a:t>Compiled</a:t>
            </a:r>
            <a:r>
              <a:rPr lang="de-DE" sz="900" b="1" dirty="0"/>
              <a:t> by</a:t>
            </a:r>
            <a:r>
              <a:rPr lang="de-DE" sz="900" dirty="0"/>
              <a:t>;</a:t>
            </a:r>
          </a:p>
          <a:p>
            <a:pPr hangingPunct="0"/>
            <a:r>
              <a:rPr lang="en-GB" sz="900" dirty="0"/>
              <a:t>Gabriel Chibuye (GIS Expert)</a:t>
            </a:r>
            <a:endParaRPr lang="en-US" sz="900" dirty="0"/>
          </a:p>
        </p:txBody>
      </p:sp>
      <p:pic>
        <p:nvPicPr>
          <p:cNvPr id="7" name="Picture 6">
            <a:extLst>
              <a:ext uri="{FF2B5EF4-FFF2-40B4-BE49-F238E27FC236}">
                <a16:creationId xmlns:a16="http://schemas.microsoft.com/office/drawing/2014/main" id="{3DAAD4F0-947E-6395-F424-B66602698576}"/>
              </a:ext>
            </a:extLst>
          </p:cNvPr>
          <p:cNvPicPr>
            <a:picLocks noChangeAspect="1"/>
          </p:cNvPicPr>
          <p:nvPr/>
        </p:nvPicPr>
        <p:blipFill>
          <a:blip r:embed="rId51"/>
          <a:stretch>
            <a:fillRect/>
          </a:stretch>
        </p:blipFill>
        <p:spPr>
          <a:xfrm>
            <a:off x="11186011" y="8632899"/>
            <a:ext cx="3702688" cy="967748"/>
          </a:xfrm>
          <a:prstGeom prst="rect">
            <a:avLst/>
          </a:prstGeom>
        </p:spPr>
      </p:pic>
      <p:pic>
        <p:nvPicPr>
          <p:cNvPr id="10" name="Picture 9" descr="Map&#10;&#10;Description automatically generated">
            <a:extLst>
              <a:ext uri="{FF2B5EF4-FFF2-40B4-BE49-F238E27FC236}">
                <a16:creationId xmlns:a16="http://schemas.microsoft.com/office/drawing/2014/main" id="{E3D1B32A-631E-53EF-73C4-338263754ECB}"/>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20133911" y="3258379"/>
            <a:ext cx="7533508" cy="5328000"/>
          </a:xfrm>
          <a:prstGeom prst="rect">
            <a:avLst/>
          </a:prstGeom>
        </p:spPr>
      </p:pic>
      <p:pic>
        <p:nvPicPr>
          <p:cNvPr id="25" name="Picture 24" descr="Map&#10;&#10;Description automatically generated">
            <a:extLst>
              <a:ext uri="{FF2B5EF4-FFF2-40B4-BE49-F238E27FC236}">
                <a16:creationId xmlns:a16="http://schemas.microsoft.com/office/drawing/2014/main" id="{4AB6BE6A-EAE2-7374-3FF9-11E07C6D8EDD}"/>
              </a:ext>
            </a:extLst>
          </p:cNvPr>
          <p:cNvPicPr>
            <a:picLocks noChangeAspect="1"/>
          </p:cNvPicPr>
          <p:nvPr/>
        </p:nvPicPr>
        <p:blipFill rotWithShape="1">
          <a:blip r:embed="rId53">
            <a:extLst>
              <a:ext uri="{28A0092B-C50C-407E-A947-70E740481C1C}">
                <a14:useLocalDpi xmlns:a14="http://schemas.microsoft.com/office/drawing/2010/main" val="0"/>
              </a:ext>
            </a:extLst>
          </a:blip>
          <a:srcRect b="2456"/>
          <a:stretch/>
        </p:blipFill>
        <p:spPr>
          <a:xfrm>
            <a:off x="10963571" y="3167779"/>
            <a:ext cx="7533508" cy="5197147"/>
          </a:xfrm>
          <a:prstGeom prst="rect">
            <a:avLst/>
          </a:prstGeom>
        </p:spPr>
      </p:pic>
      <p:pic>
        <p:nvPicPr>
          <p:cNvPr id="27" name="Picture 26" descr="Map&#10;&#10;Description automatically generated">
            <a:extLst>
              <a:ext uri="{FF2B5EF4-FFF2-40B4-BE49-F238E27FC236}">
                <a16:creationId xmlns:a16="http://schemas.microsoft.com/office/drawing/2014/main" id="{463546C1-FB67-9EDB-846E-E1295EEFC6D9}"/>
              </a:ext>
            </a:extLst>
          </p:cNvPr>
          <p:cNvPicPr>
            <a:picLocks noChangeAspect="1"/>
          </p:cNvPicPr>
          <p:nvPr/>
        </p:nvPicPr>
        <p:blipFill rotWithShape="1">
          <a:blip r:embed="rId54">
            <a:extLst>
              <a:ext uri="{28A0092B-C50C-407E-A947-70E740481C1C}">
                <a14:useLocalDpi xmlns:a14="http://schemas.microsoft.com/office/drawing/2010/main" val="0"/>
              </a:ext>
            </a:extLst>
          </a:blip>
          <a:srcRect b="2672"/>
          <a:stretch/>
        </p:blipFill>
        <p:spPr>
          <a:xfrm>
            <a:off x="1786758" y="3202726"/>
            <a:ext cx="7533508" cy="5185646"/>
          </a:xfrm>
          <a:prstGeom prst="rect">
            <a:avLst/>
          </a:prstGeom>
        </p:spPr>
      </p:pic>
      <p:pic>
        <p:nvPicPr>
          <p:cNvPr id="29" name="Picture 28" descr="Map&#10;&#10;Description automatically generated">
            <a:extLst>
              <a:ext uri="{FF2B5EF4-FFF2-40B4-BE49-F238E27FC236}">
                <a16:creationId xmlns:a16="http://schemas.microsoft.com/office/drawing/2014/main" id="{2F7CB97F-44FD-EE4A-6DC2-65757AD644C8}"/>
              </a:ext>
            </a:extLst>
          </p:cNvPr>
          <p:cNvPicPr>
            <a:picLocks noChangeAspect="1"/>
          </p:cNvPicPr>
          <p:nvPr/>
        </p:nvPicPr>
        <p:blipFill rotWithShape="1">
          <a:blip r:embed="rId55">
            <a:extLst>
              <a:ext uri="{28A0092B-C50C-407E-A947-70E740481C1C}">
                <a14:useLocalDpi xmlns:a14="http://schemas.microsoft.com/office/drawing/2010/main" val="0"/>
              </a:ext>
            </a:extLst>
          </a:blip>
          <a:srcRect b="2903"/>
          <a:stretch/>
        </p:blipFill>
        <p:spPr>
          <a:xfrm>
            <a:off x="1871905" y="11485307"/>
            <a:ext cx="7533508" cy="5173321"/>
          </a:xfrm>
          <a:prstGeom prst="rect">
            <a:avLst/>
          </a:prstGeom>
        </p:spPr>
      </p:pic>
      <p:pic>
        <p:nvPicPr>
          <p:cNvPr id="38" name="Picture 37" descr="Map&#10;&#10;Description automatically generated">
            <a:extLst>
              <a:ext uri="{FF2B5EF4-FFF2-40B4-BE49-F238E27FC236}">
                <a16:creationId xmlns:a16="http://schemas.microsoft.com/office/drawing/2014/main" id="{BB246EC3-EA6F-D2E1-316E-4B979CACFD08}"/>
              </a:ext>
            </a:extLst>
          </p:cNvPr>
          <p:cNvPicPr>
            <a:picLocks noChangeAspect="1"/>
          </p:cNvPicPr>
          <p:nvPr/>
        </p:nvPicPr>
        <p:blipFill rotWithShape="1">
          <a:blip r:embed="rId56">
            <a:extLst>
              <a:ext uri="{28A0092B-C50C-407E-A947-70E740481C1C}">
                <a14:useLocalDpi xmlns:a14="http://schemas.microsoft.com/office/drawing/2010/main" val="0"/>
              </a:ext>
            </a:extLst>
          </a:blip>
          <a:srcRect b="2502"/>
          <a:stretch/>
        </p:blipFill>
        <p:spPr>
          <a:xfrm>
            <a:off x="10976039" y="11507386"/>
            <a:ext cx="7533508" cy="5194691"/>
          </a:xfrm>
          <a:prstGeom prst="rect">
            <a:avLst/>
          </a:prstGeom>
        </p:spPr>
      </p:pic>
      <p:pic>
        <p:nvPicPr>
          <p:cNvPr id="40" name="Picture 39" descr="Map&#10;&#10;Description automatically generated">
            <a:extLst>
              <a:ext uri="{FF2B5EF4-FFF2-40B4-BE49-F238E27FC236}">
                <a16:creationId xmlns:a16="http://schemas.microsoft.com/office/drawing/2014/main" id="{723A3279-4061-4A7D-8CB2-618CEFCBB2DB}"/>
              </a:ext>
            </a:extLst>
          </p:cNvPr>
          <p:cNvPicPr>
            <a:picLocks noChangeAspect="1"/>
          </p:cNvPicPr>
          <p:nvPr/>
        </p:nvPicPr>
        <p:blipFill rotWithShape="1">
          <a:blip r:embed="rId57">
            <a:extLst>
              <a:ext uri="{28A0092B-C50C-407E-A947-70E740481C1C}">
                <a14:useLocalDpi xmlns:a14="http://schemas.microsoft.com/office/drawing/2010/main" val="0"/>
              </a:ext>
            </a:extLst>
          </a:blip>
          <a:srcRect b="3329"/>
          <a:stretch/>
        </p:blipFill>
        <p:spPr>
          <a:xfrm>
            <a:off x="20106965" y="11524655"/>
            <a:ext cx="7533508" cy="5150604"/>
          </a:xfrm>
          <a:prstGeom prst="rect">
            <a:avLst/>
          </a:prstGeom>
        </p:spPr>
      </p:pic>
      <p:graphicFrame>
        <p:nvGraphicFramePr>
          <p:cNvPr id="44" name="Table 43">
            <a:extLst>
              <a:ext uri="{FF2B5EF4-FFF2-40B4-BE49-F238E27FC236}">
                <a16:creationId xmlns:a16="http://schemas.microsoft.com/office/drawing/2014/main" id="{C92BDF05-0ADD-519C-07F3-CF1CA86E338D}"/>
              </a:ext>
            </a:extLst>
          </p:cNvPr>
          <p:cNvGraphicFramePr>
            <a:graphicFrameLocks noGrp="1"/>
          </p:cNvGraphicFramePr>
          <p:nvPr>
            <p:extLst>
              <p:ext uri="{D42A27DB-BD31-4B8C-83A1-F6EECF244321}">
                <p14:modId xmlns:p14="http://schemas.microsoft.com/office/powerpoint/2010/main" val="676199692"/>
              </p:ext>
            </p:extLst>
          </p:nvPr>
        </p:nvGraphicFramePr>
        <p:xfrm>
          <a:off x="5809565" y="16732635"/>
          <a:ext cx="3420727" cy="2087474"/>
        </p:xfrm>
        <a:graphic>
          <a:graphicData uri="http://schemas.openxmlformats.org/drawingml/2006/table">
            <a:tbl>
              <a:tblPr firstRow="1" firstCol="1" lastRow="1" lastCol="1" bandRow="1" bandCol="1"/>
              <a:tblGrid>
                <a:gridCol w="1010683">
                  <a:extLst>
                    <a:ext uri="{9D8B030D-6E8A-4147-A177-3AD203B41FA5}">
                      <a16:colId xmlns:a16="http://schemas.microsoft.com/office/drawing/2014/main" val="607310505"/>
                    </a:ext>
                  </a:extLst>
                </a:gridCol>
                <a:gridCol w="2410044">
                  <a:extLst>
                    <a:ext uri="{9D8B030D-6E8A-4147-A177-3AD203B41FA5}">
                      <a16:colId xmlns:a16="http://schemas.microsoft.com/office/drawing/2014/main" val="2655742777"/>
                    </a:ext>
                  </a:extLst>
                </a:gridCol>
              </a:tblGrid>
              <a:tr h="204733">
                <a:tc>
                  <a:txBody>
                    <a:bodyPr/>
                    <a:lstStyle/>
                    <a:p>
                      <a:pPr marL="107950" marR="107950" algn="just" fontAlgn="base" hangingPunct="0">
                        <a:lnSpc>
                          <a:spcPct val="107000"/>
                        </a:lnSpc>
                        <a:spcAft>
                          <a:spcPts val="800"/>
                        </a:spcAft>
                      </a:pP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Se</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rv</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i</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c</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l</a:t>
                      </a:r>
                      <a:r>
                        <a:rPr lang="en-GB" sz="900" b="1" spc="-15">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v</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1C4"/>
                    </a:solidFill>
                  </a:tcPr>
                </a:tc>
                <a:tc>
                  <a:txBody>
                    <a:bodyPr/>
                    <a:lstStyle/>
                    <a:p>
                      <a:pPr marL="107950" marR="107950" algn="just" fontAlgn="base" hangingPunct="0">
                        <a:lnSpc>
                          <a:spcPct val="107000"/>
                        </a:lnSpc>
                        <a:spcAft>
                          <a:spcPts val="800"/>
                        </a:spcAft>
                      </a:pP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D</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efi</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n</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it</a:t>
                      </a:r>
                      <a:r>
                        <a:rPr lang="en-GB" sz="900" b="1" spc="-10">
                          <a:solidFill>
                            <a:srgbClr val="FFFFFF"/>
                          </a:solidFill>
                          <a:effectLst/>
                          <a:latin typeface="Arial Narrow" panose="020B0606020202030204" pitchFamily="34" charset="0"/>
                          <a:ea typeface="Calibri" panose="020F0502020204030204" pitchFamily="34" charset="0"/>
                          <a:cs typeface="Arial" panose="020B0604020202020204" pitchFamily="34" charset="0"/>
                        </a:rPr>
                        <a:t>i</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o</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1C4"/>
                    </a:solidFill>
                  </a:tcPr>
                </a:tc>
                <a:extLst>
                  <a:ext uri="{0D108BD9-81ED-4DB2-BD59-A6C34878D82A}">
                    <a16:rowId xmlns:a16="http://schemas.microsoft.com/office/drawing/2014/main" val="543099910"/>
                  </a:ext>
                </a:extLst>
              </a:tr>
              <a:tr h="632904">
                <a:tc>
                  <a:txBody>
                    <a:bodyPr/>
                    <a:lstStyle/>
                    <a:p>
                      <a:pPr marL="107950" marR="107950" algn="just" fontAlgn="base" hangingPunct="0">
                        <a:lnSpc>
                          <a:spcPct val="107000"/>
                        </a:lnSpc>
                        <a:spcAft>
                          <a:spcPts val="800"/>
                        </a:spcAft>
                      </a:pPr>
                      <a:r>
                        <a:rPr lang="en-GB" sz="800" b="1" spc="-5"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Advanced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107950" marR="177800" algn="just"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Safely managed inclusive drinking water: Improved water facilities are located on premises, available when needed, accessible to persons with limited mobility and good water quality.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304662"/>
                  </a:ext>
                </a:extLst>
              </a:tr>
              <a:tr h="264347">
                <a:tc>
                  <a:txBody>
                    <a:bodyPr/>
                    <a:lstStyle/>
                    <a:p>
                      <a:pPr marL="107950" marR="107950" algn="just" fontAlgn="base" hangingPunct="0">
                        <a:lnSpc>
                          <a:spcPct val="107000"/>
                        </a:lnSpc>
                        <a:spcAft>
                          <a:spcPts val="800"/>
                        </a:spcAft>
                      </a:pPr>
                      <a:r>
                        <a:rPr lang="en-GB" sz="800" b="1" spc="5"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B</a:t>
                      </a:r>
                      <a:r>
                        <a:rPr lang="en-GB" sz="800" b="1" spc="-5"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a:t>
                      </a:r>
                      <a:r>
                        <a:rPr lang="en-GB"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a:t>
                      </a:r>
                      <a:r>
                        <a:rPr lang="en-GB" sz="800" b="1" spc="-5"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07950" marR="107950" fontAlgn="base" hangingPunct="0">
                        <a:lnSpc>
                          <a:spcPct val="99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Water is available from an improved source on the premises.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969509"/>
                  </a:ext>
                </a:extLst>
              </a:tr>
              <a:tr h="421311">
                <a:tc>
                  <a:txBody>
                    <a:bodyPr/>
                    <a:lstStyle/>
                    <a:p>
                      <a:pPr marL="107950" marR="107950" algn="just" fontAlgn="base" hangingPunct="0">
                        <a:lnSpc>
                          <a:spcPct val="107000"/>
                        </a:lnSpc>
                        <a:spcAft>
                          <a:spcPts val="800"/>
                        </a:spcAft>
                      </a:pP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L</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spc="-10">
                          <a:solidFill>
                            <a:srgbClr val="000000"/>
                          </a:solidFill>
                          <a:effectLst/>
                          <a:latin typeface="Arial Narrow" panose="020B0606020202030204" pitchFamily="34" charset="0"/>
                          <a:ea typeface="Calibri" panose="020F0502020204030204" pitchFamily="34" charset="0"/>
                          <a:cs typeface="Arial" panose="020B0604020202020204" pitchFamily="34" charset="0"/>
                        </a:rPr>
                        <a:t>m</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ted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7950" marR="107950"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An improved water source is within 500 metres of the premises, but not all requirements for basic service are met.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1134"/>
                  </a:ext>
                </a:extLst>
              </a:tr>
              <a:tr h="564179">
                <a:tc>
                  <a:txBody>
                    <a:bodyPr/>
                    <a:lstStyle/>
                    <a:p>
                      <a:pPr marL="107950" marR="107950" algn="just" fontAlgn="base" hangingPunct="0">
                        <a:lnSpc>
                          <a:spcPct val="107000"/>
                        </a:lnSpc>
                        <a:spcAft>
                          <a:spcPts val="800"/>
                        </a:spcAft>
                      </a:pP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No Service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07950" marR="107950"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Water is taken from unprotected dug wells or springs, or surface water sources; or an improved source that is more than 500 metres from the facility; or the facility has no water source.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26385"/>
                  </a:ext>
                </a:extLst>
              </a:tr>
            </a:tbl>
          </a:graphicData>
        </a:graphic>
      </p:graphicFrame>
      <p:graphicFrame>
        <p:nvGraphicFramePr>
          <p:cNvPr id="45" name="Table 44">
            <a:extLst>
              <a:ext uri="{FF2B5EF4-FFF2-40B4-BE49-F238E27FC236}">
                <a16:creationId xmlns:a16="http://schemas.microsoft.com/office/drawing/2014/main" id="{5753527A-5BB5-66DE-E9D9-58C925B60760}"/>
              </a:ext>
            </a:extLst>
          </p:cNvPr>
          <p:cNvGraphicFramePr>
            <a:graphicFrameLocks noGrp="1"/>
          </p:cNvGraphicFramePr>
          <p:nvPr>
            <p:extLst>
              <p:ext uri="{D42A27DB-BD31-4B8C-83A1-F6EECF244321}">
                <p14:modId xmlns:p14="http://schemas.microsoft.com/office/powerpoint/2010/main" val="2496952137"/>
              </p:ext>
            </p:extLst>
          </p:nvPr>
        </p:nvGraphicFramePr>
        <p:xfrm>
          <a:off x="7206287" y="18950054"/>
          <a:ext cx="2024005" cy="1093950"/>
        </p:xfrm>
        <a:graphic>
          <a:graphicData uri="http://schemas.openxmlformats.org/drawingml/2006/table">
            <a:tbl>
              <a:tblPr/>
              <a:tblGrid>
                <a:gridCol w="898283">
                  <a:extLst>
                    <a:ext uri="{9D8B030D-6E8A-4147-A177-3AD203B41FA5}">
                      <a16:colId xmlns:a16="http://schemas.microsoft.com/office/drawing/2014/main" val="681935994"/>
                    </a:ext>
                  </a:extLst>
                </a:gridCol>
                <a:gridCol w="351669">
                  <a:extLst>
                    <a:ext uri="{9D8B030D-6E8A-4147-A177-3AD203B41FA5}">
                      <a16:colId xmlns:a16="http://schemas.microsoft.com/office/drawing/2014/main" val="3333491857"/>
                    </a:ext>
                  </a:extLst>
                </a:gridCol>
                <a:gridCol w="422384">
                  <a:extLst>
                    <a:ext uri="{9D8B030D-6E8A-4147-A177-3AD203B41FA5}">
                      <a16:colId xmlns:a16="http://schemas.microsoft.com/office/drawing/2014/main" val="3595871508"/>
                    </a:ext>
                  </a:extLst>
                </a:gridCol>
                <a:gridCol w="351669">
                  <a:extLst>
                    <a:ext uri="{9D8B030D-6E8A-4147-A177-3AD203B41FA5}">
                      <a16:colId xmlns:a16="http://schemas.microsoft.com/office/drawing/2014/main" val="2467931525"/>
                    </a:ext>
                  </a:extLst>
                </a:gridCol>
              </a:tblGrid>
              <a:tr h="184713">
                <a:tc rowSpan="2">
                  <a:txBody>
                    <a:bodyPr/>
                    <a:lstStyle/>
                    <a:p>
                      <a:pPr algn="ctr" fontAlgn="ctr"/>
                      <a:r>
                        <a:rPr lang="de-DE" sz="900" b="0" i="0" u="none" strike="noStrike" dirty="0">
                          <a:solidFill>
                            <a:srgbClr val="000000"/>
                          </a:solidFill>
                          <a:effectLst/>
                          <a:latin typeface="Calibri" panose="020F0502020204030204" pitchFamily="34" charset="0"/>
                        </a:rPr>
                        <a:t>Mansa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b"/>
                      <a:r>
                        <a:rPr lang="de-DE" sz="900" b="0" i="0" u="none" strike="noStrike" dirty="0" err="1">
                          <a:solidFill>
                            <a:srgbClr val="000000"/>
                          </a:solidFill>
                          <a:effectLst/>
                          <a:latin typeface="Calibri" panose="020F0502020204030204" pitchFamily="34" charset="0"/>
                        </a:rPr>
                        <a:t>Drinking</a:t>
                      </a:r>
                      <a:r>
                        <a:rPr lang="de-DE" sz="900" b="0" i="0" u="none" strike="noStrike" dirty="0">
                          <a:solidFill>
                            <a:srgbClr val="000000"/>
                          </a:solidFill>
                          <a:effectLst/>
                          <a:latin typeface="Calibri" panose="020F0502020204030204" pitchFamily="34" charset="0"/>
                        </a:rPr>
                        <a:t> </a:t>
                      </a:r>
                      <a:r>
                        <a:rPr lang="de-DE" sz="900" b="0" i="0" u="none" strike="noStrike" dirty="0" err="1">
                          <a:solidFill>
                            <a:srgbClr val="000000"/>
                          </a:solidFill>
                          <a:effectLst/>
                          <a:latin typeface="Calibri" panose="020F0502020204030204" pitchFamily="34" charset="0"/>
                        </a:rPr>
                        <a:t>water</a:t>
                      </a:r>
                      <a:endParaRPr lang="de-DE" sz="9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1268743018"/>
                  </a:ext>
                </a:extLst>
              </a:tr>
              <a:tr h="184713">
                <a:tc vMerge="1">
                  <a:txBody>
                    <a:bodyPr/>
                    <a:lstStyle/>
                    <a:p>
                      <a:endParaRPr lang="LID4096"/>
                    </a:p>
                  </a:txBody>
                  <a:tcPr/>
                </a:tc>
                <a:tc>
                  <a:txBody>
                    <a:bodyPr/>
                    <a:lstStyle/>
                    <a:p>
                      <a:pPr algn="ctr" fontAlgn="b"/>
                      <a:r>
                        <a:rPr lang="de-DE" sz="900" b="0" i="0" u="none" strike="noStrike" dirty="0">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00" b="0" i="0" u="none" strike="noStrike" dirty="0">
                          <a:solidFill>
                            <a:srgbClr val="000000"/>
                          </a:solidFill>
                          <a:effectLst/>
                          <a:latin typeface="Calibri" panose="020F0502020204030204" pitchFamily="34" charset="0"/>
                        </a:rPr>
                        <a:t>Urban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00" b="0" i="0" u="none" strike="noStrike">
                          <a:solidFill>
                            <a:srgbClr val="000000"/>
                          </a:solidFill>
                          <a:effectLst/>
                          <a:latin typeface="Calibri" panose="020F0502020204030204" pitchFamily="34" charset="0"/>
                        </a:rPr>
                        <a:t>Rural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216128"/>
                  </a:ext>
                </a:extLst>
              </a:tr>
              <a:tr h="142552">
                <a:tc>
                  <a:txBody>
                    <a:bodyPr/>
                    <a:lstStyle/>
                    <a:p>
                      <a:pPr algn="l" fontAlgn="b"/>
                      <a:r>
                        <a:rPr lang="de-DE" sz="800" b="0" i="0" u="none" strike="noStrike" dirty="0" err="1">
                          <a:solidFill>
                            <a:srgbClr val="000000"/>
                          </a:solidFill>
                          <a:effectLst/>
                          <a:latin typeface="Calibri" panose="020F0502020204030204" pitchFamily="34" charset="0"/>
                        </a:rPr>
                        <a:t>Advanced</a:t>
                      </a:r>
                      <a:r>
                        <a:rPr lang="de-DE"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130884"/>
                  </a:ext>
                </a:extLst>
              </a:tr>
              <a:tr h="164142">
                <a:tc>
                  <a:txBody>
                    <a:bodyPr/>
                    <a:lstStyle/>
                    <a:p>
                      <a:pPr algn="l" fontAlgn="b"/>
                      <a:r>
                        <a:rPr lang="de-DE" sz="800" b="0" i="0" u="none" strike="noStrike" dirty="0">
                          <a:solidFill>
                            <a:srgbClr val="000000"/>
                          </a:solidFill>
                          <a:effectLst/>
                          <a:latin typeface="Calibri" panose="020F0502020204030204" pitchFamily="34" charset="0"/>
                        </a:rPr>
                        <a:t>Basic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949332"/>
                  </a:ext>
                </a:extLst>
              </a:tr>
              <a:tr h="107950">
                <a:tc>
                  <a:txBody>
                    <a:bodyPr/>
                    <a:lstStyle/>
                    <a:p>
                      <a:pPr algn="l" fontAlgn="b"/>
                      <a:r>
                        <a:rPr lang="de-DE" sz="800" b="0" i="0" u="none" strike="noStrike" dirty="0">
                          <a:solidFill>
                            <a:srgbClr val="000000"/>
                          </a:solidFill>
                          <a:effectLst/>
                          <a:latin typeface="Calibri" panose="020F0502020204030204" pitchFamily="34" charset="0"/>
                        </a:rPr>
                        <a:t>Limited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678751"/>
                  </a:ext>
                </a:extLst>
              </a:tr>
              <a:tr h="161290">
                <a:tc>
                  <a:txBody>
                    <a:bodyPr/>
                    <a:lstStyle/>
                    <a:p>
                      <a:pPr algn="l" fontAlgn="b"/>
                      <a:r>
                        <a:rPr lang="de-DE" sz="800" b="0" i="0" u="none" strike="noStrike" dirty="0" err="1">
                          <a:solidFill>
                            <a:srgbClr val="000000"/>
                          </a:solidFill>
                          <a:effectLst/>
                          <a:latin typeface="Calibri" panose="020F0502020204030204" pitchFamily="34" charset="0"/>
                        </a:rPr>
                        <a:t>No</a:t>
                      </a:r>
                      <a:r>
                        <a:rPr lang="de-DE" sz="800" b="0" i="0" u="none" strike="noStrike" dirty="0">
                          <a:solidFill>
                            <a:srgbClr val="000000"/>
                          </a:solidFill>
                          <a:effectLst/>
                          <a:latin typeface="Calibri" panose="020F0502020204030204" pitchFamily="34" charset="0"/>
                        </a:rPr>
                        <a:t>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588778"/>
                  </a:ext>
                </a:extLst>
              </a:tr>
              <a:tr h="95250">
                <a:tc>
                  <a:txBody>
                    <a:bodyPr/>
                    <a:lstStyle/>
                    <a:p>
                      <a:pPr algn="l" fontAlgn="b"/>
                      <a:r>
                        <a:rPr lang="de-DE" sz="800" b="1" i="0" u="none" strike="noStrike" dirty="0">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281208"/>
                  </a:ext>
                </a:extLst>
              </a:tr>
            </a:tbl>
          </a:graphicData>
        </a:graphic>
      </p:graphicFrame>
      <p:graphicFrame>
        <p:nvGraphicFramePr>
          <p:cNvPr id="46" name="Table 45">
            <a:extLst>
              <a:ext uri="{FF2B5EF4-FFF2-40B4-BE49-F238E27FC236}">
                <a16:creationId xmlns:a16="http://schemas.microsoft.com/office/drawing/2014/main" id="{9F49E0D9-6AEA-14F2-FEF2-67FAA6DF2006}"/>
              </a:ext>
            </a:extLst>
          </p:cNvPr>
          <p:cNvGraphicFramePr>
            <a:graphicFrameLocks noGrp="1"/>
          </p:cNvGraphicFramePr>
          <p:nvPr>
            <p:extLst>
              <p:ext uri="{D42A27DB-BD31-4B8C-83A1-F6EECF244321}">
                <p14:modId xmlns:p14="http://schemas.microsoft.com/office/powerpoint/2010/main" val="2376367028"/>
              </p:ext>
            </p:extLst>
          </p:nvPr>
        </p:nvGraphicFramePr>
        <p:xfrm>
          <a:off x="14544971" y="16706100"/>
          <a:ext cx="3787589" cy="2127892"/>
        </p:xfrm>
        <a:graphic>
          <a:graphicData uri="http://schemas.openxmlformats.org/drawingml/2006/table">
            <a:tbl>
              <a:tblPr firstRow="1" firstCol="1" lastRow="1" lastCol="1" bandRow="1" bandCol="1"/>
              <a:tblGrid>
                <a:gridCol w="1119075">
                  <a:extLst>
                    <a:ext uri="{9D8B030D-6E8A-4147-A177-3AD203B41FA5}">
                      <a16:colId xmlns:a16="http://schemas.microsoft.com/office/drawing/2014/main" val="1008092468"/>
                    </a:ext>
                  </a:extLst>
                </a:gridCol>
                <a:gridCol w="2668514">
                  <a:extLst>
                    <a:ext uri="{9D8B030D-6E8A-4147-A177-3AD203B41FA5}">
                      <a16:colId xmlns:a16="http://schemas.microsoft.com/office/drawing/2014/main" val="955436801"/>
                    </a:ext>
                  </a:extLst>
                </a:gridCol>
              </a:tblGrid>
              <a:tr h="232956">
                <a:tc>
                  <a:txBody>
                    <a:bodyPr/>
                    <a:lstStyle/>
                    <a:p>
                      <a:pPr marL="107950" marR="107950" algn="just" fontAlgn="base" hangingPunct="0">
                        <a:lnSpc>
                          <a:spcPct val="107000"/>
                        </a:lnSpc>
                        <a:spcAft>
                          <a:spcPts val="800"/>
                        </a:spcAft>
                      </a:pP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Se</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rv</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i</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c</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l</a:t>
                      </a:r>
                      <a:r>
                        <a:rPr lang="en-GB" sz="900" b="1" spc="-15">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v</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1C4"/>
                    </a:solidFill>
                  </a:tcPr>
                </a:tc>
                <a:tc>
                  <a:txBody>
                    <a:bodyPr/>
                    <a:lstStyle/>
                    <a:p>
                      <a:pPr marL="107950" marR="107950" algn="just" fontAlgn="base" hangingPunct="0">
                        <a:lnSpc>
                          <a:spcPct val="107000"/>
                        </a:lnSpc>
                        <a:spcAft>
                          <a:spcPts val="800"/>
                        </a:spcAft>
                      </a:pP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D</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efi</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n</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it</a:t>
                      </a:r>
                      <a:r>
                        <a:rPr lang="en-GB" sz="900" b="1" spc="-10">
                          <a:solidFill>
                            <a:srgbClr val="FFFFFF"/>
                          </a:solidFill>
                          <a:effectLst/>
                          <a:latin typeface="Arial Narrow" panose="020B0606020202030204" pitchFamily="34" charset="0"/>
                          <a:ea typeface="Calibri" panose="020F0502020204030204" pitchFamily="34" charset="0"/>
                          <a:cs typeface="Arial" panose="020B0604020202020204" pitchFamily="34" charset="0"/>
                        </a:rPr>
                        <a:t>i</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o</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1C4"/>
                    </a:solidFill>
                  </a:tcPr>
                </a:tc>
                <a:extLst>
                  <a:ext uri="{0D108BD9-81ED-4DB2-BD59-A6C34878D82A}">
                    <a16:rowId xmlns:a16="http://schemas.microsoft.com/office/drawing/2014/main" val="4799806"/>
                  </a:ext>
                </a:extLst>
              </a:tr>
              <a:tr h="587843">
                <a:tc>
                  <a:txBody>
                    <a:bodyPr/>
                    <a:lstStyle/>
                    <a:p>
                      <a:pPr marL="107950" marR="107950" algn="just" fontAlgn="base" hangingPunct="0">
                        <a:lnSpc>
                          <a:spcPct val="107000"/>
                        </a:lnSpc>
                        <a:spcAft>
                          <a:spcPts val="800"/>
                        </a:spcAft>
                      </a:pPr>
                      <a:r>
                        <a:rPr lang="en-GB" sz="800" b="1" spc="-5"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Advanced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07950" marR="107950"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The HCF has improved sanitation facilities at the facility premises, which are sufficient, MHM friendly, single sex for both staff and patients, usable and safely managed. Accessible to people with limited mobility.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764261"/>
                  </a:ext>
                </a:extLst>
              </a:tr>
              <a:tr h="544649">
                <a:tc>
                  <a:txBody>
                    <a:bodyPr/>
                    <a:lstStyle/>
                    <a:p>
                      <a:pPr marL="107950" marR="107950" algn="just" fontAlgn="base" hangingPunct="0">
                        <a:lnSpc>
                          <a:spcPct val="107000"/>
                        </a:lnSpc>
                        <a:spcAft>
                          <a:spcPts val="800"/>
                        </a:spcAft>
                      </a:pP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B</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a</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s</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c</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107950" marR="107950" fontAlgn="base" hangingPunct="0">
                        <a:lnSpc>
                          <a:spcPct val="99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Improved sanitation facilities are usable with at least one toilet dedicated for staff, at least one sex-separated toilet with menstrual hygiene facilities, and at least one toilet accessible for people with limited mobility.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732111"/>
                  </a:ext>
                </a:extLst>
              </a:tr>
              <a:tr h="328079">
                <a:tc>
                  <a:txBody>
                    <a:bodyPr/>
                    <a:lstStyle/>
                    <a:p>
                      <a:pPr marL="107950" marR="107950" algn="just" fontAlgn="base" hangingPunct="0">
                        <a:lnSpc>
                          <a:spcPct val="107000"/>
                        </a:lnSpc>
                        <a:spcAft>
                          <a:spcPts val="800"/>
                        </a:spcAft>
                      </a:pP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L</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spc="-10">
                          <a:solidFill>
                            <a:srgbClr val="000000"/>
                          </a:solidFill>
                          <a:effectLst/>
                          <a:latin typeface="Arial Narrow" panose="020B0606020202030204" pitchFamily="34" charset="0"/>
                          <a:ea typeface="Calibri" panose="020F0502020204030204" pitchFamily="34" charset="0"/>
                          <a:cs typeface="Arial" panose="020B0604020202020204" pitchFamily="34" charset="0"/>
                        </a:rPr>
                        <a:t>m</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ted</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7950" marR="107950"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At least one improved sanitation facility, but not all requirements for basic service are met.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056741"/>
                  </a:ext>
                </a:extLst>
              </a:tr>
              <a:tr h="434365">
                <a:tc>
                  <a:txBody>
                    <a:bodyPr/>
                    <a:lstStyle/>
                    <a:p>
                      <a:pPr marL="107950" marR="107950" algn="just" fontAlgn="base" hangingPunct="0">
                        <a:lnSpc>
                          <a:spcPct val="107000"/>
                        </a:lnSpc>
                        <a:spcAft>
                          <a:spcPts val="800"/>
                        </a:spcAft>
                      </a:pP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No Service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07950" marR="107950"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Toilet facilities are unimproved (pit latrines without a slab or platform, hanging latrines and bucket latrines), or there are no toilets or latrines at the facility.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115423"/>
                  </a:ext>
                </a:extLst>
              </a:tr>
            </a:tbl>
          </a:graphicData>
        </a:graphic>
      </p:graphicFrame>
      <p:graphicFrame>
        <p:nvGraphicFramePr>
          <p:cNvPr id="47" name="Table 46">
            <a:extLst>
              <a:ext uri="{FF2B5EF4-FFF2-40B4-BE49-F238E27FC236}">
                <a16:creationId xmlns:a16="http://schemas.microsoft.com/office/drawing/2014/main" id="{2B834797-27EC-8E51-BA58-B4B8DC796E2E}"/>
              </a:ext>
            </a:extLst>
          </p:cNvPr>
          <p:cNvGraphicFramePr>
            <a:graphicFrameLocks noGrp="1"/>
          </p:cNvGraphicFramePr>
          <p:nvPr>
            <p:extLst>
              <p:ext uri="{D42A27DB-BD31-4B8C-83A1-F6EECF244321}">
                <p14:modId xmlns:p14="http://schemas.microsoft.com/office/powerpoint/2010/main" val="232891556"/>
              </p:ext>
            </p:extLst>
          </p:nvPr>
        </p:nvGraphicFramePr>
        <p:xfrm>
          <a:off x="16214269" y="18884841"/>
          <a:ext cx="2118291" cy="1097420"/>
        </p:xfrm>
        <a:graphic>
          <a:graphicData uri="http://schemas.openxmlformats.org/drawingml/2006/table">
            <a:tbl>
              <a:tblPr/>
              <a:tblGrid>
                <a:gridCol w="940128">
                  <a:extLst>
                    <a:ext uri="{9D8B030D-6E8A-4147-A177-3AD203B41FA5}">
                      <a16:colId xmlns:a16="http://schemas.microsoft.com/office/drawing/2014/main" val="2353218845"/>
                    </a:ext>
                  </a:extLst>
                </a:gridCol>
                <a:gridCol w="368051">
                  <a:extLst>
                    <a:ext uri="{9D8B030D-6E8A-4147-A177-3AD203B41FA5}">
                      <a16:colId xmlns:a16="http://schemas.microsoft.com/office/drawing/2014/main" val="2776705305"/>
                    </a:ext>
                  </a:extLst>
                </a:gridCol>
                <a:gridCol w="442061">
                  <a:extLst>
                    <a:ext uri="{9D8B030D-6E8A-4147-A177-3AD203B41FA5}">
                      <a16:colId xmlns:a16="http://schemas.microsoft.com/office/drawing/2014/main" val="1476699897"/>
                    </a:ext>
                  </a:extLst>
                </a:gridCol>
                <a:gridCol w="368051">
                  <a:extLst>
                    <a:ext uri="{9D8B030D-6E8A-4147-A177-3AD203B41FA5}">
                      <a16:colId xmlns:a16="http://schemas.microsoft.com/office/drawing/2014/main" val="3674482397"/>
                    </a:ext>
                  </a:extLst>
                </a:gridCol>
              </a:tblGrid>
              <a:tr h="172895">
                <a:tc rowSpan="2">
                  <a:txBody>
                    <a:bodyPr/>
                    <a:lstStyle/>
                    <a:p>
                      <a:pPr algn="ctr" fontAlgn="ctr"/>
                      <a:r>
                        <a:rPr lang="de-DE" sz="900" b="0" i="0" u="none" strike="noStrike" dirty="0">
                          <a:solidFill>
                            <a:srgbClr val="000000"/>
                          </a:solidFill>
                          <a:effectLst/>
                          <a:latin typeface="Calibri" panose="020F0502020204030204" pitchFamily="34" charset="0"/>
                        </a:rPr>
                        <a:t>Mansa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b"/>
                      <a:r>
                        <a:rPr lang="de-DE" sz="900" b="0" i="0" u="none" strike="noStrike">
                          <a:solidFill>
                            <a:srgbClr val="000000"/>
                          </a:solidFill>
                          <a:effectLst/>
                          <a:latin typeface="Calibri" panose="020F0502020204030204" pitchFamily="34" charset="0"/>
                        </a:rPr>
                        <a:t>Sanitation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1907336834"/>
                  </a:ext>
                </a:extLst>
              </a:tr>
              <a:tr h="172895">
                <a:tc vMerge="1">
                  <a:txBody>
                    <a:bodyPr/>
                    <a:lstStyle/>
                    <a:p>
                      <a:endParaRPr lang="LID4096"/>
                    </a:p>
                  </a:txBody>
                  <a:tcPr/>
                </a:tc>
                <a:tc>
                  <a:txBody>
                    <a:bodyPr/>
                    <a:lstStyle/>
                    <a:p>
                      <a:pPr algn="ctr" fontAlgn="b"/>
                      <a:r>
                        <a:rPr lang="de-DE" sz="900" b="0" i="0" u="none" strike="noStrike" dirty="0">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00" b="0" i="0" u="none" strike="noStrike" dirty="0">
                          <a:solidFill>
                            <a:srgbClr val="000000"/>
                          </a:solidFill>
                          <a:effectLst/>
                          <a:latin typeface="Calibri" panose="020F0502020204030204" pitchFamily="34" charset="0"/>
                        </a:rPr>
                        <a:t>Urban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00" b="0" i="0" u="none" strike="noStrike" dirty="0">
                          <a:solidFill>
                            <a:srgbClr val="000000"/>
                          </a:solidFill>
                          <a:effectLst/>
                          <a:latin typeface="Calibri" panose="020F0502020204030204" pitchFamily="34" charset="0"/>
                        </a:rPr>
                        <a:t>Rural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48689"/>
                  </a:ext>
                </a:extLst>
              </a:tr>
              <a:tr h="153498">
                <a:tc>
                  <a:txBody>
                    <a:bodyPr/>
                    <a:lstStyle/>
                    <a:p>
                      <a:pPr algn="l" fontAlgn="b"/>
                      <a:r>
                        <a:rPr lang="de-DE" sz="800" b="0" i="0" u="none" strike="noStrike" dirty="0" err="1">
                          <a:solidFill>
                            <a:srgbClr val="000000"/>
                          </a:solidFill>
                          <a:effectLst/>
                          <a:latin typeface="Calibri" panose="020F0502020204030204" pitchFamily="34" charset="0"/>
                        </a:rPr>
                        <a:t>Advanced</a:t>
                      </a:r>
                      <a:r>
                        <a:rPr lang="de-DE"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510037"/>
                  </a:ext>
                </a:extLst>
              </a:tr>
              <a:tr h="147410">
                <a:tc>
                  <a:txBody>
                    <a:bodyPr/>
                    <a:lstStyle/>
                    <a:p>
                      <a:pPr algn="l" fontAlgn="b"/>
                      <a:r>
                        <a:rPr lang="de-DE" sz="800" b="0" i="0" u="none" strike="noStrike" dirty="0">
                          <a:solidFill>
                            <a:srgbClr val="000000"/>
                          </a:solidFill>
                          <a:effectLst/>
                          <a:latin typeface="Calibri" panose="020F0502020204030204" pitchFamily="34" charset="0"/>
                        </a:rPr>
                        <a:t>Basic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321070"/>
                  </a:ext>
                </a:extLst>
              </a:tr>
              <a:tr h="166934">
                <a:tc>
                  <a:txBody>
                    <a:bodyPr/>
                    <a:lstStyle/>
                    <a:p>
                      <a:pPr algn="l" fontAlgn="b"/>
                      <a:r>
                        <a:rPr lang="de-DE" sz="800" b="0" i="0" u="none" strike="noStrike" dirty="0">
                          <a:solidFill>
                            <a:srgbClr val="000000"/>
                          </a:solidFill>
                          <a:effectLst/>
                          <a:latin typeface="Calibri" panose="020F0502020204030204" pitchFamily="34" charset="0"/>
                        </a:rPr>
                        <a:t>Limited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010915"/>
                  </a:ext>
                </a:extLst>
              </a:tr>
              <a:tr h="149049">
                <a:tc>
                  <a:txBody>
                    <a:bodyPr/>
                    <a:lstStyle/>
                    <a:p>
                      <a:pPr algn="l" fontAlgn="b"/>
                      <a:r>
                        <a:rPr lang="de-DE" sz="800" b="0" i="0" u="none" strike="noStrike" dirty="0" err="1">
                          <a:solidFill>
                            <a:srgbClr val="000000"/>
                          </a:solidFill>
                          <a:effectLst/>
                          <a:latin typeface="Calibri" panose="020F0502020204030204" pitchFamily="34" charset="0"/>
                        </a:rPr>
                        <a:t>No</a:t>
                      </a:r>
                      <a:r>
                        <a:rPr lang="de-DE" sz="800" b="0" i="0" u="none" strike="noStrike" dirty="0">
                          <a:solidFill>
                            <a:srgbClr val="000000"/>
                          </a:solidFill>
                          <a:effectLst/>
                          <a:latin typeface="Calibri" panose="020F0502020204030204" pitchFamily="34" charset="0"/>
                        </a:rPr>
                        <a:t>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402502"/>
                  </a:ext>
                </a:extLst>
              </a:tr>
              <a:tr h="134739">
                <a:tc>
                  <a:txBody>
                    <a:bodyPr/>
                    <a:lstStyle/>
                    <a:p>
                      <a:pPr algn="l" fontAlgn="b"/>
                      <a:r>
                        <a:rPr lang="de-DE" sz="800" b="1" i="0" u="none" strike="noStrike">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79335"/>
                  </a:ext>
                </a:extLst>
              </a:tr>
            </a:tbl>
          </a:graphicData>
        </a:graphic>
      </p:graphicFrame>
      <p:graphicFrame>
        <p:nvGraphicFramePr>
          <p:cNvPr id="48" name="Table 47">
            <a:extLst>
              <a:ext uri="{FF2B5EF4-FFF2-40B4-BE49-F238E27FC236}">
                <a16:creationId xmlns:a16="http://schemas.microsoft.com/office/drawing/2014/main" id="{A387E689-A4F9-B60B-E4D7-205791010A3E}"/>
              </a:ext>
            </a:extLst>
          </p:cNvPr>
          <p:cNvGraphicFramePr>
            <a:graphicFrameLocks noGrp="1"/>
          </p:cNvGraphicFramePr>
          <p:nvPr>
            <p:extLst>
              <p:ext uri="{D42A27DB-BD31-4B8C-83A1-F6EECF244321}">
                <p14:modId xmlns:p14="http://schemas.microsoft.com/office/powerpoint/2010/main" val="3680071796"/>
              </p:ext>
            </p:extLst>
          </p:nvPr>
        </p:nvGraphicFramePr>
        <p:xfrm>
          <a:off x="23988031" y="16788363"/>
          <a:ext cx="3479165" cy="1767374"/>
        </p:xfrm>
        <a:graphic>
          <a:graphicData uri="http://schemas.openxmlformats.org/drawingml/2006/table">
            <a:tbl>
              <a:tblPr firstRow="1" firstCol="1" lastRow="1" lastCol="1" bandRow="1" bandCol="1"/>
              <a:tblGrid>
                <a:gridCol w="1094740">
                  <a:extLst>
                    <a:ext uri="{9D8B030D-6E8A-4147-A177-3AD203B41FA5}">
                      <a16:colId xmlns:a16="http://schemas.microsoft.com/office/drawing/2014/main" val="1554865038"/>
                    </a:ext>
                  </a:extLst>
                </a:gridCol>
                <a:gridCol w="2384425">
                  <a:extLst>
                    <a:ext uri="{9D8B030D-6E8A-4147-A177-3AD203B41FA5}">
                      <a16:colId xmlns:a16="http://schemas.microsoft.com/office/drawing/2014/main" val="2241388784"/>
                    </a:ext>
                  </a:extLst>
                </a:gridCol>
              </a:tblGrid>
              <a:tr h="240665">
                <a:tc>
                  <a:txBody>
                    <a:bodyPr/>
                    <a:lstStyle/>
                    <a:p>
                      <a:pPr marL="107950" marR="107950" algn="just" fontAlgn="base" hangingPunct="0">
                        <a:lnSpc>
                          <a:spcPct val="107000"/>
                        </a:lnSpc>
                        <a:spcAft>
                          <a:spcPts val="800"/>
                        </a:spcAft>
                      </a:pP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Se</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rv</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i</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c</a:t>
                      </a:r>
                      <a:r>
                        <a:rPr lang="en-GB" sz="9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l</a:t>
                      </a:r>
                      <a:r>
                        <a:rPr lang="en-GB" sz="900" b="1" spc="-1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v</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1C4"/>
                    </a:solidFill>
                  </a:tcPr>
                </a:tc>
                <a:tc>
                  <a:txBody>
                    <a:bodyPr/>
                    <a:lstStyle/>
                    <a:p>
                      <a:pPr marL="107950" marR="107950" algn="just" fontAlgn="base" hangingPunct="0">
                        <a:lnSpc>
                          <a:spcPct val="107000"/>
                        </a:lnSpc>
                        <a:spcAft>
                          <a:spcPts val="800"/>
                        </a:spcAft>
                      </a:pP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D</a:t>
                      </a:r>
                      <a:r>
                        <a:rPr lang="en-GB" sz="9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efi</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n</a:t>
                      </a:r>
                      <a:r>
                        <a:rPr lang="en-GB" sz="9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it</a:t>
                      </a:r>
                      <a:r>
                        <a:rPr lang="en-GB" sz="900" b="1" spc="-10"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i</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o</a:t>
                      </a:r>
                      <a:r>
                        <a:rPr lang="en-GB" sz="9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1C4"/>
                    </a:solidFill>
                  </a:tcPr>
                </a:tc>
                <a:extLst>
                  <a:ext uri="{0D108BD9-81ED-4DB2-BD59-A6C34878D82A}">
                    <a16:rowId xmlns:a16="http://schemas.microsoft.com/office/drawing/2014/main" val="254404812"/>
                  </a:ext>
                </a:extLst>
              </a:tr>
              <a:tr h="541020">
                <a:tc>
                  <a:txBody>
                    <a:bodyPr/>
                    <a:lstStyle/>
                    <a:p>
                      <a:pPr marL="107950" marR="107950" algn="just" fontAlgn="base" hangingPunct="0">
                        <a:lnSpc>
                          <a:spcPct val="107000"/>
                        </a:lnSpc>
                        <a:spcAft>
                          <a:spcPts val="800"/>
                        </a:spcAft>
                      </a:pPr>
                      <a:r>
                        <a:rPr lang="en-GB" sz="800" b="1" spc="-5"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Advanced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48C8"/>
                    </a:solidFill>
                  </a:tcPr>
                </a:tc>
                <a:tc>
                  <a:txBody>
                    <a:bodyPr/>
                    <a:lstStyle/>
                    <a:p>
                      <a:pPr marL="107950" marR="107950" fontAlgn="base" hangingPunct="0">
                        <a:lnSpc>
                          <a:spcPct val="107000"/>
                        </a:lnSpc>
                        <a:spcAft>
                          <a:spcPts val="800"/>
                        </a:spcAft>
                      </a:pPr>
                      <a:r>
                        <a:rPr lang="en-GB" sz="800">
                          <a:effectLst/>
                          <a:latin typeface="Arial Narrow" panose="020B0606020202030204" pitchFamily="34" charset="0"/>
                          <a:ea typeface="Calibri" panose="020F0502020204030204" pitchFamily="34" charset="0"/>
                          <a:cs typeface="Arial" panose="020B0604020202020204" pitchFamily="34" charset="0"/>
                        </a:rPr>
                        <a:t>Functional hand hygiene facilities (with water and soap and/or alcohol-based hand rub) are available at points of care, and within 5 metres of toilets. Availability of a shower.</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044299"/>
                  </a:ext>
                </a:extLst>
              </a:tr>
              <a:tr h="387752">
                <a:tc>
                  <a:txBody>
                    <a:bodyPr/>
                    <a:lstStyle/>
                    <a:p>
                      <a:pPr marL="107950" marR="107950" algn="just" fontAlgn="base" hangingPunct="0">
                        <a:lnSpc>
                          <a:spcPct val="107000"/>
                        </a:lnSpc>
                        <a:spcAft>
                          <a:spcPts val="800"/>
                        </a:spcAft>
                      </a:pPr>
                      <a:r>
                        <a:rPr lang="en-GB" sz="800" b="1" spc="5"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B</a:t>
                      </a:r>
                      <a:r>
                        <a:rPr lang="en-GB" sz="800" b="1" spc="-5"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a:t>
                      </a:r>
                      <a:r>
                        <a:rPr lang="en-GB"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a:t>
                      </a:r>
                      <a:r>
                        <a:rPr lang="en-GB" sz="800" b="1" spc="-5"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62A4"/>
                    </a:solidFill>
                  </a:tcPr>
                </a:tc>
                <a:tc>
                  <a:txBody>
                    <a:bodyPr/>
                    <a:lstStyle/>
                    <a:p>
                      <a:pPr marL="107950" marR="107950" fontAlgn="base" hangingPunct="0">
                        <a:lnSpc>
                          <a:spcPct val="99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Functional hand hygiene facilities (with water and soap and/or alcohol-based hand rub) are available at points of care, and within 5 metres of toilets.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367854"/>
                  </a:ext>
                </a:extLst>
              </a:tr>
              <a:tr h="281072">
                <a:tc>
                  <a:txBody>
                    <a:bodyPr/>
                    <a:lstStyle/>
                    <a:p>
                      <a:pPr marL="107950" marR="107950" algn="just" fontAlgn="base" hangingPunct="0">
                        <a:lnSpc>
                          <a:spcPct val="107000"/>
                        </a:lnSpc>
                        <a:spcAft>
                          <a:spcPts val="800"/>
                        </a:spcAft>
                      </a:pP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L</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spc="-10">
                          <a:solidFill>
                            <a:srgbClr val="000000"/>
                          </a:solidFill>
                          <a:effectLst/>
                          <a:latin typeface="Arial Narrow" panose="020B0606020202030204" pitchFamily="34" charset="0"/>
                          <a:ea typeface="Calibri" panose="020F0502020204030204" pitchFamily="34" charset="0"/>
                          <a:cs typeface="Arial" panose="020B0604020202020204" pitchFamily="34" charset="0"/>
                        </a:rPr>
                        <a:t>m</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ted</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7950" marR="107950"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Functional hand hygiene facilities are available at either points of care or toilets, but not both.</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70923"/>
                  </a:ext>
                </a:extLst>
              </a:tr>
              <a:tr h="316865">
                <a:tc>
                  <a:txBody>
                    <a:bodyPr/>
                    <a:lstStyle/>
                    <a:p>
                      <a:pPr marL="107950" marR="107950" algn="just" fontAlgn="base" hangingPunct="0">
                        <a:lnSpc>
                          <a:spcPct val="107000"/>
                        </a:lnSpc>
                        <a:spcAft>
                          <a:spcPts val="800"/>
                        </a:spcAft>
                      </a:pP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No Service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07950" marR="107950"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No functional hand hygiene facilities are available at either points of care or toilets.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628938"/>
                  </a:ext>
                </a:extLst>
              </a:tr>
            </a:tbl>
          </a:graphicData>
        </a:graphic>
      </p:graphicFrame>
      <p:graphicFrame>
        <p:nvGraphicFramePr>
          <p:cNvPr id="49" name="Table 48">
            <a:extLst>
              <a:ext uri="{FF2B5EF4-FFF2-40B4-BE49-F238E27FC236}">
                <a16:creationId xmlns:a16="http://schemas.microsoft.com/office/drawing/2014/main" id="{1C6A5B56-E4D1-4104-E078-4186BC481AD8}"/>
              </a:ext>
            </a:extLst>
          </p:cNvPr>
          <p:cNvGraphicFramePr>
            <a:graphicFrameLocks noGrp="1"/>
          </p:cNvGraphicFramePr>
          <p:nvPr>
            <p:extLst>
              <p:ext uri="{D42A27DB-BD31-4B8C-83A1-F6EECF244321}">
                <p14:modId xmlns:p14="http://schemas.microsoft.com/office/powerpoint/2010/main" val="431673218"/>
              </p:ext>
            </p:extLst>
          </p:nvPr>
        </p:nvGraphicFramePr>
        <p:xfrm>
          <a:off x="25344503" y="18665664"/>
          <a:ext cx="2103573" cy="1156739"/>
        </p:xfrm>
        <a:graphic>
          <a:graphicData uri="http://schemas.openxmlformats.org/drawingml/2006/table">
            <a:tbl>
              <a:tblPr/>
              <a:tblGrid>
                <a:gridCol w="933598">
                  <a:extLst>
                    <a:ext uri="{9D8B030D-6E8A-4147-A177-3AD203B41FA5}">
                      <a16:colId xmlns:a16="http://schemas.microsoft.com/office/drawing/2014/main" val="4095440449"/>
                    </a:ext>
                  </a:extLst>
                </a:gridCol>
                <a:gridCol w="365493">
                  <a:extLst>
                    <a:ext uri="{9D8B030D-6E8A-4147-A177-3AD203B41FA5}">
                      <a16:colId xmlns:a16="http://schemas.microsoft.com/office/drawing/2014/main" val="615166413"/>
                    </a:ext>
                  </a:extLst>
                </a:gridCol>
                <a:gridCol w="438989">
                  <a:extLst>
                    <a:ext uri="{9D8B030D-6E8A-4147-A177-3AD203B41FA5}">
                      <a16:colId xmlns:a16="http://schemas.microsoft.com/office/drawing/2014/main" val="2572578597"/>
                    </a:ext>
                  </a:extLst>
                </a:gridCol>
                <a:gridCol w="365493">
                  <a:extLst>
                    <a:ext uri="{9D8B030D-6E8A-4147-A177-3AD203B41FA5}">
                      <a16:colId xmlns:a16="http://schemas.microsoft.com/office/drawing/2014/main" val="2041857297"/>
                    </a:ext>
                  </a:extLst>
                </a:gridCol>
              </a:tblGrid>
              <a:tr h="179243">
                <a:tc rowSpan="2">
                  <a:txBody>
                    <a:bodyPr/>
                    <a:lstStyle/>
                    <a:p>
                      <a:pPr algn="ctr" fontAlgn="ctr"/>
                      <a:r>
                        <a:rPr lang="de-DE" sz="900" b="0" i="0" u="none" strike="noStrike" dirty="0">
                          <a:solidFill>
                            <a:srgbClr val="000000"/>
                          </a:solidFill>
                          <a:effectLst/>
                          <a:latin typeface="Calibri" panose="020F0502020204030204" pitchFamily="34" charset="0"/>
                        </a:rPr>
                        <a:t>Mansa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b"/>
                      <a:r>
                        <a:rPr lang="de-DE" sz="900" b="0" i="0" u="none" strike="noStrike">
                          <a:solidFill>
                            <a:srgbClr val="000000"/>
                          </a:solidFill>
                          <a:effectLst/>
                          <a:latin typeface="Calibri" panose="020F0502020204030204" pitchFamily="34" charset="0"/>
                        </a:rPr>
                        <a:t>Hygiene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640615631"/>
                  </a:ext>
                </a:extLst>
              </a:tr>
              <a:tr h="179243">
                <a:tc vMerge="1">
                  <a:txBody>
                    <a:bodyPr/>
                    <a:lstStyle/>
                    <a:p>
                      <a:endParaRPr lang="LID4096"/>
                    </a:p>
                  </a:txBody>
                  <a:tcPr/>
                </a:tc>
                <a:tc>
                  <a:txBody>
                    <a:bodyPr/>
                    <a:lstStyle/>
                    <a:p>
                      <a:pPr algn="ctr" fontAlgn="b"/>
                      <a:r>
                        <a:rPr lang="de-DE" sz="900" b="0" i="0" u="none" strike="noStrike" dirty="0">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00" b="0" i="0" u="none" strike="noStrike" dirty="0">
                          <a:solidFill>
                            <a:srgbClr val="000000"/>
                          </a:solidFill>
                          <a:effectLst/>
                          <a:latin typeface="Calibri" panose="020F0502020204030204" pitchFamily="34" charset="0"/>
                        </a:rPr>
                        <a:t>Urban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00" b="0" i="0" u="none" strike="noStrike" dirty="0">
                          <a:solidFill>
                            <a:srgbClr val="000000"/>
                          </a:solidFill>
                          <a:effectLst/>
                          <a:latin typeface="Calibri" panose="020F0502020204030204" pitchFamily="34" charset="0"/>
                        </a:rPr>
                        <a:t>Rural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510365"/>
                  </a:ext>
                </a:extLst>
              </a:tr>
              <a:tr h="171014">
                <a:tc>
                  <a:txBody>
                    <a:bodyPr/>
                    <a:lstStyle/>
                    <a:p>
                      <a:pPr algn="l" fontAlgn="b"/>
                      <a:r>
                        <a:rPr lang="de-DE" sz="800" b="0" i="0" u="none" strike="noStrike" dirty="0" err="1">
                          <a:solidFill>
                            <a:srgbClr val="000000"/>
                          </a:solidFill>
                          <a:effectLst/>
                          <a:latin typeface="Calibri" panose="020F0502020204030204" pitchFamily="34" charset="0"/>
                        </a:rPr>
                        <a:t>Advanced</a:t>
                      </a:r>
                      <a:r>
                        <a:rPr lang="de-DE"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437981"/>
                  </a:ext>
                </a:extLst>
              </a:tr>
              <a:tr h="177293">
                <a:tc>
                  <a:txBody>
                    <a:bodyPr/>
                    <a:lstStyle/>
                    <a:p>
                      <a:pPr algn="l" fontAlgn="b"/>
                      <a:r>
                        <a:rPr lang="de-DE" sz="800" b="0" i="0" u="none" strike="noStrike" dirty="0">
                          <a:solidFill>
                            <a:srgbClr val="000000"/>
                          </a:solidFill>
                          <a:effectLst/>
                          <a:latin typeface="Calibri" panose="020F0502020204030204" pitchFamily="34" charset="0"/>
                        </a:rPr>
                        <a:t>Basic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67977"/>
                  </a:ext>
                </a:extLst>
              </a:tr>
              <a:tr h="147744">
                <a:tc>
                  <a:txBody>
                    <a:bodyPr/>
                    <a:lstStyle/>
                    <a:p>
                      <a:pPr algn="l" fontAlgn="b"/>
                      <a:r>
                        <a:rPr lang="de-DE" sz="800" b="0" i="0" u="none" strike="noStrike" dirty="0">
                          <a:solidFill>
                            <a:srgbClr val="000000"/>
                          </a:solidFill>
                          <a:effectLst/>
                          <a:latin typeface="Calibri" panose="020F0502020204030204" pitchFamily="34" charset="0"/>
                        </a:rPr>
                        <a:t>Limited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477827"/>
                  </a:ext>
                </a:extLst>
              </a:tr>
              <a:tr h="165474">
                <a:tc>
                  <a:txBody>
                    <a:bodyPr/>
                    <a:lstStyle/>
                    <a:p>
                      <a:pPr algn="l" fontAlgn="b"/>
                      <a:r>
                        <a:rPr lang="de-DE" sz="800" b="0" i="0" u="none" strike="noStrike">
                          <a:solidFill>
                            <a:srgbClr val="000000"/>
                          </a:solidFill>
                          <a:effectLst/>
                          <a:latin typeface="Calibri" panose="020F0502020204030204" pitchFamily="34" charset="0"/>
                        </a:rPr>
                        <a:t>No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25506"/>
                  </a:ext>
                </a:extLst>
              </a:tr>
              <a:tr h="136728">
                <a:tc>
                  <a:txBody>
                    <a:bodyPr/>
                    <a:lstStyle/>
                    <a:p>
                      <a:pPr algn="l" fontAlgn="b"/>
                      <a:r>
                        <a:rPr lang="de-DE" sz="800" b="1" i="0" u="none" strike="noStrike">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966551"/>
                  </a:ext>
                </a:extLst>
              </a:tr>
            </a:tbl>
          </a:graphicData>
        </a:graphic>
      </p:graphicFrame>
      <p:graphicFrame>
        <p:nvGraphicFramePr>
          <p:cNvPr id="50" name="Chart 49">
            <a:extLst>
              <a:ext uri="{FF2B5EF4-FFF2-40B4-BE49-F238E27FC236}">
                <a16:creationId xmlns:a16="http://schemas.microsoft.com/office/drawing/2014/main" id="{5B0565C6-15D2-048D-EA6B-482803D67C06}"/>
              </a:ext>
            </a:extLst>
          </p:cNvPr>
          <p:cNvGraphicFramePr>
            <a:graphicFrameLocks/>
          </p:cNvGraphicFramePr>
          <p:nvPr>
            <p:extLst>
              <p:ext uri="{D42A27DB-BD31-4B8C-83A1-F6EECF244321}">
                <p14:modId xmlns:p14="http://schemas.microsoft.com/office/powerpoint/2010/main" val="1418717997"/>
              </p:ext>
            </p:extLst>
          </p:nvPr>
        </p:nvGraphicFramePr>
        <p:xfrm>
          <a:off x="1894878" y="8569110"/>
          <a:ext cx="3140230" cy="1867253"/>
        </p:xfrm>
        <a:graphic>
          <a:graphicData uri="http://schemas.openxmlformats.org/drawingml/2006/chart">
            <c:chart xmlns:c="http://schemas.openxmlformats.org/drawingml/2006/chart" xmlns:r="http://schemas.openxmlformats.org/officeDocument/2006/relationships" r:id="rId58"/>
          </a:graphicData>
        </a:graphic>
      </p:graphicFrame>
      <p:graphicFrame>
        <p:nvGraphicFramePr>
          <p:cNvPr id="51" name="Chart 50">
            <a:extLst>
              <a:ext uri="{FF2B5EF4-FFF2-40B4-BE49-F238E27FC236}">
                <a16:creationId xmlns:a16="http://schemas.microsoft.com/office/drawing/2014/main" id="{08CD0AFC-6778-5F20-FC23-72C04DB3872E}"/>
              </a:ext>
            </a:extLst>
          </p:cNvPr>
          <p:cNvGraphicFramePr>
            <a:graphicFrameLocks/>
          </p:cNvGraphicFramePr>
          <p:nvPr>
            <p:extLst>
              <p:ext uri="{D42A27DB-BD31-4B8C-83A1-F6EECF244321}">
                <p14:modId xmlns:p14="http://schemas.microsoft.com/office/powerpoint/2010/main" val="2915701773"/>
              </p:ext>
            </p:extLst>
          </p:nvPr>
        </p:nvGraphicFramePr>
        <p:xfrm>
          <a:off x="16717894" y="8638846"/>
          <a:ext cx="1851682" cy="1945772"/>
        </p:xfrm>
        <a:graphic>
          <a:graphicData uri="http://schemas.openxmlformats.org/drawingml/2006/chart">
            <c:chart xmlns:c="http://schemas.openxmlformats.org/drawingml/2006/chart" xmlns:r="http://schemas.openxmlformats.org/officeDocument/2006/relationships" r:id="rId59"/>
          </a:graphicData>
        </a:graphic>
      </p:graphicFrame>
      <p:graphicFrame>
        <p:nvGraphicFramePr>
          <p:cNvPr id="53" name="Chart 52">
            <a:extLst>
              <a:ext uri="{FF2B5EF4-FFF2-40B4-BE49-F238E27FC236}">
                <a16:creationId xmlns:a16="http://schemas.microsoft.com/office/drawing/2014/main" id="{C45AFE39-647C-6A7D-7A75-4D0CB72442B3}"/>
              </a:ext>
            </a:extLst>
          </p:cNvPr>
          <p:cNvGraphicFramePr>
            <a:graphicFrameLocks/>
          </p:cNvGraphicFramePr>
          <p:nvPr>
            <p:extLst>
              <p:ext uri="{D42A27DB-BD31-4B8C-83A1-F6EECF244321}">
                <p14:modId xmlns:p14="http://schemas.microsoft.com/office/powerpoint/2010/main" val="2023623292"/>
              </p:ext>
            </p:extLst>
          </p:nvPr>
        </p:nvGraphicFramePr>
        <p:xfrm>
          <a:off x="14862754" y="8647043"/>
          <a:ext cx="2206046" cy="1955191"/>
        </p:xfrm>
        <a:graphic>
          <a:graphicData uri="http://schemas.openxmlformats.org/drawingml/2006/chart">
            <c:chart xmlns:c="http://schemas.openxmlformats.org/drawingml/2006/chart" xmlns:r="http://schemas.openxmlformats.org/officeDocument/2006/relationships" r:id="rId60"/>
          </a:graphicData>
        </a:graphic>
      </p:graphicFrame>
      <p:graphicFrame>
        <p:nvGraphicFramePr>
          <p:cNvPr id="56" name="Chart 55">
            <a:extLst>
              <a:ext uri="{FF2B5EF4-FFF2-40B4-BE49-F238E27FC236}">
                <a16:creationId xmlns:a16="http://schemas.microsoft.com/office/drawing/2014/main" id="{9A08243A-4AB4-E187-49E4-4D09D4D0FFCD}"/>
              </a:ext>
            </a:extLst>
          </p:cNvPr>
          <p:cNvGraphicFramePr>
            <a:graphicFrameLocks/>
          </p:cNvGraphicFramePr>
          <p:nvPr>
            <p:extLst>
              <p:ext uri="{D42A27DB-BD31-4B8C-83A1-F6EECF244321}">
                <p14:modId xmlns:p14="http://schemas.microsoft.com/office/powerpoint/2010/main" val="1822911142"/>
              </p:ext>
            </p:extLst>
          </p:nvPr>
        </p:nvGraphicFramePr>
        <p:xfrm>
          <a:off x="25149551" y="8801991"/>
          <a:ext cx="2149663" cy="2071688"/>
        </p:xfrm>
        <a:graphic>
          <a:graphicData uri="http://schemas.openxmlformats.org/drawingml/2006/chart">
            <c:chart xmlns:c="http://schemas.openxmlformats.org/drawingml/2006/chart" xmlns:r="http://schemas.openxmlformats.org/officeDocument/2006/relationships" r:id="rId61"/>
          </a:graphicData>
        </a:graphic>
      </p:graphicFrame>
    </p:spTree>
    <p:extLst>
      <p:ext uri="{BB962C8B-B14F-4D97-AF65-F5344CB8AC3E}">
        <p14:creationId xmlns:p14="http://schemas.microsoft.com/office/powerpoint/2010/main" val="6989404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C92D4ADC8648346B7073A8FC39270D8" ma:contentTypeVersion="16" ma:contentTypeDescription="Ein neues Dokument erstellen." ma:contentTypeScope="" ma:versionID="1d1413e647b11ba1d272f810fb096260">
  <xsd:schema xmlns:xsd="http://www.w3.org/2001/XMLSchema" xmlns:xs="http://www.w3.org/2001/XMLSchema" xmlns:p="http://schemas.microsoft.com/office/2006/metadata/properties" xmlns:ns2="ddbe0ab4-5a56-490b-8f82-91038a55f73c" xmlns:ns3="a38c399c-8ff7-4174-a2b7-36aff2312e5b" xmlns:ns4="484c8c59-755d-4516-b8d2-1621b38262b4" targetNamespace="http://schemas.microsoft.com/office/2006/metadata/properties" ma:root="true" ma:fieldsID="918f518768b16b85e9a616d58580e021" ns2:_="" ns3:_="" ns4:_="">
    <xsd:import namespace="ddbe0ab4-5a56-490b-8f82-91038a55f73c"/>
    <xsd:import namespace="a38c399c-8ff7-4174-a2b7-36aff2312e5b"/>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e0ab4-5a56-490b-8f82-91038a55f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8c399c-8ff7-4174-a2b7-36aff2312e5b"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559b1cf-83ad-4059-a2d2-305ec00b4d50}" ma:internalName="TaxCatchAll" ma:showField="CatchAllData" ma:web="a38c399c-8ff7-4174-a2b7-36aff2312e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84c8c59-755d-4516-b8d2-1621b38262b4" xsi:nil="true"/>
    <lcf76f155ced4ddcb4097134ff3c332f xmlns="ddbe0ab4-5a56-490b-8f82-91038a55f7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0D8D1D-8217-4BAF-9BC4-8BB57C21D193}">
  <ds:schemaRefs>
    <ds:schemaRef ds:uri="http://schemas.microsoft.com/sharepoint/v3/contenttype/forms"/>
  </ds:schemaRefs>
</ds:datastoreItem>
</file>

<file path=customXml/itemProps2.xml><?xml version="1.0" encoding="utf-8"?>
<ds:datastoreItem xmlns:ds="http://schemas.openxmlformats.org/officeDocument/2006/customXml" ds:itemID="{460B3658-416E-437E-B186-1D596B72A124}"/>
</file>

<file path=customXml/itemProps3.xml><?xml version="1.0" encoding="utf-8"?>
<ds:datastoreItem xmlns:ds="http://schemas.openxmlformats.org/officeDocument/2006/customXml" ds:itemID="{7743E958-BEC8-4B68-AA16-737471D4671C}">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a38c399c-8ff7-4174-a2b7-36aff2312e5b"/>
    <ds:schemaRef ds:uri="http://purl.org/dc/elements/1.1/"/>
    <ds:schemaRef ds:uri="484c8c59-755d-4516-b8d2-1621b38262b4"/>
    <ds:schemaRef ds:uri="http://schemas.microsoft.com/office/infopath/2007/PartnerControls"/>
    <ds:schemaRef ds:uri="ddbe0ab4-5a56-490b-8f82-91038a55f73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780</Words>
  <Application>Microsoft Office PowerPoint</Application>
  <PresentationFormat>Custom</PresentationFormat>
  <Paragraphs>142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Calibri Light</vt:lpstr>
      <vt:lpstr>Office Theme</vt:lpstr>
      <vt:lpstr>2021 WASH Baseline Mansa District – Health Care Facilities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Mansa Household Baseline - 2021</dc:title>
  <dc:creator>gabriel chibuye</dc:creator>
  <cp:lastModifiedBy>gabriel chibuye</cp:lastModifiedBy>
  <cp:revision>19</cp:revision>
  <cp:lastPrinted>2022-11-29T10:14:21Z</cp:lastPrinted>
  <dcterms:created xsi:type="dcterms:W3CDTF">2022-11-15T12:25:30Z</dcterms:created>
  <dcterms:modified xsi:type="dcterms:W3CDTF">2023-03-27T09:45:26Z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0x0101003C92D4ADC8648346B7073A8FC39270D8</vt:lpwstr>
  </property>
  <property fmtid="{D5CDD505-2E9C-101B-9397-08002B2CF9AE}" pid="3" name="MediaServiceImageTags">
    <vt:lpwstr/>
  </property>
</Properties>
</file>