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ink/ink14.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30275213" cy="21383625"/>
  <p:notesSz cx="20929600" cy="2981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cke, Hanna GIZ ZM" initials="MHGZ" lastIdx="2" clrIdx="0">
    <p:extLst>
      <p:ext uri="{19B8F6BF-5375-455C-9EA6-DF929625EA0E}">
        <p15:presenceInfo xmlns:p15="http://schemas.microsoft.com/office/powerpoint/2012/main" userId="Mencke, Hanna GIZ Z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763" autoAdjust="0"/>
    <p:restoredTop sz="94660"/>
  </p:normalViewPr>
  <p:slideViewPr>
    <p:cSldViewPr snapToGrid="0">
      <p:cViewPr>
        <p:scale>
          <a:sx n="70" d="100"/>
          <a:sy n="70" d="100"/>
        </p:scale>
        <p:origin x="-804" y="-5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40441570693632E-2"/>
          <c:y val="0.1627816510078651"/>
          <c:w val="0.45972209601997738"/>
          <c:h val="0.6309062066683591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521-4B71-B396-6C31B711C453}"/>
              </c:ext>
            </c:extLst>
          </c:dPt>
          <c:dPt>
            <c:idx val="1"/>
            <c:bubble3D val="0"/>
            <c:spPr>
              <a:solidFill>
                <a:schemeClr val="tx1">
                  <a:lumMod val="75000"/>
                  <a:lumOff val="2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521-4B71-B396-6C31B711C453}"/>
              </c:ext>
            </c:extLst>
          </c:dPt>
          <c:dLbls>
            <c:dLbl>
              <c:idx val="1"/>
              <c:layout>
                <c:manualLayout>
                  <c:x val="3.3667541557305336E-2"/>
                  <c:y val="0.1214089384660250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21-4B71-B396-6C31B711C45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'[Mansa Schools Questionnire Responses_2021.xlsx]Sheet1'!$A$58:$A$59</c:f>
              <c:strCache>
                <c:ptCount val="2"/>
                <c:pt idx="0">
                  <c:v>Have hand washing facilities</c:v>
                </c:pt>
                <c:pt idx="1">
                  <c:v>Do not have hand washing facilities</c:v>
                </c:pt>
              </c:strCache>
            </c:strRef>
          </c:cat>
          <c:val>
            <c:numRef>
              <c:f>'[Mansa Schools Questionnire Responses_2021.xlsx]Sheet1'!$B$58:$B$59</c:f>
              <c:numCache>
                <c:formatCode>General</c:formatCode>
                <c:ptCount val="2"/>
                <c:pt idx="0">
                  <c:v>62</c:v>
                </c:pt>
                <c:pt idx="1">
                  <c:v>5</c:v>
                </c:pt>
              </c:numCache>
            </c:numRef>
          </c:val>
          <c:extLst>
            <c:ext xmlns:c16="http://schemas.microsoft.com/office/drawing/2014/chart" uri="{C3380CC4-5D6E-409C-BE32-E72D297353CC}">
              <c16:uniqueId val="{00000004-2521-4B71-B396-6C31B711C45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Entry>
      <c:layout>
        <c:manualLayout>
          <c:xMode val="edge"/>
          <c:yMode val="edge"/>
          <c:x val="0.55312563525456249"/>
          <c:y val="0.2546895672189104"/>
          <c:w val="0.32347229171604386"/>
          <c:h val="0.43689273600855311"/>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LID4096"/>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03149606299209E-2"/>
          <c:y val="0.17171296296296298"/>
          <c:w val="0.866272079928043"/>
          <c:h val="0.61301409756417191"/>
        </c:manualLayout>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cat>
            <c:strRef>
              <c:f>'[Mansa Schools Questionnire Responses_2021.xlsx]Sheet1'!$A$44:$A$49</c:f>
              <c:strCache>
                <c:ptCount val="6"/>
                <c:pt idx="0">
                  <c:v>Tap bucket</c:v>
                </c:pt>
                <c:pt idx="1">
                  <c:v>Tap</c:v>
                </c:pt>
                <c:pt idx="2">
                  <c:v>Basin</c:v>
                </c:pt>
                <c:pt idx="3">
                  <c:v>Tippy Tap</c:v>
                </c:pt>
                <c:pt idx="4">
                  <c:v>Water sink</c:v>
                </c:pt>
                <c:pt idx="5">
                  <c:v>None</c:v>
                </c:pt>
              </c:strCache>
            </c:strRef>
          </c:cat>
          <c:val>
            <c:numRef>
              <c:f>'[Mansa Schools Questionnire Responses_2021.xlsx]Sheet1'!$B$44:$B$49</c:f>
              <c:numCache>
                <c:formatCode>General</c:formatCode>
                <c:ptCount val="6"/>
                <c:pt idx="0">
                  <c:v>50</c:v>
                </c:pt>
                <c:pt idx="1">
                  <c:v>4</c:v>
                </c:pt>
                <c:pt idx="2">
                  <c:v>3</c:v>
                </c:pt>
                <c:pt idx="3">
                  <c:v>1</c:v>
                </c:pt>
                <c:pt idx="4">
                  <c:v>4</c:v>
                </c:pt>
                <c:pt idx="5">
                  <c:v>5</c:v>
                </c:pt>
              </c:numCache>
            </c:numRef>
          </c:val>
          <c:extLst>
            <c:ext xmlns:c16="http://schemas.microsoft.com/office/drawing/2014/chart" uri="{C3380CC4-5D6E-409C-BE32-E72D297353CC}">
              <c16:uniqueId val="{00000000-DDEC-4F93-8600-6E9E23585EC6}"/>
            </c:ext>
          </c:extLst>
        </c:ser>
        <c:dLbls>
          <c:showLegendKey val="0"/>
          <c:showVal val="0"/>
          <c:showCatName val="0"/>
          <c:showSerName val="0"/>
          <c:showPercent val="0"/>
          <c:showBubbleSize val="0"/>
        </c:dLbls>
        <c:gapWidth val="100"/>
        <c:overlap val="-24"/>
        <c:axId val="953926991"/>
        <c:axId val="953927407"/>
      </c:barChart>
      <c:catAx>
        <c:axId val="95392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953927407"/>
        <c:crosses val="autoZero"/>
        <c:auto val="1"/>
        <c:lblAlgn val="ctr"/>
        <c:lblOffset val="100"/>
        <c:noMultiLvlLbl val="0"/>
      </c:catAx>
      <c:valAx>
        <c:axId val="95392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953926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3808725596255"/>
          <c:y val="8.6526675548502935E-2"/>
          <c:w val="0.78044106733421204"/>
          <c:h val="0.77475564111187711"/>
        </c:manualLayout>
      </c:layout>
      <c:barChart>
        <c:barDir val="col"/>
        <c:grouping val="clustered"/>
        <c:varyColors val="0"/>
        <c:ser>
          <c:idx val="0"/>
          <c:order val="0"/>
          <c:spPr>
            <a:solidFill>
              <a:schemeClr val="tx2">
                <a:lumMod val="40000"/>
                <a:lumOff val="60000"/>
              </a:schemeClr>
            </a:solidFill>
            <a:ln>
              <a:noFill/>
            </a:ln>
            <a:effectLst>
              <a:outerShdw blurRad="254000" sx="102000" sy="102000" algn="ctr" rotWithShape="0">
                <a:prstClr val="black">
                  <a:alpha val="20000"/>
                </a:prstClr>
              </a:outerShdw>
            </a:effectLst>
          </c:spPr>
          <c:invertIfNegative val="0"/>
          <c:dLbls>
            <c:dLbl>
              <c:idx val="0"/>
              <c:tx>
                <c:rich>
                  <a:bodyPr/>
                  <a:lstStyle/>
                  <a:p>
                    <a:r>
                      <a:rPr lang="en-US" dirty="0"/>
                      <a:t>64%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20-4F11-BFE0-53F46361AEB5}"/>
                </c:ext>
              </c:extLst>
            </c:dLbl>
            <c:dLbl>
              <c:idx val="1"/>
              <c:tx>
                <c:rich>
                  <a:bodyPr/>
                  <a:lstStyle/>
                  <a:p>
                    <a:r>
                      <a:rPr lang="en-US"/>
                      <a:t>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20-4F11-BFE0-53F46361AEB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'[Mansa Schools Questionnire Responses_2021.xlsx]Sheet1'!$A$15:$A$16</c:f>
              <c:strCache>
                <c:ptCount val="2"/>
                <c:pt idx="0">
                  <c:v>Continously</c:v>
                </c:pt>
                <c:pt idx="1">
                  <c:v>Not continously</c:v>
                </c:pt>
              </c:strCache>
            </c:strRef>
          </c:cat>
          <c:val>
            <c:numRef>
              <c:f>'[Mansa Schools Questionnire Responses_2021.xlsx]Sheet1'!$B$15:$B$16</c:f>
              <c:numCache>
                <c:formatCode>General</c:formatCode>
                <c:ptCount val="2"/>
                <c:pt idx="0">
                  <c:v>43</c:v>
                </c:pt>
                <c:pt idx="1">
                  <c:v>24</c:v>
                </c:pt>
              </c:numCache>
            </c:numRef>
          </c:val>
          <c:extLst>
            <c:ext xmlns:c16="http://schemas.microsoft.com/office/drawing/2014/chart" uri="{C3380CC4-5D6E-409C-BE32-E72D297353CC}">
              <c16:uniqueId val="{00000002-5C20-4F11-BFE0-53F46361AEB5}"/>
            </c:ext>
          </c:extLst>
        </c:ser>
        <c:dLbls>
          <c:showLegendKey val="0"/>
          <c:showVal val="0"/>
          <c:showCatName val="0"/>
          <c:showSerName val="0"/>
          <c:showPercent val="0"/>
          <c:showBubbleSize val="0"/>
        </c:dLbls>
        <c:gapWidth val="150"/>
        <c:axId val="1495275120"/>
        <c:axId val="1495274704"/>
      </c:barChart>
      <c:valAx>
        <c:axId val="149527470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LID4096"/>
          </a:p>
        </c:txPr>
        <c:crossAx val="1495275120"/>
        <c:crosses val="autoZero"/>
        <c:crossBetween val="between"/>
      </c:valAx>
      <c:catAx>
        <c:axId val="149527512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tx1"/>
                </a:solidFill>
                <a:latin typeface="+mn-lt"/>
                <a:ea typeface="+mn-ea"/>
                <a:cs typeface="+mn-cs"/>
              </a:defRPr>
            </a:pPr>
            <a:endParaRPr lang="LID4096"/>
          </a:p>
        </c:txPr>
        <c:crossAx val="149527470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6821060499484"/>
          <c:y val="8.6523888830738332E-2"/>
          <c:w val="0.69697532340937574"/>
          <c:h val="0.77476289543492038"/>
        </c:manualLayout>
      </c:layout>
      <c:barChart>
        <c:barDir val="col"/>
        <c:grouping val="clustered"/>
        <c:varyColors val="0"/>
        <c:ser>
          <c:idx val="0"/>
          <c:order val="0"/>
          <c:spPr>
            <a:solidFill>
              <a:schemeClr val="tx2">
                <a:lumMod val="40000"/>
                <a:lumOff val="60000"/>
              </a:schemeClr>
            </a:solidFill>
            <a:ln>
              <a:noFill/>
            </a:ln>
            <a:effectLst>
              <a:outerShdw blurRad="254000" sx="102000" sy="102000" algn="ctr" rotWithShape="0">
                <a:prstClr val="black">
                  <a:alpha val="20000"/>
                </a:prstClr>
              </a:outerShdw>
            </a:effectLst>
          </c:spPr>
          <c:invertIfNegative val="0"/>
          <c:dLbls>
            <c:dLbl>
              <c:idx val="0"/>
              <c:tx>
                <c:rich>
                  <a:bodyPr/>
                  <a:lstStyle/>
                  <a:p>
                    <a:r>
                      <a:rPr lang="en-US"/>
                      <a:t>82%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288-4AED-93FD-A3C67C09A00B}"/>
                </c:ext>
              </c:extLst>
            </c:dLbl>
            <c:dLbl>
              <c:idx val="1"/>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288-4AED-93FD-A3C67C09A00B}"/>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'[Mansa Schools Questionnire Responses_2021.xlsx]Sheet1'!$A$24:$A$25</c:f>
              <c:strCache>
                <c:ptCount val="2"/>
                <c:pt idx="0">
                  <c:v>Willing</c:v>
                </c:pt>
                <c:pt idx="1">
                  <c:v>Not Willing</c:v>
                </c:pt>
              </c:strCache>
            </c:strRef>
          </c:cat>
          <c:val>
            <c:numRef>
              <c:f>'[Mansa Schools Questionnire Responses_2021.xlsx]Sheet1'!$B$24:$B$25</c:f>
              <c:numCache>
                <c:formatCode>General</c:formatCode>
                <c:ptCount val="2"/>
                <c:pt idx="0">
                  <c:v>47</c:v>
                </c:pt>
                <c:pt idx="1">
                  <c:v>10</c:v>
                </c:pt>
              </c:numCache>
            </c:numRef>
          </c:val>
          <c:extLst>
            <c:ext xmlns:c16="http://schemas.microsoft.com/office/drawing/2014/chart" uri="{C3380CC4-5D6E-409C-BE32-E72D297353CC}">
              <c16:uniqueId val="{00000002-1288-4AED-93FD-A3C67C09A00B}"/>
            </c:ext>
          </c:extLst>
        </c:ser>
        <c:dLbls>
          <c:showLegendKey val="0"/>
          <c:showVal val="0"/>
          <c:showCatName val="0"/>
          <c:showSerName val="0"/>
          <c:showPercent val="0"/>
          <c:showBubbleSize val="0"/>
        </c:dLbls>
        <c:gapWidth val="150"/>
        <c:axId val="1272002912"/>
        <c:axId val="1272016224"/>
      </c:barChart>
      <c:catAx>
        <c:axId val="1272002912"/>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LID4096"/>
          </a:p>
        </c:txPr>
        <c:crossAx val="1272016224"/>
        <c:crosses val="autoZero"/>
        <c:auto val="1"/>
        <c:lblAlgn val="ctr"/>
        <c:lblOffset val="100"/>
        <c:noMultiLvlLbl val="0"/>
      </c:catAx>
      <c:valAx>
        <c:axId val="127201622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LID4096"/>
          </a:p>
        </c:txPr>
        <c:crossAx val="127200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r>
              <a:rPr lang="en-US" sz="900" b="1" dirty="0"/>
              <a:t>Drinking Water- Type of School </a:t>
            </a:r>
          </a:p>
        </c:rich>
      </c:tx>
      <c:layout>
        <c:manualLayout>
          <c:xMode val="edge"/>
          <c:yMode val="edge"/>
          <c:x val="0.13113120665928069"/>
          <c:y val="4.5573760251424046E-2"/>
        </c:manualLayout>
      </c:layout>
      <c:overlay val="0"/>
      <c:spPr>
        <a:noFill/>
        <a:ln>
          <a:noFill/>
        </a:ln>
        <a:effectLst/>
      </c:spPr>
      <c:txPr>
        <a:bodyPr rot="0" spcFirstLastPara="1" vertOverflow="ellipsis" vert="horz" wrap="square" anchor="ctr" anchorCtr="1"/>
        <a:lstStyle/>
        <a:p>
          <a:pPr>
            <a:defRPr lang="en-US" sz="900" b="1" i="0" u="none" strike="noStrike" kern="1200" spc="0" baseline="0">
              <a:solidFill>
                <a:schemeClr val="tx1"/>
              </a:solidFill>
              <a:latin typeface="+mn-lt"/>
              <a:ea typeface="+mn-ea"/>
              <a:cs typeface="+mn-cs"/>
            </a:defRPr>
          </a:pPr>
          <a:endParaRPr lang="LID4096"/>
        </a:p>
      </c:txPr>
    </c:title>
    <c:autoTitleDeleted val="0"/>
    <c:plotArea>
      <c:layout>
        <c:manualLayout>
          <c:layoutTarget val="inner"/>
          <c:xMode val="edge"/>
          <c:yMode val="edge"/>
          <c:x val="5.6250737359790907E-2"/>
          <c:y val="0.21077200855839062"/>
          <c:w val="0.76306461630067812"/>
          <c:h val="0.65060914167510076"/>
        </c:manualLayout>
      </c:layout>
      <c:barChart>
        <c:barDir val="col"/>
        <c:grouping val="percentStacked"/>
        <c:varyColors val="0"/>
        <c:ser>
          <c:idx val="0"/>
          <c:order val="0"/>
          <c:tx>
            <c:strRef>
              <c:f>'[JMP 2021 Schools Mansa.xlsx]Water Supply JMP Ladder '!$A$12</c:f>
              <c:strCache>
                <c:ptCount val="1"/>
                <c:pt idx="0">
                  <c:v>Advanced </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Mansa.xlsx]Water Supply JMP Ladder '!$G$10:$K$11</c:f>
              <c:strCache>
                <c:ptCount val="5"/>
                <c:pt idx="0">
                  <c:v>Primary</c:v>
                </c:pt>
                <c:pt idx="1">
                  <c:v>Basic </c:v>
                </c:pt>
                <c:pt idx="2">
                  <c:v>Secondary</c:v>
                </c:pt>
                <c:pt idx="3">
                  <c:v>Combined </c:v>
                </c:pt>
                <c:pt idx="4">
                  <c:v>Other </c:v>
                </c:pt>
              </c:strCache>
            </c:strRef>
          </c:cat>
          <c:val>
            <c:numRef>
              <c:f>'[JMP 2021 Schools Mansa.xlsx]Water Supply JMP Ladder '!$G$12:$K$12</c:f>
              <c:numCache>
                <c:formatCode>0%</c:formatCode>
                <c:ptCount val="5"/>
                <c:pt idx="0">
                  <c:v>0.19230769230769232</c:v>
                </c:pt>
                <c:pt idx="1">
                  <c:v>0.2</c:v>
                </c:pt>
                <c:pt idx="2">
                  <c:v>0.3</c:v>
                </c:pt>
                <c:pt idx="3">
                  <c:v>0.6</c:v>
                </c:pt>
                <c:pt idx="4">
                  <c:v>0.5</c:v>
                </c:pt>
              </c:numCache>
            </c:numRef>
          </c:val>
          <c:extLst>
            <c:ext xmlns:c16="http://schemas.microsoft.com/office/drawing/2014/chart" uri="{C3380CC4-5D6E-409C-BE32-E72D297353CC}">
              <c16:uniqueId val="{00000000-CDCA-4DFA-8AFD-D4C28B6EF7B4}"/>
            </c:ext>
          </c:extLst>
        </c:ser>
        <c:ser>
          <c:idx val="1"/>
          <c:order val="1"/>
          <c:tx>
            <c:strRef>
              <c:f>'[JMP 2021 Schools Mansa.xlsx]Water Supply JMP Ladder '!$A$13</c:f>
              <c:strCache>
                <c:ptCount val="1"/>
                <c:pt idx="0">
                  <c:v>Basic Service</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Mansa.xlsx]Water Supply JMP Ladder '!$G$10:$K$11</c:f>
              <c:strCache>
                <c:ptCount val="5"/>
                <c:pt idx="0">
                  <c:v>Primary</c:v>
                </c:pt>
                <c:pt idx="1">
                  <c:v>Basic </c:v>
                </c:pt>
                <c:pt idx="2">
                  <c:v>Secondary</c:v>
                </c:pt>
                <c:pt idx="3">
                  <c:v>Combined </c:v>
                </c:pt>
                <c:pt idx="4">
                  <c:v>Other </c:v>
                </c:pt>
              </c:strCache>
            </c:strRef>
          </c:cat>
          <c:val>
            <c:numRef>
              <c:f>'[JMP 2021 Schools Mansa.xlsx]Water Supply JMP Ladder '!$G$13:$K$13</c:f>
              <c:numCache>
                <c:formatCode>0%</c:formatCode>
                <c:ptCount val="5"/>
                <c:pt idx="0">
                  <c:v>0.11538461538461539</c:v>
                </c:pt>
                <c:pt idx="1">
                  <c:v>0.3</c:v>
                </c:pt>
                <c:pt idx="2">
                  <c:v>0.6</c:v>
                </c:pt>
                <c:pt idx="3">
                  <c:v>0.2</c:v>
                </c:pt>
              </c:numCache>
            </c:numRef>
          </c:val>
          <c:extLst>
            <c:ext xmlns:c16="http://schemas.microsoft.com/office/drawing/2014/chart" uri="{C3380CC4-5D6E-409C-BE32-E72D297353CC}">
              <c16:uniqueId val="{00000001-CDCA-4DFA-8AFD-D4C28B6EF7B4}"/>
            </c:ext>
          </c:extLst>
        </c:ser>
        <c:ser>
          <c:idx val="2"/>
          <c:order val="2"/>
          <c:tx>
            <c:strRef>
              <c:f>'[JMP 2021 Schools Mansa.xlsx]Water Supply JMP Ladder '!$A$14</c:f>
              <c:strCache>
                <c:ptCount val="1"/>
                <c:pt idx="0">
                  <c:v>Limited Service</c:v>
                </c:pt>
              </c:strCache>
            </c:strRef>
          </c:tx>
          <c:spPr>
            <a:solidFill>
              <a:srgbClr val="FFFF66"/>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Mansa.xlsx]Water Supply JMP Ladder '!$G$10:$K$11</c:f>
              <c:strCache>
                <c:ptCount val="5"/>
                <c:pt idx="0">
                  <c:v>Primary</c:v>
                </c:pt>
                <c:pt idx="1">
                  <c:v>Basic </c:v>
                </c:pt>
                <c:pt idx="2">
                  <c:v>Secondary</c:v>
                </c:pt>
                <c:pt idx="3">
                  <c:v>Combined </c:v>
                </c:pt>
                <c:pt idx="4">
                  <c:v>Other </c:v>
                </c:pt>
              </c:strCache>
            </c:strRef>
          </c:cat>
          <c:val>
            <c:numRef>
              <c:f>'[JMP 2021 Schools Mansa.xlsx]Water Supply JMP Ladder '!$G$14:$K$14</c:f>
              <c:numCache>
                <c:formatCode>0%</c:formatCode>
                <c:ptCount val="5"/>
                <c:pt idx="0">
                  <c:v>0.38461538461538464</c:v>
                </c:pt>
                <c:pt idx="1">
                  <c:v>0.25</c:v>
                </c:pt>
                <c:pt idx="2">
                  <c:v>0.1</c:v>
                </c:pt>
                <c:pt idx="3">
                  <c:v>0.2</c:v>
                </c:pt>
                <c:pt idx="4">
                  <c:v>0.16666666666666666</c:v>
                </c:pt>
              </c:numCache>
            </c:numRef>
          </c:val>
          <c:extLst>
            <c:ext xmlns:c16="http://schemas.microsoft.com/office/drawing/2014/chart" uri="{C3380CC4-5D6E-409C-BE32-E72D297353CC}">
              <c16:uniqueId val="{00000002-CDCA-4DFA-8AFD-D4C28B6EF7B4}"/>
            </c:ext>
          </c:extLst>
        </c:ser>
        <c:ser>
          <c:idx val="3"/>
          <c:order val="3"/>
          <c:tx>
            <c:strRef>
              <c:f>'[JMP 2021 Schools Mansa.xlsx]Water Supply JMP Ladder '!$A$15</c:f>
              <c:strCache>
                <c:ptCount val="1"/>
                <c:pt idx="0">
                  <c:v>No Service</c:v>
                </c:pt>
              </c:strCache>
            </c:strRef>
          </c:tx>
          <c:spPr>
            <a:solidFill>
              <a:srgbClr val="FFCC0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Mansa.xlsx]Water Supply JMP Ladder '!$G$10:$K$11</c:f>
              <c:strCache>
                <c:ptCount val="5"/>
                <c:pt idx="0">
                  <c:v>Primary</c:v>
                </c:pt>
                <c:pt idx="1">
                  <c:v>Basic </c:v>
                </c:pt>
                <c:pt idx="2">
                  <c:v>Secondary</c:v>
                </c:pt>
                <c:pt idx="3">
                  <c:v>Combined </c:v>
                </c:pt>
                <c:pt idx="4">
                  <c:v>Other </c:v>
                </c:pt>
              </c:strCache>
            </c:strRef>
          </c:cat>
          <c:val>
            <c:numRef>
              <c:f>'[JMP 2021 Schools Mansa.xlsx]Water Supply JMP Ladder '!$G$15:$K$15</c:f>
              <c:numCache>
                <c:formatCode>0%</c:formatCode>
                <c:ptCount val="5"/>
                <c:pt idx="0">
                  <c:v>0.30769230769230771</c:v>
                </c:pt>
                <c:pt idx="1">
                  <c:v>0.25</c:v>
                </c:pt>
                <c:pt idx="4">
                  <c:v>0.33333333333333331</c:v>
                </c:pt>
              </c:numCache>
            </c:numRef>
          </c:val>
          <c:extLst>
            <c:ext xmlns:c16="http://schemas.microsoft.com/office/drawing/2014/chart" uri="{C3380CC4-5D6E-409C-BE32-E72D297353CC}">
              <c16:uniqueId val="{00000003-CDCA-4DFA-8AFD-D4C28B6EF7B4}"/>
            </c:ext>
          </c:extLst>
        </c:ser>
        <c:dLbls>
          <c:showLegendKey val="0"/>
          <c:showVal val="1"/>
          <c:showCatName val="0"/>
          <c:showSerName val="0"/>
          <c:showPercent val="0"/>
          <c:showBubbleSize val="0"/>
        </c:dLbls>
        <c:gapWidth val="95"/>
        <c:overlap val="100"/>
        <c:axId val="1639626400"/>
        <c:axId val="1639608096"/>
      </c:barChart>
      <c:catAx>
        <c:axId val="163962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1639608096"/>
        <c:crosses val="autoZero"/>
        <c:auto val="1"/>
        <c:lblAlgn val="ctr"/>
        <c:lblOffset val="100"/>
        <c:noMultiLvlLbl val="0"/>
      </c:catAx>
      <c:valAx>
        <c:axId val="1639608096"/>
        <c:scaling>
          <c:orientation val="minMax"/>
        </c:scaling>
        <c:delete val="1"/>
        <c:axPos val="l"/>
        <c:numFmt formatCode="0%" sourceLinked="1"/>
        <c:majorTickMark val="none"/>
        <c:minorTickMark val="none"/>
        <c:tickLblPos val="nextTo"/>
        <c:crossAx val="1639626400"/>
        <c:crosses val="autoZero"/>
        <c:crossBetween val="between"/>
      </c:valAx>
      <c:spPr>
        <a:noFill/>
        <a:ln>
          <a:noFill/>
        </a:ln>
        <a:effectLst/>
      </c:spPr>
    </c:plotArea>
    <c:legend>
      <c:legendPos val="t"/>
      <c:layout>
        <c:manualLayout>
          <c:xMode val="edge"/>
          <c:yMode val="edge"/>
          <c:x val="7.5670999474108713E-2"/>
          <c:y val="0.11974477973685613"/>
          <c:w val="0.79183855747162191"/>
          <c:h val="8.0456861805074664E-2"/>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900" b="1" i="0" u="none" strike="noStrike" kern="1200" spc="0" baseline="0">
                <a:solidFill>
                  <a:sysClr val="windowText" lastClr="000000"/>
                </a:solidFill>
                <a:latin typeface="+mn-lt"/>
                <a:ea typeface="+mn-ea"/>
                <a:cs typeface="+mn-cs"/>
              </a:defRPr>
            </a:pPr>
            <a:r>
              <a:rPr lang="en-US" sz="900" dirty="0"/>
              <a:t>Sanitation- Type of School</a:t>
            </a:r>
          </a:p>
        </c:rich>
      </c:tx>
      <c:layout>
        <c:manualLayout>
          <c:xMode val="edge"/>
          <c:yMode val="edge"/>
          <c:x val="0.20618694048644171"/>
          <c:y val="8.000340171944318E-3"/>
        </c:manualLayout>
      </c:layout>
      <c:overlay val="0"/>
      <c:spPr>
        <a:noFill/>
        <a:ln>
          <a:noFill/>
        </a:ln>
        <a:effectLst/>
      </c:spPr>
      <c:txPr>
        <a:bodyPr rot="0" spcFirstLastPara="1" vertOverflow="ellipsis" vert="horz" wrap="square" anchor="ctr" anchorCtr="1"/>
        <a:lstStyle/>
        <a:p>
          <a:pPr>
            <a:defRPr lang="en-US" sz="900" b="1" i="0" u="none" strike="noStrike" kern="1200" spc="0" baseline="0">
              <a:solidFill>
                <a:sysClr val="windowText" lastClr="000000"/>
              </a:solidFill>
              <a:latin typeface="+mn-lt"/>
              <a:ea typeface="+mn-ea"/>
              <a:cs typeface="+mn-cs"/>
            </a:defRPr>
          </a:pPr>
          <a:endParaRPr lang="LID4096"/>
        </a:p>
      </c:txPr>
    </c:title>
    <c:autoTitleDeleted val="0"/>
    <c:plotArea>
      <c:layout>
        <c:manualLayout>
          <c:layoutTarget val="inner"/>
          <c:xMode val="edge"/>
          <c:yMode val="edge"/>
          <c:x val="7.6588455655540413E-2"/>
          <c:y val="0.17128602318523781"/>
          <c:w val="0.85856193555425064"/>
          <c:h val="0.67546021641865084"/>
        </c:manualLayout>
      </c:layout>
      <c:barChart>
        <c:barDir val="col"/>
        <c:grouping val="percentStacked"/>
        <c:varyColors val="0"/>
        <c:ser>
          <c:idx val="0"/>
          <c:order val="0"/>
          <c:tx>
            <c:strRef>
              <c:f>'[JMP 2021 Schools Mansa.xlsx]Sanitation JMP Ladder '!$A$13</c:f>
              <c:strCache>
                <c:ptCount val="1"/>
                <c:pt idx="0">
                  <c:v>Advanced Service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Mansa.xlsx]Sanitation JMP Ladder '!$G$11:$K$12</c:f>
              <c:strCache>
                <c:ptCount val="5"/>
                <c:pt idx="0">
                  <c:v>Primary</c:v>
                </c:pt>
                <c:pt idx="1">
                  <c:v>Basic </c:v>
                </c:pt>
                <c:pt idx="2">
                  <c:v>Secondary</c:v>
                </c:pt>
                <c:pt idx="3">
                  <c:v>Combined </c:v>
                </c:pt>
                <c:pt idx="4">
                  <c:v>Other </c:v>
                </c:pt>
              </c:strCache>
            </c:strRef>
          </c:cat>
          <c:val>
            <c:numRef>
              <c:f>'[JMP 2021 Schools Mansa.xlsx]Sanitation JMP Ladder '!$G$13:$K$13</c:f>
              <c:numCache>
                <c:formatCode>General</c:formatCode>
                <c:ptCount val="5"/>
                <c:pt idx="2" formatCode="0%">
                  <c:v>0.2</c:v>
                </c:pt>
              </c:numCache>
            </c:numRef>
          </c:val>
          <c:extLst>
            <c:ext xmlns:c16="http://schemas.microsoft.com/office/drawing/2014/chart" uri="{C3380CC4-5D6E-409C-BE32-E72D297353CC}">
              <c16:uniqueId val="{00000000-3447-449B-8DB1-0507B1B2A2F6}"/>
            </c:ext>
          </c:extLst>
        </c:ser>
        <c:ser>
          <c:idx val="1"/>
          <c:order val="1"/>
          <c:tx>
            <c:strRef>
              <c:f>'[JMP 2021 Schools Mansa.xlsx]Sanitation JMP Ladder '!$A$14</c:f>
              <c:strCache>
                <c:ptCount val="1"/>
                <c:pt idx="0">
                  <c:v>Basic Service</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Mansa.xlsx]Sanitation JMP Ladder '!$G$11:$K$12</c:f>
              <c:strCache>
                <c:ptCount val="5"/>
                <c:pt idx="0">
                  <c:v>Primary</c:v>
                </c:pt>
                <c:pt idx="1">
                  <c:v>Basic </c:v>
                </c:pt>
                <c:pt idx="2">
                  <c:v>Secondary</c:v>
                </c:pt>
                <c:pt idx="3">
                  <c:v>Combined </c:v>
                </c:pt>
                <c:pt idx="4">
                  <c:v>Other </c:v>
                </c:pt>
              </c:strCache>
            </c:strRef>
          </c:cat>
          <c:val>
            <c:numRef>
              <c:f>'[JMP 2021 Schools Mansa.xlsx]Sanitation JMP Ladder '!$G$14:$K$14</c:f>
              <c:numCache>
                <c:formatCode>0%</c:formatCode>
                <c:ptCount val="5"/>
                <c:pt idx="0">
                  <c:v>3.8461538461538464E-2</c:v>
                </c:pt>
                <c:pt idx="1">
                  <c:v>0.05</c:v>
                </c:pt>
                <c:pt idx="2">
                  <c:v>0.2</c:v>
                </c:pt>
              </c:numCache>
            </c:numRef>
          </c:val>
          <c:extLst>
            <c:ext xmlns:c16="http://schemas.microsoft.com/office/drawing/2014/chart" uri="{C3380CC4-5D6E-409C-BE32-E72D297353CC}">
              <c16:uniqueId val="{00000001-3447-449B-8DB1-0507B1B2A2F6}"/>
            </c:ext>
          </c:extLst>
        </c:ser>
        <c:ser>
          <c:idx val="2"/>
          <c:order val="2"/>
          <c:tx>
            <c:strRef>
              <c:f>'[JMP 2021 Schools Mansa.xlsx]Sanitation JMP Ladder '!$A$15</c:f>
              <c:strCache>
                <c:ptCount val="1"/>
                <c:pt idx="0">
                  <c:v>Limited Service</c:v>
                </c:pt>
              </c:strCache>
            </c:strRef>
          </c:tx>
          <c:spPr>
            <a:solidFill>
              <a:srgbClr val="FFFF66"/>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Mansa.xlsx]Sanitation JMP Ladder '!$G$11:$K$12</c:f>
              <c:strCache>
                <c:ptCount val="5"/>
                <c:pt idx="0">
                  <c:v>Primary</c:v>
                </c:pt>
                <c:pt idx="1">
                  <c:v>Basic </c:v>
                </c:pt>
                <c:pt idx="2">
                  <c:v>Secondary</c:v>
                </c:pt>
                <c:pt idx="3">
                  <c:v>Combined </c:v>
                </c:pt>
                <c:pt idx="4">
                  <c:v>Other </c:v>
                </c:pt>
              </c:strCache>
            </c:strRef>
          </c:cat>
          <c:val>
            <c:numRef>
              <c:f>'[JMP 2021 Schools Mansa.xlsx]Sanitation JMP Ladder '!$G$15:$K$15</c:f>
              <c:numCache>
                <c:formatCode>0%</c:formatCode>
                <c:ptCount val="5"/>
                <c:pt idx="0">
                  <c:v>0.92307692307692313</c:v>
                </c:pt>
                <c:pt idx="1">
                  <c:v>0.95</c:v>
                </c:pt>
                <c:pt idx="2">
                  <c:v>0.5</c:v>
                </c:pt>
                <c:pt idx="3">
                  <c:v>1</c:v>
                </c:pt>
                <c:pt idx="4">
                  <c:v>1</c:v>
                </c:pt>
              </c:numCache>
            </c:numRef>
          </c:val>
          <c:extLst>
            <c:ext xmlns:c16="http://schemas.microsoft.com/office/drawing/2014/chart" uri="{C3380CC4-5D6E-409C-BE32-E72D297353CC}">
              <c16:uniqueId val="{00000002-3447-449B-8DB1-0507B1B2A2F6}"/>
            </c:ext>
          </c:extLst>
        </c:ser>
        <c:ser>
          <c:idx val="3"/>
          <c:order val="3"/>
          <c:tx>
            <c:strRef>
              <c:f>'[JMP 2021 Schools Mansa.xlsx]Sanitation JMP Ladder '!$A$16</c:f>
              <c:strCache>
                <c:ptCount val="1"/>
                <c:pt idx="0">
                  <c:v>No Service</c:v>
                </c:pt>
              </c:strCache>
            </c:strRef>
          </c:tx>
          <c:spPr>
            <a:solidFill>
              <a:srgbClr val="FFCC00"/>
            </a:solidFill>
            <a:ln>
              <a:noFill/>
            </a:ln>
            <a:effectLst/>
          </c:spPr>
          <c:invertIfNegative val="0"/>
          <c:dLbls>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Mansa.xlsx]Sanitation JMP Ladder '!$G$11:$K$12</c:f>
              <c:strCache>
                <c:ptCount val="5"/>
                <c:pt idx="0">
                  <c:v>Primary</c:v>
                </c:pt>
                <c:pt idx="1">
                  <c:v>Basic </c:v>
                </c:pt>
                <c:pt idx="2">
                  <c:v>Secondary</c:v>
                </c:pt>
                <c:pt idx="3">
                  <c:v>Combined </c:v>
                </c:pt>
                <c:pt idx="4">
                  <c:v>Other </c:v>
                </c:pt>
              </c:strCache>
            </c:strRef>
          </c:cat>
          <c:val>
            <c:numRef>
              <c:f>'[JMP 2021 Schools Mansa.xlsx]Sanitation JMP Ladder '!$G$16:$K$16</c:f>
              <c:numCache>
                <c:formatCode>General</c:formatCode>
                <c:ptCount val="5"/>
                <c:pt idx="0" formatCode="0%">
                  <c:v>3.8461538461538464E-2</c:v>
                </c:pt>
                <c:pt idx="2" formatCode="0%">
                  <c:v>0.1</c:v>
                </c:pt>
              </c:numCache>
            </c:numRef>
          </c:val>
          <c:extLst>
            <c:ext xmlns:c16="http://schemas.microsoft.com/office/drawing/2014/chart" uri="{C3380CC4-5D6E-409C-BE32-E72D297353CC}">
              <c16:uniqueId val="{00000003-3447-449B-8DB1-0507B1B2A2F6}"/>
            </c:ext>
          </c:extLst>
        </c:ser>
        <c:dLbls>
          <c:showLegendKey val="0"/>
          <c:showVal val="1"/>
          <c:showCatName val="0"/>
          <c:showSerName val="0"/>
          <c:showPercent val="0"/>
          <c:showBubbleSize val="0"/>
        </c:dLbls>
        <c:gapWidth val="95"/>
        <c:overlap val="100"/>
        <c:axId val="965599552"/>
        <c:axId val="965598720"/>
      </c:barChart>
      <c:catAx>
        <c:axId val="96559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965598720"/>
        <c:crosses val="autoZero"/>
        <c:auto val="1"/>
        <c:lblAlgn val="ctr"/>
        <c:lblOffset val="100"/>
        <c:noMultiLvlLbl val="0"/>
      </c:catAx>
      <c:valAx>
        <c:axId val="965598720"/>
        <c:scaling>
          <c:orientation val="minMax"/>
        </c:scaling>
        <c:delete val="1"/>
        <c:axPos val="l"/>
        <c:numFmt formatCode="0%" sourceLinked="1"/>
        <c:majorTickMark val="none"/>
        <c:minorTickMark val="none"/>
        <c:tickLblPos val="nextTo"/>
        <c:crossAx val="965599552"/>
        <c:crosses val="autoZero"/>
        <c:crossBetween val="between"/>
      </c:valAx>
      <c:spPr>
        <a:noFill/>
        <a:ln>
          <a:noFill/>
        </a:ln>
        <a:effectLst/>
      </c:spPr>
    </c:plotArea>
    <c:legend>
      <c:legendPos val="t"/>
      <c:layout>
        <c:manualLayout>
          <c:xMode val="edge"/>
          <c:yMode val="edge"/>
          <c:x val="9.961911879733451E-2"/>
          <c:y val="5.1942366053359751E-2"/>
          <c:w val="0.89508800189396143"/>
          <c:h val="0.11934365713187804"/>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showDLblsOverMax val="0"/>
  </c:chart>
  <c:spPr>
    <a:noFill/>
    <a:ln>
      <a:noFill/>
    </a:ln>
    <a:effectLst/>
  </c:spPr>
  <c:txPr>
    <a:bodyPr/>
    <a:lstStyle/>
    <a:p>
      <a:pPr>
        <a:defRPr lang="en-US" sz="1000" b="1" i="0" u="none" strike="noStrike" kern="1200" baseline="0">
          <a:solidFill>
            <a:sysClr val="windowText" lastClr="000000"/>
          </a:solidFill>
          <a:latin typeface="+mn-lt"/>
          <a:ea typeface="+mn-ea"/>
          <a:cs typeface="+mn-cs"/>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900" b="0" i="0" u="none" strike="noStrike" kern="1200" spc="0" baseline="0">
                <a:solidFill>
                  <a:schemeClr val="tx1"/>
                </a:solidFill>
                <a:latin typeface="+mn-lt"/>
                <a:ea typeface="+mn-ea"/>
                <a:cs typeface="+mn-cs"/>
              </a:defRPr>
            </a:pPr>
            <a:r>
              <a:rPr lang="en-US" sz="900" b="1" i="0" kern="1200" spc="0" baseline="0">
                <a:solidFill>
                  <a:schemeClr val="tx1"/>
                </a:solidFill>
                <a:effectLst/>
              </a:rPr>
              <a:t>Hygiene-Type of School </a:t>
            </a:r>
            <a:endParaRPr lang="en-ZM" sz="900">
              <a:solidFill>
                <a:schemeClr val="tx1"/>
              </a:solidFill>
              <a:effectLst/>
            </a:endParaRPr>
          </a:p>
        </c:rich>
      </c:tx>
      <c:layout>
        <c:manualLayout>
          <c:xMode val="edge"/>
          <c:yMode val="edge"/>
          <c:x val="0.25223242655059847"/>
          <c:y val="1.6232132272706212E-2"/>
        </c:manualLayout>
      </c:layout>
      <c:overlay val="0"/>
      <c:spPr>
        <a:noFill/>
        <a:ln>
          <a:noFill/>
        </a:ln>
        <a:effectLst/>
      </c:spPr>
      <c:txPr>
        <a:bodyPr rot="0" spcFirstLastPara="1" vertOverflow="ellipsis" vert="horz" wrap="square" anchor="ctr" anchorCtr="1"/>
        <a:lstStyle/>
        <a:p>
          <a:pPr>
            <a:defRPr lang="en-US" sz="900" b="0" i="0" u="none" strike="noStrike" kern="1200" spc="0" baseline="0">
              <a:solidFill>
                <a:schemeClr val="tx1"/>
              </a:solidFill>
              <a:latin typeface="+mn-lt"/>
              <a:ea typeface="+mn-ea"/>
              <a:cs typeface="+mn-cs"/>
            </a:defRPr>
          </a:pPr>
          <a:endParaRPr lang="LID4096"/>
        </a:p>
      </c:txPr>
    </c:title>
    <c:autoTitleDeleted val="0"/>
    <c:plotArea>
      <c:layout>
        <c:manualLayout>
          <c:layoutTarget val="inner"/>
          <c:xMode val="edge"/>
          <c:yMode val="edge"/>
          <c:x val="9.8741675734494022E-2"/>
          <c:y val="0.1689804207096888"/>
          <c:w val="0.77964787812840042"/>
          <c:h val="0.67554907022635935"/>
        </c:manualLayout>
      </c:layout>
      <c:barChart>
        <c:barDir val="col"/>
        <c:grouping val="percentStacked"/>
        <c:varyColors val="0"/>
        <c:ser>
          <c:idx val="0"/>
          <c:order val="0"/>
          <c:tx>
            <c:strRef>
              <c:f>'[JMP 2021 Schools Mansa.xlsx]Hygiene JMP Ladder '!$A$13</c:f>
              <c:strCache>
                <c:ptCount val="1"/>
                <c:pt idx="0">
                  <c:v>Advanced Service </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Mansa.xlsx]Hygiene JMP Ladder '!$G$11:$K$12</c:f>
              <c:strCache>
                <c:ptCount val="5"/>
                <c:pt idx="0">
                  <c:v>Primary</c:v>
                </c:pt>
                <c:pt idx="1">
                  <c:v>Basic </c:v>
                </c:pt>
                <c:pt idx="2">
                  <c:v>Secondary</c:v>
                </c:pt>
                <c:pt idx="3">
                  <c:v>Combined </c:v>
                </c:pt>
                <c:pt idx="4">
                  <c:v>Other </c:v>
                </c:pt>
              </c:strCache>
            </c:strRef>
          </c:cat>
          <c:val>
            <c:numRef>
              <c:f>'[JMP 2021 Schools Mansa.xlsx]Hygiene JMP Ladder '!$G$13:$K$13</c:f>
              <c:numCache>
                <c:formatCode>General</c:formatCode>
                <c:ptCount val="5"/>
              </c:numCache>
            </c:numRef>
          </c:val>
          <c:extLst>
            <c:ext xmlns:c16="http://schemas.microsoft.com/office/drawing/2014/chart" uri="{C3380CC4-5D6E-409C-BE32-E72D297353CC}">
              <c16:uniqueId val="{00000000-057F-4123-AA2C-2F093831B3A9}"/>
            </c:ext>
          </c:extLst>
        </c:ser>
        <c:ser>
          <c:idx val="1"/>
          <c:order val="1"/>
          <c:tx>
            <c:strRef>
              <c:f>'[JMP 2021 Schools Mansa.xlsx]Hygiene JMP Ladder '!$A$14</c:f>
              <c:strCache>
                <c:ptCount val="1"/>
                <c:pt idx="0">
                  <c:v>Basic Service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Mansa.xlsx]Hygiene JMP Ladder '!$G$11:$K$12</c:f>
              <c:strCache>
                <c:ptCount val="5"/>
                <c:pt idx="0">
                  <c:v>Primary</c:v>
                </c:pt>
                <c:pt idx="1">
                  <c:v>Basic </c:v>
                </c:pt>
                <c:pt idx="2">
                  <c:v>Secondary</c:v>
                </c:pt>
                <c:pt idx="3">
                  <c:v>Combined </c:v>
                </c:pt>
                <c:pt idx="4">
                  <c:v>Other </c:v>
                </c:pt>
              </c:strCache>
            </c:strRef>
          </c:cat>
          <c:val>
            <c:numRef>
              <c:f>'[JMP 2021 Schools Mansa.xlsx]Hygiene JMP Ladder '!$G$14:$K$14</c:f>
              <c:numCache>
                <c:formatCode>0%</c:formatCode>
                <c:ptCount val="5"/>
                <c:pt idx="0">
                  <c:v>0.57692307692307687</c:v>
                </c:pt>
                <c:pt idx="1">
                  <c:v>0.85</c:v>
                </c:pt>
                <c:pt idx="2">
                  <c:v>0.9</c:v>
                </c:pt>
                <c:pt idx="3">
                  <c:v>0.6</c:v>
                </c:pt>
                <c:pt idx="4">
                  <c:v>0.66666666666666663</c:v>
                </c:pt>
              </c:numCache>
            </c:numRef>
          </c:val>
          <c:extLst>
            <c:ext xmlns:c16="http://schemas.microsoft.com/office/drawing/2014/chart" uri="{C3380CC4-5D6E-409C-BE32-E72D297353CC}">
              <c16:uniqueId val="{00000001-057F-4123-AA2C-2F093831B3A9}"/>
            </c:ext>
          </c:extLst>
        </c:ser>
        <c:ser>
          <c:idx val="2"/>
          <c:order val="2"/>
          <c:tx>
            <c:strRef>
              <c:f>'[JMP 2021 Schools Mansa.xlsx]Hygiene JMP Ladder '!$A$15</c:f>
              <c:strCache>
                <c:ptCount val="1"/>
                <c:pt idx="0">
                  <c:v>Limited Service</c:v>
                </c:pt>
              </c:strCache>
            </c:strRef>
          </c:tx>
          <c:spPr>
            <a:solidFill>
              <a:srgbClr val="FFFF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Mansa.xlsx]Hygiene JMP Ladder '!$G$11:$K$12</c:f>
              <c:strCache>
                <c:ptCount val="5"/>
                <c:pt idx="0">
                  <c:v>Primary</c:v>
                </c:pt>
                <c:pt idx="1">
                  <c:v>Basic </c:v>
                </c:pt>
                <c:pt idx="2">
                  <c:v>Secondary</c:v>
                </c:pt>
                <c:pt idx="3">
                  <c:v>Combined </c:v>
                </c:pt>
                <c:pt idx="4">
                  <c:v>Other </c:v>
                </c:pt>
              </c:strCache>
            </c:strRef>
          </c:cat>
          <c:val>
            <c:numRef>
              <c:f>'[JMP 2021 Schools Mansa.xlsx]Hygiene JMP Ladder '!$G$15:$K$15</c:f>
              <c:numCache>
                <c:formatCode>0%</c:formatCode>
                <c:ptCount val="5"/>
                <c:pt idx="0">
                  <c:v>0.34615384615384615</c:v>
                </c:pt>
                <c:pt idx="1">
                  <c:v>0.1</c:v>
                </c:pt>
                <c:pt idx="3">
                  <c:v>0.4</c:v>
                </c:pt>
                <c:pt idx="4">
                  <c:v>0.16666666666666666</c:v>
                </c:pt>
              </c:numCache>
            </c:numRef>
          </c:val>
          <c:extLst>
            <c:ext xmlns:c16="http://schemas.microsoft.com/office/drawing/2014/chart" uri="{C3380CC4-5D6E-409C-BE32-E72D297353CC}">
              <c16:uniqueId val="{00000002-057F-4123-AA2C-2F093831B3A9}"/>
            </c:ext>
          </c:extLst>
        </c:ser>
        <c:ser>
          <c:idx val="3"/>
          <c:order val="3"/>
          <c:tx>
            <c:strRef>
              <c:f>'[JMP 2021 Schools Mansa.xlsx]Hygiene JMP Ladder '!$A$16</c:f>
              <c:strCache>
                <c:ptCount val="1"/>
                <c:pt idx="0">
                  <c:v>No Service</c:v>
                </c:pt>
              </c:strCache>
            </c:strRef>
          </c:tx>
          <c:spPr>
            <a:solidFill>
              <a:srgbClr val="FFC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800" b="0" i="0" u="none" strike="noStrike" kern="1200" baseline="0">
                    <a:solidFill>
                      <a:schemeClr val="tx1"/>
                    </a:solidFill>
                    <a:latin typeface="+mn-lt"/>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'[JMP 2021 Schools Mansa.xlsx]Hygiene JMP Ladder '!$G$11:$K$12</c:f>
              <c:strCache>
                <c:ptCount val="5"/>
                <c:pt idx="0">
                  <c:v>Primary</c:v>
                </c:pt>
                <c:pt idx="1">
                  <c:v>Basic </c:v>
                </c:pt>
                <c:pt idx="2">
                  <c:v>Secondary</c:v>
                </c:pt>
                <c:pt idx="3">
                  <c:v>Combined </c:v>
                </c:pt>
                <c:pt idx="4">
                  <c:v>Other </c:v>
                </c:pt>
              </c:strCache>
            </c:strRef>
          </c:cat>
          <c:val>
            <c:numRef>
              <c:f>'[JMP 2021 Schools Mansa.xlsx]Hygiene JMP Ladder '!$G$16:$K$16</c:f>
              <c:numCache>
                <c:formatCode>0%</c:formatCode>
                <c:ptCount val="5"/>
                <c:pt idx="0">
                  <c:v>7.6923076923076927E-2</c:v>
                </c:pt>
                <c:pt idx="1">
                  <c:v>0.05</c:v>
                </c:pt>
                <c:pt idx="2">
                  <c:v>0.1</c:v>
                </c:pt>
                <c:pt idx="4">
                  <c:v>0.16666666666666666</c:v>
                </c:pt>
              </c:numCache>
            </c:numRef>
          </c:val>
          <c:extLst>
            <c:ext xmlns:c16="http://schemas.microsoft.com/office/drawing/2014/chart" uri="{C3380CC4-5D6E-409C-BE32-E72D297353CC}">
              <c16:uniqueId val="{00000003-057F-4123-AA2C-2F093831B3A9}"/>
            </c:ext>
          </c:extLst>
        </c:ser>
        <c:dLbls>
          <c:showLegendKey val="0"/>
          <c:showVal val="1"/>
          <c:showCatName val="0"/>
          <c:showSerName val="0"/>
          <c:showPercent val="0"/>
          <c:showBubbleSize val="0"/>
        </c:dLbls>
        <c:gapWidth val="95"/>
        <c:overlap val="100"/>
        <c:axId val="166269263"/>
        <c:axId val="166270511"/>
      </c:barChart>
      <c:catAx>
        <c:axId val="16626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crossAx val="166270511"/>
        <c:crosses val="autoZero"/>
        <c:auto val="1"/>
        <c:lblAlgn val="ctr"/>
        <c:lblOffset val="100"/>
        <c:noMultiLvlLbl val="0"/>
      </c:catAx>
      <c:valAx>
        <c:axId val="166270511"/>
        <c:scaling>
          <c:orientation val="minMax"/>
        </c:scaling>
        <c:delete val="1"/>
        <c:axPos val="l"/>
        <c:numFmt formatCode="0%" sourceLinked="1"/>
        <c:majorTickMark val="none"/>
        <c:minorTickMark val="none"/>
        <c:tickLblPos val="nextTo"/>
        <c:crossAx val="166269263"/>
        <c:crosses val="autoZero"/>
        <c:crossBetween val="between"/>
      </c:valAx>
      <c:spPr>
        <a:noFill/>
        <a:ln>
          <a:noFill/>
        </a:ln>
        <a:effectLst/>
      </c:spPr>
    </c:plotArea>
    <c:legend>
      <c:legendPos val="t"/>
      <c:layout>
        <c:manualLayout>
          <c:xMode val="edge"/>
          <c:yMode val="edge"/>
          <c:x val="7.0362132752992385E-2"/>
          <c:y val="7.20167026608447E-2"/>
          <c:w val="0.88691447225244835"/>
          <c:h val="8.2907207740245736E-2"/>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LID4096"/>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07975349515674E-2"/>
          <c:y val="5.0692792743806288E-2"/>
          <c:w val="0.46840222575516693"/>
          <c:h val="0.83809257316647734"/>
        </c:manualLayout>
      </c:layout>
      <c:pieChart>
        <c:varyColors val="1"/>
        <c:ser>
          <c:idx val="0"/>
          <c:order val="0"/>
          <c:dPt>
            <c:idx val="0"/>
            <c:bubble3D val="0"/>
            <c:spPr>
              <a:solidFill>
                <a:srgbClr val="0070C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082-4A5F-975C-F267A3C9E013}"/>
              </c:ext>
            </c:extLst>
          </c:dPt>
          <c:dPt>
            <c:idx val="1"/>
            <c:bubble3D val="0"/>
            <c:spPr>
              <a:solidFill>
                <a:srgbClr val="00B050"/>
              </a:solidFill>
              <a:ln w="3175">
                <a:solidFill>
                  <a:schemeClr val="bg1">
                    <a:lumMod val="6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082-4A5F-975C-F267A3C9E013}"/>
              </c:ext>
            </c:extLst>
          </c:dPt>
          <c:dPt>
            <c:idx val="2"/>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082-4A5F-975C-F267A3C9E013}"/>
              </c:ext>
            </c:extLst>
          </c:dPt>
          <c:dPt>
            <c:idx val="3"/>
            <c:bubble3D val="0"/>
            <c:spPr>
              <a:solidFill>
                <a:schemeClr val="tx1">
                  <a:lumMod val="65000"/>
                  <a:lumOff val="3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082-4A5F-975C-F267A3C9E013}"/>
              </c:ext>
            </c:extLst>
          </c:dPt>
          <c:dPt>
            <c:idx val="4"/>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082-4A5F-975C-F267A3C9E013}"/>
              </c:ext>
            </c:extLst>
          </c:dPt>
          <c:dLbls>
            <c:dLbl>
              <c:idx val="0"/>
              <c:layout>
                <c:manualLayout>
                  <c:x val="-5.0942038495188149E-2"/>
                  <c:y val="0.1053594342373869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82-4A5F-975C-F267A3C9E013}"/>
                </c:ext>
              </c:extLst>
            </c:dLbl>
            <c:dLbl>
              <c:idx val="1"/>
              <c:layout>
                <c:manualLayout>
                  <c:x val="-2.2993219597550307E-2"/>
                  <c:y val="1.768737241178181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82-4A5F-975C-F267A3C9E013}"/>
                </c:ext>
              </c:extLst>
            </c:dLbl>
            <c:dLbl>
              <c:idx val="4"/>
              <c:layout>
                <c:manualLayout>
                  <c:x val="2.4173228346456691E-2"/>
                  <c:y val="0.1057750072907552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82-4A5F-975C-F267A3C9E01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'[Mansa Schools Questionnire Responses_2021.xlsx]Sheet1'!$A$1:$A$5</c:f>
              <c:strCache>
                <c:ptCount val="5"/>
                <c:pt idx="0">
                  <c:v>LpWSC</c:v>
                </c:pt>
                <c:pt idx="1">
                  <c:v>Piped Water Scheme</c:v>
                </c:pt>
                <c:pt idx="2">
                  <c:v>Borehole</c:v>
                </c:pt>
                <c:pt idx="3">
                  <c:v>Well</c:v>
                </c:pt>
                <c:pt idx="4">
                  <c:v>Stream </c:v>
                </c:pt>
              </c:strCache>
            </c:strRef>
          </c:cat>
          <c:val>
            <c:numRef>
              <c:f>'[Mansa Schools Questionnire Responses_2021.xlsx]Sheet1'!$B$1:$B$5</c:f>
              <c:numCache>
                <c:formatCode>General</c:formatCode>
                <c:ptCount val="5"/>
                <c:pt idx="0">
                  <c:v>9</c:v>
                </c:pt>
                <c:pt idx="1">
                  <c:v>1</c:v>
                </c:pt>
                <c:pt idx="2">
                  <c:v>32</c:v>
                </c:pt>
                <c:pt idx="3">
                  <c:v>21</c:v>
                </c:pt>
                <c:pt idx="4">
                  <c:v>4</c:v>
                </c:pt>
              </c:numCache>
            </c:numRef>
          </c:val>
          <c:extLst>
            <c:ext xmlns:c16="http://schemas.microsoft.com/office/drawing/2014/chart" uri="{C3380CC4-5D6E-409C-BE32-E72D297353CC}">
              <c16:uniqueId val="{0000000A-6082-4A5F-975C-F267A3C9E01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341895716213489"/>
          <c:y val="0.19083363982904666"/>
          <c:w val="0.39130663410529998"/>
          <c:h val="0.63685076367327276"/>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CEEA-474E-9C47-77576D812D64}"/>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CEEA-474E-9C47-77576D812D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'[Mansa Schools Questionnire Responses_2021.xlsx]Sheet1'!$A$75:$A$76</c:f>
              <c:strCache>
                <c:ptCount val="2"/>
                <c:pt idx="0">
                  <c:v>sufficient</c:v>
                </c:pt>
                <c:pt idx="1">
                  <c:v>Not Sufficient</c:v>
                </c:pt>
              </c:strCache>
            </c:strRef>
          </c:cat>
          <c:val>
            <c:numRef>
              <c:f>'[Mansa Schools Questionnire Responses_2021.xlsx]Sheet1'!$B$75:$B$76</c:f>
              <c:numCache>
                <c:formatCode>General</c:formatCode>
                <c:ptCount val="2"/>
                <c:pt idx="0">
                  <c:v>0.34</c:v>
                </c:pt>
                <c:pt idx="1">
                  <c:v>0.66</c:v>
                </c:pt>
              </c:numCache>
            </c:numRef>
          </c:val>
          <c:extLst>
            <c:ext xmlns:c16="http://schemas.microsoft.com/office/drawing/2014/chart" uri="{C3380CC4-5D6E-409C-BE32-E72D297353CC}">
              <c16:uniqueId val="{00000004-CEEA-474E-9C47-77576D812D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3A20-4796-A555-8FE228A6BCAC}"/>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3A20-4796-A555-8FE228A6BCAC}"/>
              </c:ext>
            </c:extLst>
          </c:dPt>
          <c:dLbls>
            <c:dLbl>
              <c:idx val="1"/>
              <c:layout>
                <c:manualLayout>
                  <c:x val="1.0813429571303587E-2"/>
                  <c:y val="5.545676582093903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A20-4796-A555-8FE228A6BCA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LID4096"/>
              </a:p>
            </c:txPr>
            <c:dLblPos val="ct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'[Mansa Schools Questionnire Responses_2021.xlsx]Sheet1'!$A$79:$A$80</c:f>
              <c:strCache>
                <c:ptCount val="2"/>
                <c:pt idx="0">
                  <c:v>Useable</c:v>
                </c:pt>
                <c:pt idx="1">
                  <c:v>Not Useable</c:v>
                </c:pt>
              </c:strCache>
            </c:strRef>
          </c:cat>
          <c:val>
            <c:numRef>
              <c:f>'[Mansa Schools Questionnire Responses_2021.xlsx]Sheet1'!$B$79:$B$80</c:f>
              <c:numCache>
                <c:formatCode>General</c:formatCode>
                <c:ptCount val="2"/>
                <c:pt idx="0">
                  <c:v>0.97</c:v>
                </c:pt>
                <c:pt idx="1">
                  <c:v>0.03</c:v>
                </c:pt>
              </c:numCache>
            </c:numRef>
          </c:val>
          <c:extLst>
            <c:ext xmlns:c16="http://schemas.microsoft.com/office/drawing/2014/chart" uri="{C3380CC4-5D6E-409C-BE32-E72D297353CC}">
              <c16:uniqueId val="{00000004-3A20-4796-A555-8FE228A6BCA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8:05:23.292"/>
    </inkml:context>
    <inkml:brush xml:id="br0">
      <inkml:brushProperty name="width" value="0.05" units="cm"/>
      <inkml:brushProperty name="height" value="0.05" units="cm"/>
    </inkml:brush>
  </inkml:definitions>
  <inkml:trace contextRef="#ctx0" brushRef="#br0">0 0 24575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41.595"/>
    </inkml:context>
    <inkml:brush xml:id="br0">
      <inkml:brushProperty name="width" value="0.05" units="cm"/>
      <inkml:brushProperty name="height" value="0.0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3:46.844"/>
    </inkml:context>
    <inkml:brush xml:id="br0">
      <inkml:brushProperty name="width" value="0.05" units="cm"/>
      <inkml:brushProperty name="height" value="0.05" units="cm"/>
    </inkml:brush>
  </inkml:definitions>
  <inkml:trace contextRef="#ctx0" brushRef="#br0">66 36 24575,'-5'-5'0,"-7"-2"0,-12-5 0,-1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3:48.357"/>
    </inkml:context>
    <inkml:brush xml:id="br0">
      <inkml:brushProperty name="width" value="0.05" units="cm"/>
      <inkml:brushProperty name="height" value="0.05" units="cm"/>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4:01.668"/>
    </inkml:context>
    <inkml:brush xml:id="br0">
      <inkml:brushProperty name="width" value="0.05" units="cm"/>
      <inkml:brushProperty name="height" value="0.05" units="cm"/>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5T11:38:12.157"/>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8:05:23.991"/>
    </inkml:context>
    <inkml:brush xml:id="br0">
      <inkml:brushProperty name="width" value="0.05" units="cm"/>
      <inkml:brushProperty name="height" value="0.05" units="cm"/>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2T18:05:24.395"/>
    </inkml:context>
    <inkml:brush xml:id="br0">
      <inkml:brushProperty name="width" value="0.05" units="cm"/>
      <inkml:brushProperty name="height" value="0.05" units="cm"/>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5T11:38:12.157"/>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1-25T11:39:56.182"/>
    </inkml:context>
    <inkml:brush xml:id="br0">
      <inkml:brushProperty name="width" value="0.02646" units="cm"/>
      <inkml:brushProperty name="height" value="0.02646" units="cm"/>
      <inkml:brushProperty name="ignorePressure" value="1"/>
    </inkml:brush>
  </inkml:definitions>
  <inkml:trace contextRef="#ctx0" brushRef="#br0">0 1,'20490'0,"-20471"0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0:12.563"/>
    </inkml:context>
    <inkml:brush xml:id="br0">
      <inkml:brushProperty name="width" value="0.05" units="cm"/>
      <inkml:brushProperty name="height" value="0.05" units="cm"/>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0:34.898"/>
    </inkml:context>
    <inkml:brush xml:id="br0">
      <inkml:brushProperty name="width" value="0.05" units="cm"/>
      <inkml:brushProperty name="height" value="0.05" units="cm"/>
    </inkml:brush>
  </inkml:definitions>
  <inkml:trace contextRef="#ctx0" brushRef="#br0">0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05.942"/>
    </inkml:context>
    <inkml:brush xml:id="br0">
      <inkml:brushProperty name="width" value="0.05" units="cm"/>
      <inkml:brushProperty name="height" value="0.0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5T12:01:33.945"/>
    </inkml:context>
    <inkml:brush xml:id="br0">
      <inkml:brushProperty name="width" value="0.05" units="cm"/>
      <inkml:brushProperty name="height" value="0.05" units="cm"/>
    </inkml:brush>
  </inkml:definitions>
  <inkml:trace contextRef="#ctx0" brushRef="#br0">0 1 24575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US"/>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154764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97747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412781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15629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US"/>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9198C-D169-427C-A014-74A1AAC8862E}" type="datetimeFigureOut">
              <a:rPr lang="en-ZM" smtClean="0"/>
              <a:t>03/27/2023</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8889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259640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US"/>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79198C-D169-427C-A014-74A1AAC8862E}" type="datetimeFigureOut">
              <a:rPr lang="en-ZM" smtClean="0"/>
              <a:t>03/27/2023</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19406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79198C-D169-427C-A014-74A1AAC8862E}" type="datetimeFigureOut">
              <a:rPr lang="en-ZM" smtClean="0"/>
              <a:t>03/27/2023</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3671200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9198C-D169-427C-A014-74A1AAC8862E}" type="datetimeFigureOut">
              <a:rPr lang="en-ZM" smtClean="0"/>
              <a:t>03/27/2023</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52786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2637739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US"/>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US"/>
              <a:t>Click to edit Master text styles</a:t>
            </a:r>
          </a:p>
        </p:txBody>
      </p:sp>
      <p:sp>
        <p:nvSpPr>
          <p:cNvPr id="5" name="Date Placeholder 4"/>
          <p:cNvSpPr>
            <a:spLocks noGrp="1"/>
          </p:cNvSpPr>
          <p:nvPr>
            <p:ph type="dt" sz="half" idx="10"/>
          </p:nvPr>
        </p:nvSpPr>
        <p:spPr/>
        <p:txBody>
          <a:bodyPr/>
          <a:lstStyle/>
          <a:p>
            <a:fld id="{5E79198C-D169-427C-A014-74A1AAC8862E}" type="datetimeFigureOut">
              <a:rPr lang="en-ZM" smtClean="0"/>
              <a:t>03/27/2023</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5F58FA82-9214-4710-8839-26BD64472BD8}" type="slidenum">
              <a:rPr lang="en-ZM" smtClean="0"/>
              <a:t>‹#›</a:t>
            </a:fld>
            <a:endParaRPr lang="en-ZM"/>
          </a:p>
        </p:txBody>
      </p:sp>
    </p:spTree>
    <p:extLst>
      <p:ext uri="{BB962C8B-B14F-4D97-AF65-F5344CB8AC3E}">
        <p14:creationId xmlns:p14="http://schemas.microsoft.com/office/powerpoint/2010/main" val="55797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5E79198C-D169-427C-A014-74A1AAC8862E}" type="datetimeFigureOut">
              <a:rPr lang="en-ZM" smtClean="0"/>
              <a:t>03/27/2023</a:t>
            </a:fld>
            <a:endParaRPr lang="en-ZM"/>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ZM"/>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5F58FA82-9214-4710-8839-26BD64472BD8}" type="slidenum">
              <a:rPr lang="en-ZM" smtClean="0"/>
              <a:t>‹#›</a:t>
            </a:fld>
            <a:endParaRPr lang="en-ZM"/>
          </a:p>
        </p:txBody>
      </p:sp>
    </p:spTree>
    <p:extLst>
      <p:ext uri="{BB962C8B-B14F-4D97-AF65-F5344CB8AC3E}">
        <p14:creationId xmlns:p14="http://schemas.microsoft.com/office/powerpoint/2010/main" val="2890867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customXml" Target="../ink/ink2.xml"/><Relationship Id="rId39" Type="http://schemas.openxmlformats.org/officeDocument/2006/relationships/customXml" Target="../ink/ink7.xml"/><Relationship Id="rId21" Type="http://schemas.openxmlformats.org/officeDocument/2006/relationships/customXml" Target="../ink/ink4.xml"/><Relationship Id="rId47" Type="http://schemas.openxmlformats.org/officeDocument/2006/relationships/customXml" Target="../ink/ink11.xml"/><Relationship Id="rId55" Type="http://schemas.openxmlformats.org/officeDocument/2006/relationships/image" Target="../media/image5.png"/><Relationship Id="rId63" Type="http://schemas.openxmlformats.org/officeDocument/2006/relationships/image" Target="../media/image6.emf"/><Relationship Id="rId68" Type="http://schemas.openxmlformats.org/officeDocument/2006/relationships/image" Target="../media/image8.jpeg"/><Relationship Id="rId71" Type="http://schemas.openxmlformats.org/officeDocument/2006/relationships/image" Target="../media/image11.jpeg"/><Relationship Id="rId2" Type="http://schemas.openxmlformats.org/officeDocument/2006/relationships/chart" Target="../charts/chart1.xml"/><Relationship Id="rId20" Type="http://schemas.openxmlformats.org/officeDocument/2006/relationships/customXml" Target="../ink/ink3.xml"/><Relationship Id="rId54" Type="http://schemas.openxmlformats.org/officeDocument/2006/relationships/image" Target="../media/image4.png"/><Relationship Id="rId62" Type="http://schemas.openxmlformats.org/officeDocument/2006/relationships/chart" Target="../charts/chart7.xml"/><Relationship Id="rId70" Type="http://schemas.openxmlformats.org/officeDocument/2006/relationships/image" Target="../media/image10.jpeg"/><Relationship Id="rId1" Type="http://schemas.openxmlformats.org/officeDocument/2006/relationships/slideLayout" Target="../slideLayouts/slideLayout1.xml"/><Relationship Id="rId37" Type="http://schemas.openxmlformats.org/officeDocument/2006/relationships/image" Target="../media/image3.jpeg"/><Relationship Id="rId45" Type="http://schemas.openxmlformats.org/officeDocument/2006/relationships/customXml" Target="../ink/ink9.xml"/><Relationship Id="rId53" Type="http://schemas.openxmlformats.org/officeDocument/2006/relationships/customXml" Target="../ink/ink13.xml"/><Relationship Id="rId58" Type="http://schemas.openxmlformats.org/officeDocument/2006/relationships/chart" Target="../charts/chart4.xml"/><Relationship Id="rId66" Type="http://schemas.openxmlformats.org/officeDocument/2006/relationships/image" Target="../media/image7.jpeg"/><Relationship Id="rId23" Type="http://schemas.openxmlformats.org/officeDocument/2006/relationships/customXml" Target="../ink/ink5.xml"/><Relationship Id="rId36" Type="http://schemas.openxmlformats.org/officeDocument/2006/relationships/image" Target="../media/image2.png"/><Relationship Id="rId57" Type="http://schemas.openxmlformats.org/officeDocument/2006/relationships/chart" Target="../charts/chart3.xml"/><Relationship Id="rId61" Type="http://schemas.openxmlformats.org/officeDocument/2006/relationships/customXml" Target="../ink/ink14.xml"/><Relationship Id="rId19" Type="http://schemas.openxmlformats.org/officeDocument/2006/relationships/image" Target="../media/image13.png"/><Relationship Id="rId44" Type="http://schemas.openxmlformats.org/officeDocument/2006/relationships/customXml" Target="../ink/ink8.xml"/><Relationship Id="rId52" Type="http://schemas.openxmlformats.org/officeDocument/2006/relationships/customXml" Target="../ink/ink12.xml"/><Relationship Id="rId60" Type="http://schemas.openxmlformats.org/officeDocument/2006/relationships/chart" Target="../charts/chart6.xml"/><Relationship Id="rId65" Type="http://schemas.openxmlformats.org/officeDocument/2006/relationships/chart" Target="../charts/chart9.xml"/><Relationship Id="rId22" Type="http://schemas.openxmlformats.org/officeDocument/2006/relationships/image" Target="../media/image1.png"/><Relationship Id="rId35" Type="http://schemas.openxmlformats.org/officeDocument/2006/relationships/image" Target="../media/image160.png"/><Relationship Id="rId43" Type="http://schemas.openxmlformats.org/officeDocument/2006/relationships/image" Target="../media/image26.emf"/><Relationship Id="rId56" Type="http://schemas.openxmlformats.org/officeDocument/2006/relationships/chart" Target="../charts/chart2.xml"/><Relationship Id="rId64" Type="http://schemas.openxmlformats.org/officeDocument/2006/relationships/chart" Target="../charts/chart8.xml"/><Relationship Id="rId69" Type="http://schemas.openxmlformats.org/officeDocument/2006/relationships/image" Target="../media/image9.jpeg"/><Relationship Id="rId51" Type="http://schemas.openxmlformats.org/officeDocument/2006/relationships/image" Target="../media/image29.emf"/><Relationship Id="rId72" Type="http://schemas.openxmlformats.org/officeDocument/2006/relationships/image" Target="../media/image12.jpeg"/><Relationship Id="rId3" Type="http://schemas.openxmlformats.org/officeDocument/2006/relationships/customXml" Target="../ink/ink1.xml"/><Relationship Id="rId17" Type="http://schemas.openxmlformats.org/officeDocument/2006/relationships/image" Target="../media/image12.png"/><Relationship Id="rId38" Type="http://schemas.openxmlformats.org/officeDocument/2006/relationships/customXml" Target="../ink/ink6.xml"/><Relationship Id="rId46" Type="http://schemas.openxmlformats.org/officeDocument/2006/relationships/customXml" Target="../ink/ink10.xml"/><Relationship Id="rId59" Type="http://schemas.openxmlformats.org/officeDocument/2006/relationships/chart" Target="../charts/chart5.xml"/><Relationship Id="rId67"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Chart 62">
            <a:extLst>
              <a:ext uri="{FF2B5EF4-FFF2-40B4-BE49-F238E27FC236}">
                <a16:creationId xmlns:a16="http://schemas.microsoft.com/office/drawing/2014/main" id="{2D7FA34F-EF28-9FBE-AA95-B8792B7B8542}"/>
              </a:ext>
            </a:extLst>
          </p:cNvPr>
          <p:cNvGraphicFramePr>
            <a:graphicFrameLocks/>
          </p:cNvGraphicFramePr>
          <p:nvPr>
            <p:extLst>
              <p:ext uri="{D42A27DB-BD31-4B8C-83A1-F6EECF244321}">
                <p14:modId xmlns:p14="http://schemas.microsoft.com/office/powerpoint/2010/main" val="3666035864"/>
              </p:ext>
            </p:extLst>
          </p:nvPr>
        </p:nvGraphicFramePr>
        <p:xfrm>
          <a:off x="24150050" y="8584326"/>
          <a:ext cx="3418905" cy="201281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1E4D156-5087-295C-BC6B-AAF3F3555219}"/>
              </a:ext>
            </a:extLst>
          </p:cNvPr>
          <p:cNvSpPr>
            <a:spLocks noGrp="1"/>
          </p:cNvSpPr>
          <p:nvPr>
            <p:ph type="ctrTitle"/>
          </p:nvPr>
        </p:nvSpPr>
        <p:spPr>
          <a:xfrm>
            <a:off x="5661038" y="1696466"/>
            <a:ext cx="18245356" cy="970916"/>
          </a:xfrm>
        </p:spPr>
        <p:txBody>
          <a:bodyPr>
            <a:normAutofit/>
          </a:bodyPr>
          <a:lstStyle/>
          <a:p>
            <a:r>
              <a:rPr lang="en-US" sz="6000" b="1" u="sng" dirty="0"/>
              <a:t>2021 WASH Baseline Mansa District - Schools</a:t>
            </a:r>
            <a:endParaRPr lang="en-ZM" sz="6000" b="1" u="sng" dirty="0"/>
          </a:p>
        </p:txBody>
      </p:sp>
      <p:sp>
        <p:nvSpPr>
          <p:cNvPr id="16" name="Rectangle 15">
            <a:extLst>
              <a:ext uri="{FF2B5EF4-FFF2-40B4-BE49-F238E27FC236}">
                <a16:creationId xmlns:a16="http://schemas.microsoft.com/office/drawing/2014/main" id="{3D5A09A3-BFED-2E7C-AA9F-46D862BBDDF8}"/>
              </a:ext>
            </a:extLst>
          </p:cNvPr>
          <p:cNvSpPr/>
          <p:nvPr/>
        </p:nvSpPr>
        <p:spPr>
          <a:xfrm>
            <a:off x="1664951" y="2772634"/>
            <a:ext cx="7947416"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dirty="0"/>
          </a:p>
        </p:txBody>
      </p:sp>
      <p:sp>
        <p:nvSpPr>
          <p:cNvPr id="17" name="Rectangle 16">
            <a:extLst>
              <a:ext uri="{FF2B5EF4-FFF2-40B4-BE49-F238E27FC236}">
                <a16:creationId xmlns:a16="http://schemas.microsoft.com/office/drawing/2014/main" id="{804BE3E7-6F4B-0FB9-44CD-22B9B9E0A507}"/>
              </a:ext>
            </a:extLst>
          </p:cNvPr>
          <p:cNvSpPr/>
          <p:nvPr/>
        </p:nvSpPr>
        <p:spPr>
          <a:xfrm>
            <a:off x="10729825" y="2772633"/>
            <a:ext cx="8001000"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8" name="Rectangle 17">
            <a:extLst>
              <a:ext uri="{FF2B5EF4-FFF2-40B4-BE49-F238E27FC236}">
                <a16:creationId xmlns:a16="http://schemas.microsoft.com/office/drawing/2014/main" id="{A0805110-1221-830A-FBD2-C611EB8E2339}"/>
              </a:ext>
            </a:extLst>
          </p:cNvPr>
          <p:cNvSpPr/>
          <p:nvPr/>
        </p:nvSpPr>
        <p:spPr>
          <a:xfrm>
            <a:off x="19873219" y="2772634"/>
            <a:ext cx="8001000" cy="174013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p:sp>
        <p:nvSpPr>
          <p:cNvPr id="19" name="TextBox 18">
            <a:extLst>
              <a:ext uri="{FF2B5EF4-FFF2-40B4-BE49-F238E27FC236}">
                <a16:creationId xmlns:a16="http://schemas.microsoft.com/office/drawing/2014/main" id="{D920C702-A9B8-D641-1651-1E28ED13629A}"/>
              </a:ext>
            </a:extLst>
          </p:cNvPr>
          <p:cNvSpPr txBox="1"/>
          <p:nvPr/>
        </p:nvSpPr>
        <p:spPr>
          <a:xfrm>
            <a:off x="1887273" y="2995836"/>
            <a:ext cx="7321559" cy="400110"/>
          </a:xfrm>
          <a:prstGeom prst="rect">
            <a:avLst/>
          </a:prstGeom>
          <a:noFill/>
        </p:spPr>
        <p:txBody>
          <a:bodyPr wrap="square" rtlCol="0">
            <a:spAutoFit/>
          </a:bodyPr>
          <a:lstStyle/>
          <a:p>
            <a:pPr algn="ctr"/>
            <a:r>
              <a:rPr lang="en-US" sz="2000" dirty="0"/>
              <a:t>ACCESS TO DRINKING WATER</a:t>
            </a:r>
          </a:p>
        </p:txBody>
      </p:sp>
      <p:sp>
        <p:nvSpPr>
          <p:cNvPr id="20" name="TextBox 19">
            <a:extLst>
              <a:ext uri="{FF2B5EF4-FFF2-40B4-BE49-F238E27FC236}">
                <a16:creationId xmlns:a16="http://schemas.microsoft.com/office/drawing/2014/main" id="{B3D32CDA-0D7F-AA31-64DE-4CE127CFE5A5}"/>
              </a:ext>
            </a:extLst>
          </p:cNvPr>
          <p:cNvSpPr txBox="1"/>
          <p:nvPr/>
        </p:nvSpPr>
        <p:spPr>
          <a:xfrm>
            <a:off x="12942209" y="3026993"/>
            <a:ext cx="3576230" cy="400110"/>
          </a:xfrm>
          <a:prstGeom prst="rect">
            <a:avLst/>
          </a:prstGeom>
          <a:noFill/>
        </p:spPr>
        <p:txBody>
          <a:bodyPr wrap="square" rtlCol="0">
            <a:spAutoFit/>
          </a:bodyPr>
          <a:lstStyle/>
          <a:p>
            <a:r>
              <a:rPr lang="en-US" sz="2000" dirty="0"/>
              <a:t>ACCESS TO SANITATION</a:t>
            </a:r>
            <a:endParaRPr lang="en-ZM" sz="2000" dirty="0"/>
          </a:p>
        </p:txBody>
      </p:sp>
      <p:sp>
        <p:nvSpPr>
          <p:cNvPr id="21" name="TextBox 20">
            <a:extLst>
              <a:ext uri="{FF2B5EF4-FFF2-40B4-BE49-F238E27FC236}">
                <a16:creationId xmlns:a16="http://schemas.microsoft.com/office/drawing/2014/main" id="{BFF5FE85-45C6-EBB6-7261-B677480144C6}"/>
              </a:ext>
            </a:extLst>
          </p:cNvPr>
          <p:cNvSpPr txBox="1"/>
          <p:nvPr/>
        </p:nvSpPr>
        <p:spPr>
          <a:xfrm>
            <a:off x="22308090" y="3060077"/>
            <a:ext cx="3196608" cy="400110"/>
          </a:xfrm>
          <a:prstGeom prst="rect">
            <a:avLst/>
          </a:prstGeom>
          <a:noFill/>
        </p:spPr>
        <p:txBody>
          <a:bodyPr wrap="square" rtlCol="0">
            <a:spAutoFit/>
          </a:bodyPr>
          <a:lstStyle/>
          <a:p>
            <a:r>
              <a:rPr lang="en-US" sz="2000" dirty="0"/>
              <a:t>ACCESS TO HYGIENE</a:t>
            </a:r>
            <a:endParaRPr lang="en-ZM" sz="2000" dirty="0"/>
          </a:p>
        </p:txBody>
      </p:sp>
      <p:sp>
        <p:nvSpPr>
          <p:cNvPr id="22" name="TextBox 21">
            <a:extLst>
              <a:ext uri="{FF2B5EF4-FFF2-40B4-BE49-F238E27FC236}">
                <a16:creationId xmlns:a16="http://schemas.microsoft.com/office/drawing/2014/main" id="{66DE4208-843B-C0A0-A03A-C181072971DE}"/>
              </a:ext>
            </a:extLst>
          </p:cNvPr>
          <p:cNvSpPr txBox="1"/>
          <p:nvPr/>
        </p:nvSpPr>
        <p:spPr>
          <a:xfrm>
            <a:off x="2137266" y="11188905"/>
            <a:ext cx="6821571" cy="400110"/>
          </a:xfrm>
          <a:prstGeom prst="rect">
            <a:avLst/>
          </a:prstGeom>
          <a:noFill/>
        </p:spPr>
        <p:txBody>
          <a:bodyPr wrap="square" rtlCol="0">
            <a:spAutoFit/>
          </a:bodyPr>
          <a:lstStyle/>
          <a:p>
            <a:pPr algn="ctr"/>
            <a:r>
              <a:rPr lang="en-US" sz="2000" dirty="0"/>
              <a:t>DRINKING WATER SERVICE LEVELS (SDG 6.1/JMP LADDER)</a:t>
            </a:r>
            <a:endParaRPr lang="en-ZM" sz="1000" dirty="0"/>
          </a:p>
        </p:txBody>
      </p:sp>
      <p:sp>
        <p:nvSpPr>
          <p:cNvPr id="23" name="TextBox 22">
            <a:extLst>
              <a:ext uri="{FF2B5EF4-FFF2-40B4-BE49-F238E27FC236}">
                <a16:creationId xmlns:a16="http://schemas.microsoft.com/office/drawing/2014/main" id="{299B66FF-99D1-55CC-33F4-BF99E3336CD6}"/>
              </a:ext>
            </a:extLst>
          </p:cNvPr>
          <p:cNvSpPr txBox="1"/>
          <p:nvPr/>
        </p:nvSpPr>
        <p:spPr>
          <a:xfrm>
            <a:off x="11257156" y="11293470"/>
            <a:ext cx="7053120" cy="400110"/>
          </a:xfrm>
          <a:prstGeom prst="rect">
            <a:avLst/>
          </a:prstGeom>
          <a:noFill/>
        </p:spPr>
        <p:txBody>
          <a:bodyPr wrap="square" rtlCol="0">
            <a:spAutoFit/>
          </a:bodyPr>
          <a:lstStyle/>
          <a:p>
            <a:pPr algn="ctr"/>
            <a:r>
              <a:rPr lang="en-US" sz="2000" dirty="0"/>
              <a:t>SANITATION SERVICE LEVELS (SDG 6.2/JMP LADDER)</a:t>
            </a:r>
            <a:endParaRPr lang="en-ZM" sz="2000" dirty="0"/>
          </a:p>
        </p:txBody>
      </p:sp>
      <p:sp>
        <p:nvSpPr>
          <p:cNvPr id="24" name="TextBox 23">
            <a:extLst>
              <a:ext uri="{FF2B5EF4-FFF2-40B4-BE49-F238E27FC236}">
                <a16:creationId xmlns:a16="http://schemas.microsoft.com/office/drawing/2014/main" id="{FD70A098-288F-23AD-3DCF-A4946177C974}"/>
              </a:ext>
            </a:extLst>
          </p:cNvPr>
          <p:cNvSpPr txBox="1"/>
          <p:nvPr/>
        </p:nvSpPr>
        <p:spPr>
          <a:xfrm>
            <a:off x="20064476" y="11334544"/>
            <a:ext cx="7469474" cy="400110"/>
          </a:xfrm>
          <a:prstGeom prst="rect">
            <a:avLst/>
          </a:prstGeom>
          <a:noFill/>
        </p:spPr>
        <p:txBody>
          <a:bodyPr wrap="square" rtlCol="0">
            <a:spAutoFit/>
          </a:bodyPr>
          <a:lstStyle/>
          <a:p>
            <a:pPr algn="ctr"/>
            <a:r>
              <a:rPr lang="en-US" sz="2000" dirty="0"/>
              <a:t>HYGIENE SERVICE LEVELS (SDG 6.2/JMP LADDER)</a:t>
            </a:r>
            <a:endParaRPr lang="en-ZM" sz="2000" dirty="0"/>
          </a:p>
        </p:txBody>
      </p:sp>
      <p:sp>
        <p:nvSpPr>
          <p:cNvPr id="34" name="TextBox 33">
            <a:extLst>
              <a:ext uri="{FF2B5EF4-FFF2-40B4-BE49-F238E27FC236}">
                <a16:creationId xmlns:a16="http://schemas.microsoft.com/office/drawing/2014/main" id="{A3E6581D-67D0-533E-A2C1-30A174C5B9BD}"/>
              </a:ext>
            </a:extLst>
          </p:cNvPr>
          <p:cNvSpPr txBox="1"/>
          <p:nvPr/>
        </p:nvSpPr>
        <p:spPr>
          <a:xfrm>
            <a:off x="1839430" y="10215256"/>
            <a:ext cx="3110837" cy="784830"/>
          </a:xfrm>
          <a:prstGeom prst="rect">
            <a:avLst/>
          </a:prstGeom>
          <a:noFill/>
        </p:spPr>
        <p:txBody>
          <a:bodyPr wrap="square">
            <a:spAutoFit/>
          </a:bodyPr>
          <a:lstStyle/>
          <a:p>
            <a:pPr algn="just"/>
            <a:r>
              <a:rPr lang="en-US" sz="900" dirty="0"/>
              <a:t>In Mansa </a:t>
            </a:r>
            <a:r>
              <a:rPr lang="en-GB" sz="900" dirty="0"/>
              <a:t>District, the main sources of water for schools were boreholes (48%) and wells (31%), with primary and basic schools taking up the largest share of 42% and 28%, respectively. Very few schools are connected to the </a:t>
            </a:r>
            <a:r>
              <a:rPr lang="en-GB" sz="900" dirty="0" err="1"/>
              <a:t>LpWSC</a:t>
            </a:r>
            <a:r>
              <a:rPr lang="en-GB" sz="900" dirty="0"/>
              <a:t> water network. </a:t>
            </a:r>
            <a:endParaRPr lang="en-ZM" sz="900" dirty="0"/>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B4A85793-BC0C-AD57-2E95-AF40BB7B9822}"/>
                  </a:ext>
                </a:extLst>
              </p14:cNvPr>
              <p14:cNvContentPartPr/>
              <p14:nvPr/>
            </p14:nvContentPartPr>
            <p14:xfrm>
              <a:off x="3977640" y="9665970"/>
              <a:ext cx="360" cy="360"/>
            </p14:xfrm>
          </p:contentPart>
        </mc:Choice>
        <mc:Fallback xmlns="">
          <p:pic>
            <p:nvPicPr>
              <p:cNvPr id="32" name="Ink 31">
                <a:extLst>
                  <a:ext uri="{FF2B5EF4-FFF2-40B4-BE49-F238E27FC236}">
                    <a16:creationId xmlns:a16="http://schemas.microsoft.com/office/drawing/2014/main" id="{B4A85793-BC0C-AD57-2E95-AF40BB7B9822}"/>
                  </a:ext>
                </a:extLst>
              </p:cNvPr>
              <p:cNvPicPr/>
              <p:nvPr/>
            </p:nvPicPr>
            <p:blipFill>
              <a:blip r:embed="rId17"/>
              <a:stretch>
                <a:fillRect/>
              </a:stretch>
            </p:blipFill>
            <p:spPr>
              <a:xfrm>
                <a:off x="3968640" y="9656970"/>
                <a:ext cx="18000" cy="18000"/>
              </a:xfrm>
              <a:prstGeom prst="rect">
                <a:avLst/>
              </a:prstGeom>
            </p:spPr>
          </p:pic>
        </mc:Fallback>
      </mc:AlternateContent>
      <p:grpSp>
        <p:nvGrpSpPr>
          <p:cNvPr id="36" name="Group 35">
            <a:extLst>
              <a:ext uri="{FF2B5EF4-FFF2-40B4-BE49-F238E27FC236}">
                <a16:creationId xmlns:a16="http://schemas.microsoft.com/office/drawing/2014/main" id="{7B684A53-EA4D-39F7-5B87-C09A97473AB8}"/>
              </a:ext>
            </a:extLst>
          </p:cNvPr>
          <p:cNvGrpSpPr/>
          <p:nvPr/>
        </p:nvGrpSpPr>
        <p:grpSpPr>
          <a:xfrm>
            <a:off x="4030560" y="9193290"/>
            <a:ext cx="360" cy="7920"/>
            <a:chOff x="4030560" y="8602740"/>
            <a:chExt cx="360" cy="7920"/>
          </a:xfrm>
        </p:grpSpPr>
        <mc:AlternateContent xmlns:mc="http://schemas.openxmlformats.org/markup-compatibility/2006" xmlns:p14="http://schemas.microsoft.com/office/powerpoint/2010/main">
          <mc:Choice Requires="p14">
            <p:contentPart p14:bwMode="auto" r:id="rId18">
              <p14:nvContentPartPr>
                <p14:cNvPr id="33" name="Ink 32">
                  <a:extLst>
                    <a:ext uri="{FF2B5EF4-FFF2-40B4-BE49-F238E27FC236}">
                      <a16:creationId xmlns:a16="http://schemas.microsoft.com/office/drawing/2014/main" id="{4145FB45-4438-9CFD-7990-B47D20050675}"/>
                    </a:ext>
                  </a:extLst>
                </p14:cNvPr>
                <p14:cNvContentPartPr/>
                <p14:nvPr/>
              </p14:nvContentPartPr>
              <p14:xfrm>
                <a:off x="4030560" y="8610300"/>
                <a:ext cx="360" cy="360"/>
              </p14:xfrm>
            </p:contentPart>
          </mc:Choice>
          <mc:Fallback xmlns="">
            <p:pic>
              <p:nvPicPr>
                <p:cNvPr id="33" name="Ink 32">
                  <a:extLst>
                    <a:ext uri="{FF2B5EF4-FFF2-40B4-BE49-F238E27FC236}">
                      <a16:creationId xmlns:a16="http://schemas.microsoft.com/office/drawing/2014/main" id="{4145FB45-4438-9CFD-7990-B47D20050675}"/>
                    </a:ext>
                  </a:extLst>
                </p:cNvPr>
                <p:cNvPicPr/>
                <p:nvPr/>
              </p:nvPicPr>
              <p:blipFill>
                <a:blip r:embed="rId19"/>
                <a:stretch>
                  <a:fillRect/>
                </a:stretch>
              </p:blipFill>
              <p:spPr>
                <a:xfrm>
                  <a:off x="4021920" y="86013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9A8758EC-FA63-2BAB-8004-6DEC9F1A5F93}"/>
                    </a:ext>
                  </a:extLst>
                </p14:cNvPr>
                <p14:cNvContentPartPr/>
                <p14:nvPr/>
              </p14:nvContentPartPr>
              <p14:xfrm>
                <a:off x="4030560" y="8602740"/>
                <a:ext cx="360" cy="360"/>
              </p14:xfrm>
            </p:contentPart>
          </mc:Choice>
          <mc:Fallback xmlns="">
            <p:pic>
              <p:nvPicPr>
                <p:cNvPr id="35" name="Ink 34">
                  <a:extLst>
                    <a:ext uri="{FF2B5EF4-FFF2-40B4-BE49-F238E27FC236}">
                      <a16:creationId xmlns:a16="http://schemas.microsoft.com/office/drawing/2014/main" id="{9A8758EC-FA63-2BAB-8004-6DEC9F1A5F93}"/>
                    </a:ext>
                  </a:extLst>
                </p:cNvPr>
                <p:cNvPicPr/>
                <p:nvPr/>
              </p:nvPicPr>
              <p:blipFill>
                <a:blip r:embed="rId19"/>
                <a:stretch>
                  <a:fillRect/>
                </a:stretch>
              </p:blipFill>
              <p:spPr>
                <a:xfrm>
                  <a:off x="4021920" y="8593740"/>
                  <a:ext cx="18000" cy="18000"/>
                </a:xfrm>
                <a:prstGeom prst="rect">
                  <a:avLst/>
                </a:prstGeom>
              </p:spPr>
            </p:pic>
          </mc:Fallback>
        </mc:AlternateContent>
      </p:grpSp>
      <p:sp>
        <p:nvSpPr>
          <p:cNvPr id="97" name="TextBox 96">
            <a:extLst>
              <a:ext uri="{FF2B5EF4-FFF2-40B4-BE49-F238E27FC236}">
                <a16:creationId xmlns:a16="http://schemas.microsoft.com/office/drawing/2014/main" id="{78DE86CD-8494-57DA-4B43-218CF2AEC2D5}"/>
              </a:ext>
            </a:extLst>
          </p:cNvPr>
          <p:cNvSpPr txBox="1"/>
          <p:nvPr/>
        </p:nvSpPr>
        <p:spPr>
          <a:xfrm>
            <a:off x="11038564" y="9824675"/>
            <a:ext cx="3706672" cy="784830"/>
          </a:xfrm>
          <a:prstGeom prst="rect">
            <a:avLst/>
          </a:prstGeom>
          <a:noFill/>
        </p:spPr>
        <p:txBody>
          <a:bodyPr wrap="square">
            <a:spAutoFit/>
          </a:bodyPr>
          <a:lstStyle/>
          <a:p>
            <a:pPr algn="just"/>
            <a:r>
              <a:rPr lang="en-US" sz="900" dirty="0"/>
              <a:t>In Mansa District</a:t>
            </a:r>
            <a:r>
              <a:rPr lang="en-GB" sz="900" dirty="0"/>
              <a:t>, the main type of sanitation for schools was Ventilated Improved Pit Latrines (VIPs), followed by improved safe traditional latrines, then waterborne to septic tanks. Very few schools are connected to the </a:t>
            </a:r>
            <a:r>
              <a:rPr lang="en-GB" sz="900" dirty="0" err="1"/>
              <a:t>LpWSC</a:t>
            </a:r>
            <a:r>
              <a:rPr lang="en-GB" sz="900" dirty="0"/>
              <a:t> sewer network. 66% of the schools did not have sufficient sanitation facilities and 97% had usable sanitation facilities.</a:t>
            </a:r>
            <a:endParaRPr lang="en-ZM" sz="900" dirty="0"/>
          </a:p>
        </p:txBody>
      </p:sp>
      <p:sp>
        <p:nvSpPr>
          <p:cNvPr id="113" name="TextBox 112">
            <a:extLst>
              <a:ext uri="{FF2B5EF4-FFF2-40B4-BE49-F238E27FC236}">
                <a16:creationId xmlns:a16="http://schemas.microsoft.com/office/drawing/2014/main" id="{2401E833-2308-CBC1-3AFE-B894EA4E212D}"/>
              </a:ext>
            </a:extLst>
          </p:cNvPr>
          <p:cNvSpPr txBox="1"/>
          <p:nvPr/>
        </p:nvSpPr>
        <p:spPr>
          <a:xfrm>
            <a:off x="20875347" y="8644437"/>
            <a:ext cx="2114223" cy="230832"/>
          </a:xfrm>
          <a:prstGeom prst="rect">
            <a:avLst/>
          </a:prstGeom>
          <a:noFill/>
        </p:spPr>
        <p:txBody>
          <a:bodyPr wrap="square" rtlCol="0">
            <a:spAutoFit/>
          </a:bodyPr>
          <a:lstStyle/>
          <a:p>
            <a:r>
              <a:rPr lang="en-US" sz="900" b="1" dirty="0"/>
              <a:t>Types of hand washing Facility</a:t>
            </a:r>
            <a:endParaRPr lang="en-ZM" sz="900" b="1" dirty="0"/>
          </a:p>
        </p:txBody>
      </p:sp>
      <p:sp>
        <p:nvSpPr>
          <p:cNvPr id="114" name="TextBox 113">
            <a:extLst>
              <a:ext uri="{FF2B5EF4-FFF2-40B4-BE49-F238E27FC236}">
                <a16:creationId xmlns:a16="http://schemas.microsoft.com/office/drawing/2014/main" id="{E73BC388-7511-71F8-1333-18424F0A12A3}"/>
              </a:ext>
            </a:extLst>
          </p:cNvPr>
          <p:cNvSpPr txBox="1"/>
          <p:nvPr/>
        </p:nvSpPr>
        <p:spPr>
          <a:xfrm>
            <a:off x="24768280" y="8606068"/>
            <a:ext cx="2114223" cy="230832"/>
          </a:xfrm>
          <a:prstGeom prst="rect">
            <a:avLst/>
          </a:prstGeom>
          <a:noFill/>
        </p:spPr>
        <p:txBody>
          <a:bodyPr wrap="square" rtlCol="0">
            <a:spAutoFit/>
          </a:bodyPr>
          <a:lstStyle/>
          <a:p>
            <a:r>
              <a:rPr lang="en-US" sz="900" b="1" dirty="0"/>
              <a:t>Availability of Hand Washing Facility</a:t>
            </a:r>
            <a:endParaRPr lang="en-ZM" sz="900" b="1" dirty="0"/>
          </a:p>
        </p:txBody>
      </p:sp>
      <p:sp>
        <p:nvSpPr>
          <p:cNvPr id="116" name="TextBox 115">
            <a:extLst>
              <a:ext uri="{FF2B5EF4-FFF2-40B4-BE49-F238E27FC236}">
                <a16:creationId xmlns:a16="http://schemas.microsoft.com/office/drawing/2014/main" id="{B49FD38F-E2E6-A7BD-864E-230E7C1D5CCE}"/>
              </a:ext>
            </a:extLst>
          </p:cNvPr>
          <p:cNvSpPr txBox="1"/>
          <p:nvPr/>
        </p:nvSpPr>
        <p:spPr>
          <a:xfrm>
            <a:off x="20357297" y="10392935"/>
            <a:ext cx="7469474" cy="230832"/>
          </a:xfrm>
          <a:prstGeom prst="rect">
            <a:avLst/>
          </a:prstGeom>
          <a:noFill/>
        </p:spPr>
        <p:txBody>
          <a:bodyPr wrap="square">
            <a:spAutoFit/>
          </a:bodyPr>
          <a:lstStyle/>
          <a:p>
            <a:pPr algn="just"/>
            <a:r>
              <a:rPr lang="en-US" sz="900" dirty="0"/>
              <a:t>In Mansa District, most of the schools had hand washing facilities (93%) and the majority used tap buckets as hand washing facilities. </a:t>
            </a:r>
            <a:endParaRPr lang="en-ZM" sz="900" dirty="0"/>
          </a:p>
        </p:txBody>
      </p:sp>
      <p:sp>
        <p:nvSpPr>
          <p:cNvPr id="117" name="Rectangle 116">
            <a:extLst>
              <a:ext uri="{FF2B5EF4-FFF2-40B4-BE49-F238E27FC236}">
                <a16:creationId xmlns:a16="http://schemas.microsoft.com/office/drawing/2014/main" id="{04406A9F-AA7B-3B84-CF5A-28D7E1562D11}"/>
              </a:ext>
            </a:extLst>
          </p:cNvPr>
          <p:cNvSpPr/>
          <p:nvPr/>
        </p:nvSpPr>
        <p:spPr>
          <a:xfrm>
            <a:off x="1104900" y="1209676"/>
            <a:ext cx="27280673" cy="199418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M"/>
          </a:p>
        </p:txBody>
      </p:sp>
      <mc:AlternateContent xmlns:mc="http://schemas.openxmlformats.org/markup-compatibility/2006" xmlns:p14="http://schemas.microsoft.com/office/powerpoint/2010/main">
        <mc:Choice Requires="p14">
          <p:contentPart p14:bwMode="auto" r:id="rId21">
            <p14:nvContentPartPr>
              <p14:cNvPr id="119" name="Ink 118">
                <a:extLst>
                  <a:ext uri="{FF2B5EF4-FFF2-40B4-BE49-F238E27FC236}">
                    <a16:creationId xmlns:a16="http://schemas.microsoft.com/office/drawing/2014/main" id="{B7AD88EF-69D3-6000-1AA5-519349F07CE2}"/>
                  </a:ext>
                </a:extLst>
              </p14:cNvPr>
              <p14:cNvContentPartPr/>
              <p14:nvPr/>
            </p14:nvContentPartPr>
            <p14:xfrm>
              <a:off x="10876286" y="11056344"/>
              <a:ext cx="7383600" cy="360"/>
            </p14:xfrm>
          </p:contentPart>
        </mc:Choice>
        <mc:Fallback xmlns="">
          <p:pic>
            <p:nvPicPr>
              <p:cNvPr id="119" name="Ink 118">
                <a:extLst>
                  <a:ext uri="{FF2B5EF4-FFF2-40B4-BE49-F238E27FC236}">
                    <a16:creationId xmlns:a16="http://schemas.microsoft.com/office/drawing/2014/main" id="{B7AD88EF-69D3-6000-1AA5-519349F07CE2}"/>
                  </a:ext>
                </a:extLst>
              </p:cNvPr>
              <p:cNvPicPr/>
              <p:nvPr/>
            </p:nvPicPr>
            <p:blipFill>
              <a:blip r:embed="rId22"/>
              <a:stretch>
                <a:fillRect/>
              </a:stretch>
            </p:blipFill>
            <p:spPr>
              <a:xfrm>
                <a:off x="10871606" y="11051664"/>
                <a:ext cx="73926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0" name="Ink 119">
                <a:extLst>
                  <a:ext uri="{FF2B5EF4-FFF2-40B4-BE49-F238E27FC236}">
                    <a16:creationId xmlns:a16="http://schemas.microsoft.com/office/drawing/2014/main" id="{DF8C10AF-524B-61EF-1FB8-2C763118E309}"/>
                  </a:ext>
                </a:extLst>
              </p14:cNvPr>
              <p14:cNvContentPartPr/>
              <p14:nvPr/>
            </p14:nvContentPartPr>
            <p14:xfrm>
              <a:off x="20064476" y="11078469"/>
              <a:ext cx="7383600" cy="360"/>
            </p14:xfrm>
          </p:contentPart>
        </mc:Choice>
        <mc:Fallback xmlns="">
          <p:pic>
            <p:nvPicPr>
              <p:cNvPr id="120" name="Ink 119">
                <a:extLst>
                  <a:ext uri="{FF2B5EF4-FFF2-40B4-BE49-F238E27FC236}">
                    <a16:creationId xmlns:a16="http://schemas.microsoft.com/office/drawing/2014/main" id="{DF8C10AF-524B-61EF-1FB8-2C763118E309}"/>
                  </a:ext>
                </a:extLst>
              </p:cNvPr>
              <p:cNvPicPr/>
              <p:nvPr/>
            </p:nvPicPr>
            <p:blipFill>
              <a:blip r:embed="rId35"/>
              <a:stretch>
                <a:fillRect/>
              </a:stretch>
            </p:blipFill>
            <p:spPr>
              <a:xfrm>
                <a:off x="20059796" y="11073789"/>
                <a:ext cx="7392600" cy="9360"/>
              </a:xfrm>
              <a:prstGeom prst="rect">
                <a:avLst/>
              </a:prstGeom>
            </p:spPr>
          </p:pic>
        </mc:Fallback>
      </mc:AlternateContent>
      <p:pic>
        <p:nvPicPr>
          <p:cNvPr id="124" name="Picture 123">
            <a:extLst>
              <a:ext uri="{FF2B5EF4-FFF2-40B4-BE49-F238E27FC236}">
                <a16:creationId xmlns:a16="http://schemas.microsoft.com/office/drawing/2014/main" id="{D5505820-7B37-4B1A-43E0-ACD867F618D0}"/>
              </a:ext>
            </a:extLst>
          </p:cNvPr>
          <p:cNvPicPr>
            <a:picLocks noChangeAspect="1"/>
          </p:cNvPicPr>
          <p:nvPr/>
        </p:nvPicPr>
        <p:blipFill>
          <a:blip r:embed="rId36"/>
          <a:stretch>
            <a:fillRect/>
          </a:stretch>
        </p:blipFill>
        <p:spPr>
          <a:xfrm>
            <a:off x="26114674" y="20239691"/>
            <a:ext cx="796946" cy="842971"/>
          </a:xfrm>
          <a:prstGeom prst="rect">
            <a:avLst/>
          </a:prstGeom>
        </p:spPr>
      </p:pic>
      <p:pic>
        <p:nvPicPr>
          <p:cNvPr id="125" name="Picture 124" descr="WATER BA">
            <a:extLst>
              <a:ext uri="{FF2B5EF4-FFF2-40B4-BE49-F238E27FC236}">
                <a16:creationId xmlns:a16="http://schemas.microsoft.com/office/drawing/2014/main" id="{2147A275-0960-F660-F0C3-EE0A3C11290E}"/>
              </a:ext>
            </a:extLst>
          </p:cNvPr>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092080" y="20279261"/>
            <a:ext cx="837330" cy="824803"/>
          </a:xfrm>
          <a:prstGeom prst="rect">
            <a:avLst/>
          </a:prstGeom>
          <a:noFill/>
        </p:spPr>
      </p:pic>
      <mc:AlternateContent xmlns:mc="http://schemas.openxmlformats.org/markup-compatibility/2006" xmlns:p14="http://schemas.microsoft.com/office/powerpoint/2010/main">
        <mc:Choice Requires="p14">
          <p:contentPart p14:bwMode="auto" r:id="rId38">
            <p14:nvContentPartPr>
              <p14:cNvPr id="129" name="Ink 128">
                <a:extLst>
                  <a:ext uri="{FF2B5EF4-FFF2-40B4-BE49-F238E27FC236}">
                    <a16:creationId xmlns:a16="http://schemas.microsoft.com/office/drawing/2014/main" id="{060537FD-6018-BB37-53CB-5CD3DBB4E52A}"/>
                  </a:ext>
                </a:extLst>
              </p14:cNvPr>
              <p14:cNvContentPartPr/>
              <p14:nvPr/>
            </p14:nvContentPartPr>
            <p14:xfrm>
              <a:off x="1650000" y="2742560"/>
              <a:ext cx="360" cy="360"/>
            </p14:xfrm>
          </p:contentPart>
        </mc:Choice>
        <mc:Fallback xmlns="">
          <p:pic>
            <p:nvPicPr>
              <p:cNvPr id="129" name="Ink 128">
                <a:extLst>
                  <a:ext uri="{FF2B5EF4-FFF2-40B4-BE49-F238E27FC236}">
                    <a16:creationId xmlns:a16="http://schemas.microsoft.com/office/drawing/2014/main" id="{060537FD-6018-BB37-53CB-5CD3DBB4E52A}"/>
                  </a:ext>
                </a:extLst>
              </p:cNvPr>
              <p:cNvPicPr/>
              <p:nvPr/>
            </p:nvPicPr>
            <p:blipFill>
              <a:blip r:embed="rId17"/>
              <a:stretch>
                <a:fillRect/>
              </a:stretch>
            </p:blipFill>
            <p:spPr>
              <a:xfrm>
                <a:off x="1641000" y="2733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1" name="Ink 130">
                <a:extLst>
                  <a:ext uri="{FF2B5EF4-FFF2-40B4-BE49-F238E27FC236}">
                    <a16:creationId xmlns:a16="http://schemas.microsoft.com/office/drawing/2014/main" id="{F9C6C833-8F84-D702-B789-D9C36BDE5EDE}"/>
                  </a:ext>
                </a:extLst>
              </p14:cNvPr>
              <p14:cNvContentPartPr/>
              <p14:nvPr/>
            </p14:nvContentPartPr>
            <p14:xfrm>
              <a:off x="7768450" y="19967225"/>
              <a:ext cx="360" cy="360"/>
            </p14:xfrm>
          </p:contentPart>
        </mc:Choice>
        <mc:Fallback xmlns="">
          <p:pic>
            <p:nvPicPr>
              <p:cNvPr id="131" name="Ink 130">
                <a:extLst>
                  <a:ext uri="{FF2B5EF4-FFF2-40B4-BE49-F238E27FC236}">
                    <a16:creationId xmlns:a16="http://schemas.microsoft.com/office/drawing/2014/main" id="{F9C6C833-8F84-D702-B789-D9C36BDE5EDE}"/>
                  </a:ext>
                </a:extLst>
              </p:cNvPr>
              <p:cNvPicPr/>
              <p:nvPr/>
            </p:nvPicPr>
            <p:blipFill>
              <a:blip r:embed="rId43"/>
              <a:stretch>
                <a:fillRect/>
              </a:stretch>
            </p:blipFill>
            <p:spPr>
              <a:xfrm>
                <a:off x="7759450" y="199582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9" name="Ink 138">
                <a:extLst>
                  <a:ext uri="{FF2B5EF4-FFF2-40B4-BE49-F238E27FC236}">
                    <a16:creationId xmlns:a16="http://schemas.microsoft.com/office/drawing/2014/main" id="{40EDCD74-36A0-5FB9-2D55-AD5C8E4079E8}"/>
                  </a:ext>
                </a:extLst>
              </p14:cNvPr>
              <p14:cNvContentPartPr/>
              <p14:nvPr/>
            </p14:nvContentPartPr>
            <p14:xfrm>
              <a:off x="9524280" y="4774960"/>
              <a:ext cx="360" cy="360"/>
            </p14:xfrm>
          </p:contentPart>
        </mc:Choice>
        <mc:Fallback xmlns="">
          <p:pic>
            <p:nvPicPr>
              <p:cNvPr id="139" name="Ink 138">
                <a:extLst>
                  <a:ext uri="{FF2B5EF4-FFF2-40B4-BE49-F238E27FC236}">
                    <a16:creationId xmlns:a16="http://schemas.microsoft.com/office/drawing/2014/main" id="{40EDCD74-36A0-5FB9-2D55-AD5C8E4079E8}"/>
                  </a:ext>
                </a:extLst>
              </p:cNvPr>
              <p:cNvPicPr/>
              <p:nvPr/>
            </p:nvPicPr>
            <p:blipFill>
              <a:blip r:embed="rId17"/>
              <a:stretch>
                <a:fillRect/>
              </a:stretch>
            </p:blipFill>
            <p:spPr>
              <a:xfrm>
                <a:off x="9515280" y="4766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2" name="Ink 141">
                <a:extLst>
                  <a:ext uri="{FF2B5EF4-FFF2-40B4-BE49-F238E27FC236}">
                    <a16:creationId xmlns:a16="http://schemas.microsoft.com/office/drawing/2014/main" id="{41251132-B859-E377-D34E-3BB35EE52AA3}"/>
                  </a:ext>
                </a:extLst>
              </p14:cNvPr>
              <p14:cNvContentPartPr/>
              <p14:nvPr/>
            </p14:nvContentPartPr>
            <p14:xfrm>
              <a:off x="18236280" y="19811560"/>
              <a:ext cx="360" cy="360"/>
            </p14:xfrm>
          </p:contentPart>
        </mc:Choice>
        <mc:Fallback xmlns="">
          <p:pic>
            <p:nvPicPr>
              <p:cNvPr id="142" name="Ink 141">
                <a:extLst>
                  <a:ext uri="{FF2B5EF4-FFF2-40B4-BE49-F238E27FC236}">
                    <a16:creationId xmlns:a16="http://schemas.microsoft.com/office/drawing/2014/main" id="{41251132-B859-E377-D34E-3BB35EE52AA3}"/>
                  </a:ext>
                </a:extLst>
              </p:cNvPr>
              <p:cNvPicPr/>
              <p:nvPr/>
            </p:nvPicPr>
            <p:blipFill>
              <a:blip r:embed="rId17"/>
              <a:stretch>
                <a:fillRect/>
              </a:stretch>
            </p:blipFill>
            <p:spPr>
              <a:xfrm>
                <a:off x="18227280" y="1980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4" name="Ink 143">
                <a:extLst>
                  <a:ext uri="{FF2B5EF4-FFF2-40B4-BE49-F238E27FC236}">
                    <a16:creationId xmlns:a16="http://schemas.microsoft.com/office/drawing/2014/main" id="{19579E01-B39A-11B3-3D8F-3EBFB88DB2F4}"/>
                  </a:ext>
                </a:extLst>
              </p14:cNvPr>
              <p14:cNvContentPartPr/>
              <p14:nvPr/>
            </p14:nvContentPartPr>
            <p14:xfrm>
              <a:off x="17960794" y="19833257"/>
              <a:ext cx="360" cy="360"/>
            </p14:xfrm>
          </p:contentPart>
        </mc:Choice>
        <mc:Fallback xmlns="">
          <p:pic>
            <p:nvPicPr>
              <p:cNvPr id="144" name="Ink 143">
                <a:extLst>
                  <a:ext uri="{FF2B5EF4-FFF2-40B4-BE49-F238E27FC236}">
                    <a16:creationId xmlns:a16="http://schemas.microsoft.com/office/drawing/2014/main" id="{19579E01-B39A-11B3-3D8F-3EBFB88DB2F4}"/>
                  </a:ext>
                </a:extLst>
              </p:cNvPr>
              <p:cNvPicPr/>
              <p:nvPr/>
            </p:nvPicPr>
            <p:blipFill>
              <a:blip r:embed="rId17"/>
              <a:stretch>
                <a:fillRect/>
              </a:stretch>
            </p:blipFill>
            <p:spPr>
              <a:xfrm>
                <a:off x="17952154" y="198246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9" name="Ink 148">
                <a:extLst>
                  <a:ext uri="{FF2B5EF4-FFF2-40B4-BE49-F238E27FC236}">
                    <a16:creationId xmlns:a16="http://schemas.microsoft.com/office/drawing/2014/main" id="{23A15550-132A-9294-2971-783A8A6CE972}"/>
                  </a:ext>
                </a:extLst>
              </p14:cNvPr>
              <p14:cNvContentPartPr/>
              <p14:nvPr/>
            </p14:nvContentPartPr>
            <p14:xfrm>
              <a:off x="8140964" y="19642922"/>
              <a:ext cx="24120" cy="12960"/>
            </p14:xfrm>
          </p:contentPart>
        </mc:Choice>
        <mc:Fallback xmlns="">
          <p:pic>
            <p:nvPicPr>
              <p:cNvPr id="149" name="Ink 148">
                <a:extLst>
                  <a:ext uri="{FF2B5EF4-FFF2-40B4-BE49-F238E27FC236}">
                    <a16:creationId xmlns:a16="http://schemas.microsoft.com/office/drawing/2014/main" id="{23A15550-132A-9294-2971-783A8A6CE972}"/>
                  </a:ext>
                </a:extLst>
              </p:cNvPr>
              <p:cNvPicPr/>
              <p:nvPr/>
            </p:nvPicPr>
            <p:blipFill>
              <a:blip r:embed="rId51"/>
              <a:stretch>
                <a:fillRect/>
              </a:stretch>
            </p:blipFill>
            <p:spPr>
              <a:xfrm>
                <a:off x="8131964" y="19634165"/>
                <a:ext cx="41760" cy="30123"/>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0" name="Ink 149">
                <a:extLst>
                  <a:ext uri="{FF2B5EF4-FFF2-40B4-BE49-F238E27FC236}">
                    <a16:creationId xmlns:a16="http://schemas.microsoft.com/office/drawing/2014/main" id="{90E6087F-265F-8BD5-2E74-6EFB1B805D73}"/>
                  </a:ext>
                </a:extLst>
              </p14:cNvPr>
              <p14:cNvContentPartPr/>
              <p14:nvPr/>
            </p14:nvContentPartPr>
            <p14:xfrm>
              <a:off x="9078764" y="19568762"/>
              <a:ext cx="360" cy="360"/>
            </p14:xfrm>
          </p:contentPart>
        </mc:Choice>
        <mc:Fallback xmlns="">
          <p:pic>
            <p:nvPicPr>
              <p:cNvPr id="150" name="Ink 149">
                <a:extLst>
                  <a:ext uri="{FF2B5EF4-FFF2-40B4-BE49-F238E27FC236}">
                    <a16:creationId xmlns:a16="http://schemas.microsoft.com/office/drawing/2014/main" id="{90E6087F-265F-8BD5-2E74-6EFB1B805D73}"/>
                  </a:ext>
                </a:extLst>
              </p:cNvPr>
              <p:cNvPicPr/>
              <p:nvPr/>
            </p:nvPicPr>
            <p:blipFill>
              <a:blip r:embed="rId43"/>
              <a:stretch>
                <a:fillRect/>
              </a:stretch>
            </p:blipFill>
            <p:spPr>
              <a:xfrm>
                <a:off x="9069764" y="195597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4" name="Ink 153">
                <a:extLst>
                  <a:ext uri="{FF2B5EF4-FFF2-40B4-BE49-F238E27FC236}">
                    <a16:creationId xmlns:a16="http://schemas.microsoft.com/office/drawing/2014/main" id="{7B657B1E-895F-60D1-83D4-0B1899F18B33}"/>
                  </a:ext>
                </a:extLst>
              </p14:cNvPr>
              <p14:cNvContentPartPr/>
              <p14:nvPr/>
            </p14:nvContentPartPr>
            <p14:xfrm>
              <a:off x="9524914" y="20442737"/>
              <a:ext cx="360" cy="360"/>
            </p14:xfrm>
          </p:contentPart>
        </mc:Choice>
        <mc:Fallback xmlns="">
          <p:pic>
            <p:nvPicPr>
              <p:cNvPr id="154" name="Ink 153">
                <a:extLst>
                  <a:ext uri="{FF2B5EF4-FFF2-40B4-BE49-F238E27FC236}">
                    <a16:creationId xmlns:a16="http://schemas.microsoft.com/office/drawing/2014/main" id="{7B657B1E-895F-60D1-83D4-0B1899F18B33}"/>
                  </a:ext>
                </a:extLst>
              </p:cNvPr>
              <p:cNvPicPr/>
              <p:nvPr/>
            </p:nvPicPr>
            <p:blipFill>
              <a:blip r:embed="rId17"/>
              <a:stretch>
                <a:fillRect/>
              </a:stretch>
            </p:blipFill>
            <p:spPr>
              <a:xfrm>
                <a:off x="9515914" y="20434097"/>
                <a:ext cx="18000" cy="18000"/>
              </a:xfrm>
              <a:prstGeom prst="rect">
                <a:avLst/>
              </a:prstGeom>
            </p:spPr>
          </p:pic>
        </mc:Fallback>
      </mc:AlternateContent>
      <p:pic>
        <p:nvPicPr>
          <p:cNvPr id="123" name="Picture 122">
            <a:extLst>
              <a:ext uri="{FF2B5EF4-FFF2-40B4-BE49-F238E27FC236}">
                <a16:creationId xmlns:a16="http://schemas.microsoft.com/office/drawing/2014/main" id="{EDDBC1C5-C8C0-6438-ADE1-5B20FA86FC47}"/>
              </a:ext>
            </a:extLst>
          </p:cNvPr>
          <p:cNvPicPr>
            <a:picLocks noChangeAspect="1"/>
          </p:cNvPicPr>
          <p:nvPr/>
        </p:nvPicPr>
        <p:blipFill rotWithShape="1">
          <a:blip r:embed="rId54"/>
          <a:srcRect l="22161" r="18184"/>
          <a:stretch/>
        </p:blipFill>
        <p:spPr>
          <a:xfrm>
            <a:off x="1650000" y="20223755"/>
            <a:ext cx="2506258" cy="879814"/>
          </a:xfrm>
          <a:prstGeom prst="rect">
            <a:avLst/>
          </a:prstGeom>
        </p:spPr>
      </p:pic>
      <p:sp>
        <p:nvSpPr>
          <p:cNvPr id="8" name="TextBox 7">
            <a:extLst>
              <a:ext uri="{FF2B5EF4-FFF2-40B4-BE49-F238E27FC236}">
                <a16:creationId xmlns:a16="http://schemas.microsoft.com/office/drawing/2014/main" id="{6297239B-407B-4C56-871D-4F8834FE023F}"/>
              </a:ext>
            </a:extLst>
          </p:cNvPr>
          <p:cNvSpPr txBox="1"/>
          <p:nvPr/>
        </p:nvSpPr>
        <p:spPr>
          <a:xfrm>
            <a:off x="4994638" y="20606773"/>
            <a:ext cx="5391734" cy="369332"/>
          </a:xfrm>
          <a:prstGeom prst="rect">
            <a:avLst/>
          </a:prstGeom>
          <a:noFill/>
        </p:spPr>
        <p:txBody>
          <a:bodyPr wrap="square" rtlCol="0">
            <a:spAutoFit/>
          </a:bodyPr>
          <a:lstStyle/>
          <a:p>
            <a:pPr hangingPunct="0"/>
            <a:r>
              <a:rPr lang="de-DE" sz="900" b="1" dirty="0"/>
              <a:t>Published by</a:t>
            </a:r>
            <a:r>
              <a:rPr lang="de-DE" sz="900" dirty="0"/>
              <a:t>;</a:t>
            </a:r>
            <a:endParaRPr lang="en-GB" sz="900" dirty="0"/>
          </a:p>
          <a:p>
            <a:pPr hangingPunct="0"/>
            <a:r>
              <a:rPr lang="en-GB" sz="900" dirty="0"/>
              <a:t>Reform of the Water Sector Programme Phase II (RWS II) in Zambia</a:t>
            </a:r>
            <a:r>
              <a:rPr lang="de-DE" sz="900" dirty="0"/>
              <a:t> </a:t>
            </a:r>
            <a:endParaRPr lang="en-US" sz="900" dirty="0"/>
          </a:p>
        </p:txBody>
      </p:sp>
      <p:pic>
        <p:nvPicPr>
          <p:cNvPr id="115" name="Picture 6">
            <a:extLst>
              <a:ext uri="{FF2B5EF4-FFF2-40B4-BE49-F238E27FC236}">
                <a16:creationId xmlns:a16="http://schemas.microsoft.com/office/drawing/2014/main" id="{8087982C-BF1A-4E4E-AFFE-8B20AEAA1DE0}"/>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160539" y="20511508"/>
            <a:ext cx="653639" cy="46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29308D62-655E-F618-88B8-665A5ADF0374}"/>
              </a:ext>
            </a:extLst>
          </p:cNvPr>
          <p:cNvSpPr txBox="1"/>
          <p:nvPr/>
        </p:nvSpPr>
        <p:spPr>
          <a:xfrm>
            <a:off x="5365053" y="8530784"/>
            <a:ext cx="1814257" cy="230832"/>
          </a:xfrm>
          <a:prstGeom prst="rect">
            <a:avLst/>
          </a:prstGeom>
          <a:solidFill>
            <a:schemeClr val="bg1"/>
          </a:solidFill>
        </p:spPr>
        <p:txBody>
          <a:bodyPr wrap="square" rtlCol="0">
            <a:spAutoFit/>
          </a:bodyPr>
          <a:lstStyle/>
          <a:p>
            <a:pPr algn="ctr"/>
            <a:r>
              <a:rPr lang="en-US" sz="900" b="1" dirty="0"/>
              <a:t>Water Continuously Available (%)</a:t>
            </a:r>
            <a:endParaRPr lang="en-ZM" sz="900" b="1" dirty="0"/>
          </a:p>
        </p:txBody>
      </p:sp>
      <p:sp>
        <p:nvSpPr>
          <p:cNvPr id="14" name="TextBox 13">
            <a:extLst>
              <a:ext uri="{FF2B5EF4-FFF2-40B4-BE49-F238E27FC236}">
                <a16:creationId xmlns:a16="http://schemas.microsoft.com/office/drawing/2014/main" id="{9AD65245-BC15-E9D3-C42E-8AF5D707750D}"/>
              </a:ext>
            </a:extLst>
          </p:cNvPr>
          <p:cNvSpPr txBox="1"/>
          <p:nvPr/>
        </p:nvSpPr>
        <p:spPr>
          <a:xfrm>
            <a:off x="7257398" y="8524658"/>
            <a:ext cx="1951434" cy="230832"/>
          </a:xfrm>
          <a:prstGeom prst="rect">
            <a:avLst/>
          </a:prstGeom>
          <a:solidFill>
            <a:schemeClr val="bg1"/>
          </a:solidFill>
        </p:spPr>
        <p:txBody>
          <a:bodyPr wrap="square" rtlCol="0">
            <a:spAutoFit/>
          </a:bodyPr>
          <a:lstStyle/>
          <a:p>
            <a:pPr algn="ctr"/>
            <a:r>
              <a:rPr lang="en-US" sz="900" b="1" dirty="0"/>
              <a:t>Willingness to Connect to </a:t>
            </a:r>
            <a:r>
              <a:rPr lang="en-US" sz="900" b="1" dirty="0" err="1"/>
              <a:t>LpWSC</a:t>
            </a:r>
            <a:r>
              <a:rPr lang="en-US" sz="900" b="1" dirty="0"/>
              <a:t> (%)</a:t>
            </a:r>
            <a:endParaRPr lang="en-ZM" sz="900" b="1" dirty="0"/>
          </a:p>
        </p:txBody>
      </p:sp>
      <p:graphicFrame>
        <p:nvGraphicFramePr>
          <p:cNvPr id="13" name="Chart 12">
            <a:extLst>
              <a:ext uri="{FF2B5EF4-FFF2-40B4-BE49-F238E27FC236}">
                <a16:creationId xmlns:a16="http://schemas.microsoft.com/office/drawing/2014/main" id="{C019CB15-23C4-5AF6-F1ED-02F7301CFAD1}"/>
              </a:ext>
            </a:extLst>
          </p:cNvPr>
          <p:cNvGraphicFramePr>
            <a:graphicFrameLocks/>
          </p:cNvGraphicFramePr>
          <p:nvPr>
            <p:extLst>
              <p:ext uri="{D42A27DB-BD31-4B8C-83A1-F6EECF244321}">
                <p14:modId xmlns:p14="http://schemas.microsoft.com/office/powerpoint/2010/main" val="2949808057"/>
              </p:ext>
            </p:extLst>
          </p:nvPr>
        </p:nvGraphicFramePr>
        <p:xfrm>
          <a:off x="5459653" y="8778404"/>
          <a:ext cx="1625058" cy="1614531"/>
        </p:xfrm>
        <a:graphic>
          <a:graphicData uri="http://schemas.openxmlformats.org/drawingml/2006/chart">
            <c:chart xmlns:c="http://schemas.openxmlformats.org/drawingml/2006/chart" xmlns:r="http://schemas.openxmlformats.org/officeDocument/2006/relationships" r:id="rId56"/>
          </a:graphicData>
        </a:graphic>
      </p:graphicFrame>
      <p:graphicFrame>
        <p:nvGraphicFramePr>
          <p:cNvPr id="15" name="Chart 14">
            <a:extLst>
              <a:ext uri="{FF2B5EF4-FFF2-40B4-BE49-F238E27FC236}">
                <a16:creationId xmlns:a16="http://schemas.microsoft.com/office/drawing/2014/main" id="{C4D0668C-050F-2239-C998-CB15977E6831}"/>
              </a:ext>
            </a:extLst>
          </p:cNvPr>
          <p:cNvGraphicFramePr>
            <a:graphicFrameLocks/>
          </p:cNvGraphicFramePr>
          <p:nvPr>
            <p:extLst>
              <p:ext uri="{D42A27DB-BD31-4B8C-83A1-F6EECF244321}">
                <p14:modId xmlns:p14="http://schemas.microsoft.com/office/powerpoint/2010/main" val="1690848871"/>
              </p:ext>
            </p:extLst>
          </p:nvPr>
        </p:nvGraphicFramePr>
        <p:xfrm>
          <a:off x="7364736" y="8789908"/>
          <a:ext cx="1680378" cy="1614583"/>
        </p:xfrm>
        <a:graphic>
          <a:graphicData uri="http://schemas.openxmlformats.org/drawingml/2006/chart">
            <c:chart xmlns:c="http://schemas.openxmlformats.org/drawingml/2006/chart" xmlns:r="http://schemas.openxmlformats.org/officeDocument/2006/relationships" r:id="rId57"/>
          </a:graphicData>
        </a:graphic>
      </p:graphicFrame>
      <p:sp>
        <p:nvSpPr>
          <p:cNvPr id="42" name="TextBox 41">
            <a:extLst>
              <a:ext uri="{FF2B5EF4-FFF2-40B4-BE49-F238E27FC236}">
                <a16:creationId xmlns:a16="http://schemas.microsoft.com/office/drawing/2014/main" id="{98DEDC92-29C7-7244-A586-3C6B5F82CA0D}"/>
              </a:ext>
            </a:extLst>
          </p:cNvPr>
          <p:cNvSpPr txBox="1"/>
          <p:nvPr/>
        </p:nvSpPr>
        <p:spPr>
          <a:xfrm>
            <a:off x="5372259" y="10477835"/>
            <a:ext cx="1695706" cy="507831"/>
          </a:xfrm>
          <a:prstGeom prst="rect">
            <a:avLst/>
          </a:prstGeom>
          <a:noFill/>
        </p:spPr>
        <p:txBody>
          <a:bodyPr wrap="square">
            <a:spAutoFit/>
          </a:bodyPr>
          <a:lstStyle/>
          <a:p>
            <a:pPr algn="just"/>
            <a:r>
              <a:rPr lang="en-GB" sz="900" dirty="0"/>
              <a:t>64% of the schools had continuous availability of water from their water sources.</a:t>
            </a:r>
            <a:endParaRPr lang="en-ZM" sz="900" dirty="0"/>
          </a:p>
        </p:txBody>
      </p:sp>
      <p:sp>
        <p:nvSpPr>
          <p:cNvPr id="43" name="TextBox 42">
            <a:extLst>
              <a:ext uri="{FF2B5EF4-FFF2-40B4-BE49-F238E27FC236}">
                <a16:creationId xmlns:a16="http://schemas.microsoft.com/office/drawing/2014/main" id="{D8E37445-81AB-7288-8DC8-B8977169BA05}"/>
              </a:ext>
            </a:extLst>
          </p:cNvPr>
          <p:cNvSpPr txBox="1"/>
          <p:nvPr/>
        </p:nvSpPr>
        <p:spPr>
          <a:xfrm>
            <a:off x="7310004" y="10465821"/>
            <a:ext cx="1789842" cy="507831"/>
          </a:xfrm>
          <a:prstGeom prst="rect">
            <a:avLst/>
          </a:prstGeom>
          <a:noFill/>
        </p:spPr>
        <p:txBody>
          <a:bodyPr wrap="square">
            <a:spAutoFit/>
          </a:bodyPr>
          <a:lstStyle/>
          <a:p>
            <a:pPr algn="just"/>
            <a:r>
              <a:rPr lang="en-GB" sz="900" dirty="0"/>
              <a:t>82% of the schools that were not connected to </a:t>
            </a:r>
            <a:r>
              <a:rPr lang="en-GB" sz="900" dirty="0" err="1"/>
              <a:t>LpWSC</a:t>
            </a:r>
            <a:r>
              <a:rPr lang="en-GB" sz="900" dirty="0"/>
              <a:t> were willing to get connected.</a:t>
            </a:r>
            <a:endParaRPr lang="en-ZM" sz="900" dirty="0"/>
          </a:p>
        </p:txBody>
      </p:sp>
      <p:sp>
        <p:nvSpPr>
          <p:cNvPr id="54" name="TextBox 53">
            <a:extLst>
              <a:ext uri="{FF2B5EF4-FFF2-40B4-BE49-F238E27FC236}">
                <a16:creationId xmlns:a16="http://schemas.microsoft.com/office/drawing/2014/main" id="{A282563E-B314-C1D7-5D7D-92E16ED99872}"/>
              </a:ext>
            </a:extLst>
          </p:cNvPr>
          <p:cNvSpPr txBox="1"/>
          <p:nvPr/>
        </p:nvSpPr>
        <p:spPr>
          <a:xfrm>
            <a:off x="14847141" y="8576308"/>
            <a:ext cx="1472397" cy="369332"/>
          </a:xfrm>
          <a:prstGeom prst="rect">
            <a:avLst/>
          </a:prstGeom>
          <a:solidFill>
            <a:schemeClr val="bg1"/>
          </a:solidFill>
        </p:spPr>
        <p:txBody>
          <a:bodyPr wrap="square" rtlCol="0">
            <a:spAutoFit/>
          </a:bodyPr>
          <a:lstStyle/>
          <a:p>
            <a:pPr algn="ctr"/>
            <a:r>
              <a:rPr lang="en-US" sz="900" b="1" dirty="0"/>
              <a:t>Sufficiency of Sanitation Facilities (%)</a:t>
            </a:r>
            <a:endParaRPr lang="en-ZM" sz="900" b="1" dirty="0"/>
          </a:p>
        </p:txBody>
      </p:sp>
      <p:sp>
        <p:nvSpPr>
          <p:cNvPr id="55" name="TextBox 54">
            <a:extLst>
              <a:ext uri="{FF2B5EF4-FFF2-40B4-BE49-F238E27FC236}">
                <a16:creationId xmlns:a16="http://schemas.microsoft.com/office/drawing/2014/main" id="{4F4B80F5-55BD-A57C-B47F-6C65533C9E03}"/>
              </a:ext>
            </a:extLst>
          </p:cNvPr>
          <p:cNvSpPr txBox="1"/>
          <p:nvPr/>
        </p:nvSpPr>
        <p:spPr>
          <a:xfrm>
            <a:off x="16319071" y="8640607"/>
            <a:ext cx="1582916" cy="369332"/>
          </a:xfrm>
          <a:prstGeom prst="rect">
            <a:avLst/>
          </a:prstGeom>
          <a:solidFill>
            <a:schemeClr val="bg1"/>
          </a:solidFill>
        </p:spPr>
        <p:txBody>
          <a:bodyPr wrap="square" rtlCol="0">
            <a:spAutoFit/>
          </a:bodyPr>
          <a:lstStyle/>
          <a:p>
            <a:pPr algn="ctr"/>
            <a:r>
              <a:rPr lang="en-US" sz="900" b="1" dirty="0"/>
              <a:t>Sanitation Facilities Usability (%)</a:t>
            </a:r>
            <a:endParaRPr lang="en-ZM" sz="900" b="1" dirty="0"/>
          </a:p>
        </p:txBody>
      </p:sp>
      <p:sp>
        <p:nvSpPr>
          <p:cNvPr id="61" name="Rectangle 60">
            <a:extLst>
              <a:ext uri="{FF2B5EF4-FFF2-40B4-BE49-F238E27FC236}">
                <a16:creationId xmlns:a16="http://schemas.microsoft.com/office/drawing/2014/main" id="{3363B3C1-5318-5B37-1EBF-4260DE3D798C}"/>
              </a:ext>
            </a:extLst>
          </p:cNvPr>
          <p:cNvSpPr/>
          <p:nvPr/>
        </p:nvSpPr>
        <p:spPr>
          <a:xfrm>
            <a:off x="16214269" y="7760218"/>
            <a:ext cx="2022011" cy="48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dirty="0"/>
          </a:p>
        </p:txBody>
      </p:sp>
      <p:graphicFrame>
        <p:nvGraphicFramePr>
          <p:cNvPr id="29" name="Chart 28">
            <a:extLst>
              <a:ext uri="{FF2B5EF4-FFF2-40B4-BE49-F238E27FC236}">
                <a16:creationId xmlns:a16="http://schemas.microsoft.com/office/drawing/2014/main" id="{AEEF340A-A455-4B44-924B-3F8DC1F37940}"/>
              </a:ext>
            </a:extLst>
          </p:cNvPr>
          <p:cNvGraphicFramePr>
            <a:graphicFrameLocks/>
          </p:cNvGraphicFramePr>
          <p:nvPr>
            <p:extLst>
              <p:ext uri="{D42A27DB-BD31-4B8C-83A1-F6EECF244321}">
                <p14:modId xmlns:p14="http://schemas.microsoft.com/office/powerpoint/2010/main" val="209891647"/>
              </p:ext>
            </p:extLst>
          </p:nvPr>
        </p:nvGraphicFramePr>
        <p:xfrm>
          <a:off x="2684402" y="16617728"/>
          <a:ext cx="2385603" cy="3489881"/>
        </p:xfrm>
        <a:graphic>
          <a:graphicData uri="http://schemas.openxmlformats.org/drawingml/2006/chart">
            <c:chart xmlns:c="http://schemas.openxmlformats.org/drawingml/2006/chart" xmlns:r="http://schemas.openxmlformats.org/officeDocument/2006/relationships" r:id="rId58"/>
          </a:graphicData>
        </a:graphic>
      </p:graphicFrame>
      <p:graphicFrame>
        <p:nvGraphicFramePr>
          <p:cNvPr id="38" name="Chart 37">
            <a:extLst>
              <a:ext uri="{FF2B5EF4-FFF2-40B4-BE49-F238E27FC236}">
                <a16:creationId xmlns:a16="http://schemas.microsoft.com/office/drawing/2014/main" id="{ECF1B8CB-5EB1-40D6-85C5-4786C58CCCEE}"/>
              </a:ext>
            </a:extLst>
          </p:cNvPr>
          <p:cNvGraphicFramePr>
            <a:graphicFrameLocks/>
          </p:cNvGraphicFramePr>
          <p:nvPr>
            <p:extLst>
              <p:ext uri="{D42A27DB-BD31-4B8C-83A1-F6EECF244321}">
                <p14:modId xmlns:p14="http://schemas.microsoft.com/office/powerpoint/2010/main" val="1216273224"/>
              </p:ext>
            </p:extLst>
          </p:nvPr>
        </p:nvGraphicFramePr>
        <p:xfrm>
          <a:off x="11577242" y="16824780"/>
          <a:ext cx="2154215" cy="3174865"/>
        </p:xfrm>
        <a:graphic>
          <a:graphicData uri="http://schemas.openxmlformats.org/drawingml/2006/chart">
            <c:chart xmlns:c="http://schemas.openxmlformats.org/drawingml/2006/chart" xmlns:r="http://schemas.openxmlformats.org/officeDocument/2006/relationships" r:id="rId59"/>
          </a:graphicData>
        </a:graphic>
      </p:graphicFrame>
      <p:graphicFrame>
        <p:nvGraphicFramePr>
          <p:cNvPr id="45" name="Chart 44">
            <a:extLst>
              <a:ext uri="{FF2B5EF4-FFF2-40B4-BE49-F238E27FC236}">
                <a16:creationId xmlns:a16="http://schemas.microsoft.com/office/drawing/2014/main" id="{BEE1E6F6-9976-40AD-A635-57C0A38C8F3C}"/>
              </a:ext>
            </a:extLst>
          </p:cNvPr>
          <p:cNvGraphicFramePr>
            <a:graphicFrameLocks/>
          </p:cNvGraphicFramePr>
          <p:nvPr>
            <p:extLst>
              <p:ext uri="{D42A27DB-BD31-4B8C-83A1-F6EECF244321}">
                <p14:modId xmlns:p14="http://schemas.microsoft.com/office/powerpoint/2010/main" val="1873196545"/>
              </p:ext>
            </p:extLst>
          </p:nvPr>
        </p:nvGraphicFramePr>
        <p:xfrm>
          <a:off x="20370092" y="16803788"/>
          <a:ext cx="2297500" cy="3327853"/>
        </p:xfrm>
        <a:graphic>
          <a:graphicData uri="http://schemas.openxmlformats.org/drawingml/2006/chart">
            <c:chart xmlns:c="http://schemas.openxmlformats.org/drawingml/2006/chart" xmlns:r="http://schemas.openxmlformats.org/officeDocument/2006/relationships" r:id="rId60"/>
          </a:graphicData>
        </a:graphic>
      </p:graphicFrame>
      <mc:AlternateContent xmlns:mc="http://schemas.openxmlformats.org/markup-compatibility/2006" xmlns:p14="http://schemas.microsoft.com/office/powerpoint/2010/main">
        <mc:Choice Requires="p14">
          <p:contentPart p14:bwMode="auto" r:id="rId61">
            <p14:nvContentPartPr>
              <p14:cNvPr id="7" name="Ink 6">
                <a:extLst>
                  <a:ext uri="{FF2B5EF4-FFF2-40B4-BE49-F238E27FC236}">
                    <a16:creationId xmlns:a16="http://schemas.microsoft.com/office/drawing/2014/main" id="{B7AD88EF-69D3-6000-1AA5-519349F07CE2}"/>
                  </a:ext>
                </a:extLst>
              </p14:cNvPr>
              <p14:cNvContentPartPr/>
              <p14:nvPr/>
            </p14:nvContentPartPr>
            <p14:xfrm>
              <a:off x="1887273" y="11085178"/>
              <a:ext cx="7383600" cy="360"/>
            </p14:xfrm>
          </p:contentPart>
        </mc:Choice>
        <mc:Fallback xmlns="">
          <p:pic>
            <p:nvPicPr>
              <p:cNvPr id="7" name="Ink 6">
                <a:extLst>
                  <a:ext uri="{FF2B5EF4-FFF2-40B4-BE49-F238E27FC236}">
                    <a16:creationId xmlns:a16="http://schemas.microsoft.com/office/drawing/2014/main" id="{B7AD88EF-69D3-6000-1AA5-519349F07CE2}"/>
                  </a:ext>
                </a:extLst>
              </p:cNvPr>
              <p:cNvPicPr/>
              <p:nvPr/>
            </p:nvPicPr>
            <p:blipFill>
              <a:blip r:embed="rId22"/>
              <a:stretch>
                <a:fillRect/>
              </a:stretch>
            </p:blipFill>
            <p:spPr>
              <a:xfrm>
                <a:off x="1882593" y="11080498"/>
                <a:ext cx="7392600" cy="9360"/>
              </a:xfrm>
              <a:prstGeom prst="rect">
                <a:avLst/>
              </a:prstGeom>
            </p:spPr>
          </p:pic>
        </mc:Fallback>
      </mc:AlternateContent>
      <p:graphicFrame>
        <p:nvGraphicFramePr>
          <p:cNvPr id="31" name="Chart 30">
            <a:extLst>
              <a:ext uri="{FF2B5EF4-FFF2-40B4-BE49-F238E27FC236}">
                <a16:creationId xmlns:a16="http://schemas.microsoft.com/office/drawing/2014/main" id="{128BF054-2407-AD2D-E166-DA4B50808186}"/>
              </a:ext>
            </a:extLst>
          </p:cNvPr>
          <p:cNvGraphicFramePr>
            <a:graphicFrameLocks/>
          </p:cNvGraphicFramePr>
          <p:nvPr>
            <p:extLst>
              <p:ext uri="{D42A27DB-BD31-4B8C-83A1-F6EECF244321}">
                <p14:modId xmlns:p14="http://schemas.microsoft.com/office/powerpoint/2010/main" val="2536659299"/>
              </p:ext>
            </p:extLst>
          </p:nvPr>
        </p:nvGraphicFramePr>
        <p:xfrm>
          <a:off x="1894284" y="8639035"/>
          <a:ext cx="2928624" cy="1636781"/>
        </p:xfrm>
        <a:graphic>
          <a:graphicData uri="http://schemas.openxmlformats.org/drawingml/2006/chart">
            <c:chart xmlns:c="http://schemas.openxmlformats.org/drawingml/2006/chart" xmlns:r="http://schemas.openxmlformats.org/officeDocument/2006/relationships" r:id="rId62"/>
          </a:graphicData>
        </a:graphic>
      </p:graphicFrame>
      <p:pic>
        <p:nvPicPr>
          <p:cNvPr id="52" name="Picture 51">
            <a:extLst>
              <a:ext uri="{FF2B5EF4-FFF2-40B4-BE49-F238E27FC236}">
                <a16:creationId xmlns:a16="http://schemas.microsoft.com/office/drawing/2014/main" id="{2DAD6283-F223-600D-9E9E-5C94676624E1}"/>
              </a:ext>
            </a:extLst>
          </p:cNvPr>
          <p:cNvPicPr>
            <a:picLocks noChangeAspect="1"/>
          </p:cNvPicPr>
          <p:nvPr/>
        </p:nvPicPr>
        <p:blipFill>
          <a:blip r:embed="rId63"/>
          <a:stretch>
            <a:fillRect/>
          </a:stretch>
        </p:blipFill>
        <p:spPr>
          <a:xfrm>
            <a:off x="11107538" y="8721828"/>
            <a:ext cx="3587716" cy="892376"/>
          </a:xfrm>
          <a:prstGeom prst="rect">
            <a:avLst/>
          </a:prstGeom>
        </p:spPr>
      </p:pic>
      <p:graphicFrame>
        <p:nvGraphicFramePr>
          <p:cNvPr id="57" name="Chart 56">
            <a:extLst>
              <a:ext uri="{FF2B5EF4-FFF2-40B4-BE49-F238E27FC236}">
                <a16:creationId xmlns:a16="http://schemas.microsoft.com/office/drawing/2014/main" id="{1EDAE971-4074-8FEA-FFB3-4D29CD60E093}"/>
              </a:ext>
            </a:extLst>
          </p:cNvPr>
          <p:cNvGraphicFramePr>
            <a:graphicFrameLocks/>
          </p:cNvGraphicFramePr>
          <p:nvPr>
            <p:extLst>
              <p:ext uri="{D42A27DB-BD31-4B8C-83A1-F6EECF244321}">
                <p14:modId xmlns:p14="http://schemas.microsoft.com/office/powerpoint/2010/main" val="3650304598"/>
              </p:ext>
            </p:extLst>
          </p:nvPr>
        </p:nvGraphicFramePr>
        <p:xfrm>
          <a:off x="14728740" y="8851824"/>
          <a:ext cx="1937281" cy="1764966"/>
        </p:xfrm>
        <a:graphic>
          <a:graphicData uri="http://schemas.openxmlformats.org/drawingml/2006/chart">
            <c:chart xmlns:c="http://schemas.openxmlformats.org/drawingml/2006/chart" xmlns:r="http://schemas.openxmlformats.org/officeDocument/2006/relationships" r:id="rId64"/>
          </a:graphicData>
        </a:graphic>
      </p:graphicFrame>
      <p:graphicFrame>
        <p:nvGraphicFramePr>
          <p:cNvPr id="58" name="Chart 57">
            <a:extLst>
              <a:ext uri="{FF2B5EF4-FFF2-40B4-BE49-F238E27FC236}">
                <a16:creationId xmlns:a16="http://schemas.microsoft.com/office/drawing/2014/main" id="{09645503-902C-392A-F951-0C77B265D4B5}"/>
              </a:ext>
            </a:extLst>
          </p:cNvPr>
          <p:cNvGraphicFramePr>
            <a:graphicFrameLocks/>
          </p:cNvGraphicFramePr>
          <p:nvPr>
            <p:extLst>
              <p:ext uri="{D42A27DB-BD31-4B8C-83A1-F6EECF244321}">
                <p14:modId xmlns:p14="http://schemas.microsoft.com/office/powerpoint/2010/main" val="4232951460"/>
              </p:ext>
            </p:extLst>
          </p:nvPr>
        </p:nvGraphicFramePr>
        <p:xfrm>
          <a:off x="16226017" y="8828455"/>
          <a:ext cx="1942050" cy="1781959"/>
        </p:xfrm>
        <a:graphic>
          <a:graphicData uri="http://schemas.openxmlformats.org/drawingml/2006/chart">
            <c:chart xmlns:c="http://schemas.openxmlformats.org/drawingml/2006/chart" xmlns:r="http://schemas.openxmlformats.org/officeDocument/2006/relationships" r:id="rId65"/>
          </a:graphicData>
        </a:graphic>
      </p:graphicFrame>
      <p:pic>
        <p:nvPicPr>
          <p:cNvPr id="60" name="Picture 59" descr="Map&#10;&#10;Description automatically generated">
            <a:extLst>
              <a:ext uri="{FF2B5EF4-FFF2-40B4-BE49-F238E27FC236}">
                <a16:creationId xmlns:a16="http://schemas.microsoft.com/office/drawing/2014/main" id="{034F2D3F-CA02-0741-16D9-4F118FFBAB88}"/>
              </a:ext>
            </a:extLst>
          </p:cNvPr>
          <p:cNvPicPr>
            <a:picLocks noChangeAspect="1"/>
          </p:cNvPicPr>
          <p:nvPr/>
        </p:nvPicPr>
        <p:blipFill>
          <a:blip r:embed="rId66">
            <a:extLst>
              <a:ext uri="{28A0092B-C50C-407E-A947-70E740481C1C}">
                <a14:useLocalDpi xmlns:a14="http://schemas.microsoft.com/office/drawing/2010/main" val="0"/>
              </a:ext>
            </a:extLst>
          </a:blip>
          <a:stretch>
            <a:fillRect/>
          </a:stretch>
        </p:blipFill>
        <p:spPr>
          <a:xfrm>
            <a:off x="10956317" y="3311035"/>
            <a:ext cx="7533508" cy="5328000"/>
          </a:xfrm>
          <a:prstGeom prst="rect">
            <a:avLst/>
          </a:prstGeom>
        </p:spPr>
      </p:pic>
      <p:graphicFrame>
        <p:nvGraphicFramePr>
          <p:cNvPr id="62" name="Chart 61">
            <a:extLst>
              <a:ext uri="{FF2B5EF4-FFF2-40B4-BE49-F238E27FC236}">
                <a16:creationId xmlns:a16="http://schemas.microsoft.com/office/drawing/2014/main" id="{7AC12741-DA75-7C3D-3E84-F5D96B2B0D01}"/>
              </a:ext>
            </a:extLst>
          </p:cNvPr>
          <p:cNvGraphicFramePr>
            <a:graphicFrameLocks/>
          </p:cNvGraphicFramePr>
          <p:nvPr>
            <p:extLst>
              <p:ext uri="{D42A27DB-BD31-4B8C-83A1-F6EECF244321}">
                <p14:modId xmlns:p14="http://schemas.microsoft.com/office/powerpoint/2010/main" val="1222637574"/>
              </p:ext>
            </p:extLst>
          </p:nvPr>
        </p:nvGraphicFramePr>
        <p:xfrm>
          <a:off x="20503029" y="8670683"/>
          <a:ext cx="3370690" cy="1672437"/>
        </p:xfrm>
        <a:graphic>
          <a:graphicData uri="http://schemas.openxmlformats.org/drawingml/2006/chart">
            <c:chart xmlns:c="http://schemas.openxmlformats.org/drawingml/2006/chart" xmlns:r="http://schemas.openxmlformats.org/officeDocument/2006/relationships" r:id="rId67"/>
          </a:graphicData>
        </a:graphic>
      </p:graphicFrame>
      <p:graphicFrame>
        <p:nvGraphicFramePr>
          <p:cNvPr id="65" name="Table 64">
            <a:extLst>
              <a:ext uri="{FF2B5EF4-FFF2-40B4-BE49-F238E27FC236}">
                <a16:creationId xmlns:a16="http://schemas.microsoft.com/office/drawing/2014/main" id="{03774D43-4267-D9E0-EE1A-164ACCFD9889}"/>
              </a:ext>
            </a:extLst>
          </p:cNvPr>
          <p:cNvGraphicFramePr>
            <a:graphicFrameLocks noGrp="1"/>
          </p:cNvGraphicFramePr>
          <p:nvPr>
            <p:extLst>
              <p:ext uri="{D42A27DB-BD31-4B8C-83A1-F6EECF244321}">
                <p14:modId xmlns:p14="http://schemas.microsoft.com/office/powerpoint/2010/main" val="3226073669"/>
              </p:ext>
            </p:extLst>
          </p:nvPr>
        </p:nvGraphicFramePr>
        <p:xfrm>
          <a:off x="6180175" y="16791645"/>
          <a:ext cx="2998849" cy="1763055"/>
        </p:xfrm>
        <a:graphic>
          <a:graphicData uri="http://schemas.openxmlformats.org/drawingml/2006/table">
            <a:tbl>
              <a:tblPr firstRow="1" firstCol="1" lastRow="1" lastCol="1" bandRow="1" bandCol="1"/>
              <a:tblGrid>
                <a:gridCol w="935137">
                  <a:extLst>
                    <a:ext uri="{9D8B030D-6E8A-4147-A177-3AD203B41FA5}">
                      <a16:colId xmlns:a16="http://schemas.microsoft.com/office/drawing/2014/main" val="1827152884"/>
                    </a:ext>
                  </a:extLst>
                </a:gridCol>
                <a:gridCol w="2063712">
                  <a:extLst>
                    <a:ext uri="{9D8B030D-6E8A-4147-A177-3AD203B41FA5}">
                      <a16:colId xmlns:a16="http://schemas.microsoft.com/office/drawing/2014/main" val="3849237710"/>
                    </a:ext>
                  </a:extLst>
                </a:gridCol>
              </a:tblGrid>
              <a:tr h="273670">
                <a:tc>
                  <a:txBody>
                    <a:bodyPr/>
                    <a:lstStyle/>
                    <a:p>
                      <a:pPr marL="107950" marR="107950" algn="just" fontAlgn="base" hangingPunct="0">
                        <a:lnSpc>
                          <a:spcPct val="107000"/>
                        </a:lnSpc>
                        <a:spcAft>
                          <a:spcPts val="800"/>
                        </a:spcAft>
                      </a:pP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2822024920"/>
                  </a:ext>
                </a:extLst>
              </a:tr>
              <a:tr h="543235">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AF2"/>
                    </a:solidFill>
                  </a:tcPr>
                </a:tc>
                <a:tc>
                  <a:txBody>
                    <a:bodyPr/>
                    <a:lstStyle/>
                    <a:p>
                      <a:pPr marL="107950" marR="107950" algn="just"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Safely managed inclusive drinking water: Improved water facilities are located on premises, available when needed, accessible for children with disabilities and free.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151528"/>
                  </a:ext>
                </a:extLst>
              </a:tr>
              <a:tr h="274972">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07950" marR="107950" fontAlgn="base" hangingPunct="0">
                        <a:lnSpc>
                          <a:spcPct val="107000"/>
                        </a:lnSpc>
                        <a:spcBef>
                          <a:spcPts val="10"/>
                        </a:spcBef>
                        <a:spcAft>
                          <a:spcPts val="800"/>
                        </a:spcAft>
                      </a:pPr>
                      <a:r>
                        <a:rPr lang="en-GB" sz="800">
                          <a:effectLst/>
                          <a:latin typeface="Arial Narrow" panose="020B0606020202030204" pitchFamily="34" charset="0"/>
                          <a:ea typeface="Calibri" panose="020F0502020204030204" pitchFamily="34" charset="0"/>
                          <a:cs typeface="Arial" panose="020B0604020202020204" pitchFamily="34" charset="0"/>
                        </a:rPr>
                        <a:t>Drinking water from an improved source is available at the school.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056520"/>
                  </a:ext>
                </a:extLst>
              </a:tr>
              <a:tr h="385428">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07950" marR="107950" algn="just" fontAlgn="base" hangingPunct="0">
                        <a:lnSpc>
                          <a:spcPct val="107000"/>
                        </a:lnSpc>
                        <a:spcBef>
                          <a:spcPts val="5"/>
                        </a:spcBef>
                        <a:spcAft>
                          <a:spcPts val="800"/>
                        </a:spcAft>
                      </a:pPr>
                      <a:r>
                        <a:rPr lang="en-GB" sz="800">
                          <a:effectLst/>
                          <a:latin typeface="Arial Narrow" panose="020B0606020202030204" pitchFamily="34" charset="0"/>
                          <a:ea typeface="Calibri" panose="020F0502020204030204" pitchFamily="34" charset="0"/>
                          <a:cs typeface="Arial" panose="020B0604020202020204" pitchFamily="34" charset="0"/>
                        </a:rPr>
                        <a:t>There is an improved source (piped, protected well/spring, rainwater, packaged/delivered water), but water not available at time of survey.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866156"/>
                  </a:ext>
                </a:extLst>
              </a:tr>
              <a:tr h="285750">
                <a:tc>
                  <a:txBody>
                    <a:bodyPr/>
                    <a:lstStyle/>
                    <a:p>
                      <a:pPr marL="107950" marR="107950" algn="just" fontAlgn="base" hangingPunct="0">
                        <a:lnSpc>
                          <a:spcPct val="107000"/>
                        </a:lnSpc>
                        <a:spcAft>
                          <a:spcPts val="800"/>
                        </a:spcAft>
                      </a:pP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fontAlgn="base" hangingPunct="0">
                        <a:lnSpc>
                          <a:spcPct val="100000"/>
                        </a:lnSpc>
                        <a:spcBef>
                          <a:spcPts val="5"/>
                        </a:spcBef>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No water source or unimproved source (unprotected well/spring, surface water).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342812"/>
                  </a:ext>
                </a:extLst>
              </a:tr>
            </a:tbl>
          </a:graphicData>
        </a:graphic>
      </p:graphicFrame>
      <p:graphicFrame>
        <p:nvGraphicFramePr>
          <p:cNvPr id="67" name="Table 66">
            <a:extLst>
              <a:ext uri="{FF2B5EF4-FFF2-40B4-BE49-F238E27FC236}">
                <a16:creationId xmlns:a16="http://schemas.microsoft.com/office/drawing/2014/main" id="{D2D02AED-4C7F-04DE-90B5-96F8C95C056C}"/>
              </a:ext>
            </a:extLst>
          </p:cNvPr>
          <p:cNvGraphicFramePr>
            <a:graphicFrameLocks noGrp="1"/>
          </p:cNvGraphicFramePr>
          <p:nvPr>
            <p:extLst>
              <p:ext uri="{D42A27DB-BD31-4B8C-83A1-F6EECF244321}">
                <p14:modId xmlns:p14="http://schemas.microsoft.com/office/powerpoint/2010/main" val="3305091157"/>
              </p:ext>
            </p:extLst>
          </p:nvPr>
        </p:nvGraphicFramePr>
        <p:xfrm>
          <a:off x="6180175" y="18671677"/>
          <a:ext cx="2998849" cy="984205"/>
        </p:xfrm>
        <a:graphic>
          <a:graphicData uri="http://schemas.openxmlformats.org/drawingml/2006/table">
            <a:tbl>
              <a:tblPr/>
              <a:tblGrid>
                <a:gridCol w="776034">
                  <a:extLst>
                    <a:ext uri="{9D8B030D-6E8A-4147-A177-3AD203B41FA5}">
                      <a16:colId xmlns:a16="http://schemas.microsoft.com/office/drawing/2014/main" val="3380943358"/>
                    </a:ext>
                  </a:extLst>
                </a:gridCol>
                <a:gridCol w="418723">
                  <a:extLst>
                    <a:ext uri="{9D8B030D-6E8A-4147-A177-3AD203B41FA5}">
                      <a16:colId xmlns:a16="http://schemas.microsoft.com/office/drawing/2014/main" val="3108684102"/>
                    </a:ext>
                  </a:extLst>
                </a:gridCol>
                <a:gridCol w="314508">
                  <a:extLst>
                    <a:ext uri="{9D8B030D-6E8A-4147-A177-3AD203B41FA5}">
                      <a16:colId xmlns:a16="http://schemas.microsoft.com/office/drawing/2014/main" val="1021014986"/>
                    </a:ext>
                  </a:extLst>
                </a:gridCol>
                <a:gridCol w="547132">
                  <a:extLst>
                    <a:ext uri="{9D8B030D-6E8A-4147-A177-3AD203B41FA5}">
                      <a16:colId xmlns:a16="http://schemas.microsoft.com/office/drawing/2014/main" val="590014409"/>
                    </a:ext>
                  </a:extLst>
                </a:gridCol>
                <a:gridCol w="565742">
                  <a:extLst>
                    <a:ext uri="{9D8B030D-6E8A-4147-A177-3AD203B41FA5}">
                      <a16:colId xmlns:a16="http://schemas.microsoft.com/office/drawing/2014/main" val="1637749168"/>
                    </a:ext>
                  </a:extLst>
                </a:gridCol>
                <a:gridCol w="376710">
                  <a:extLst>
                    <a:ext uri="{9D8B030D-6E8A-4147-A177-3AD203B41FA5}">
                      <a16:colId xmlns:a16="http://schemas.microsoft.com/office/drawing/2014/main" val="4204078807"/>
                    </a:ext>
                  </a:extLst>
                </a:gridCol>
              </a:tblGrid>
              <a:tr h="120690">
                <a:tc rowSpan="2">
                  <a:txBody>
                    <a:bodyPr/>
                    <a:lstStyle/>
                    <a:p>
                      <a:pPr algn="ctr" fontAlgn="ctr"/>
                      <a:r>
                        <a:rPr lang="de-DE" sz="900" b="0" i="0" u="none" strike="noStrike" dirty="0">
                          <a:solidFill>
                            <a:srgbClr val="000000"/>
                          </a:solidFill>
                          <a:effectLst/>
                          <a:latin typeface="Calibri" panose="020F0502020204030204" pitchFamily="34" charset="0"/>
                        </a:rPr>
                        <a:t>Mansa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b"/>
                      <a:r>
                        <a:rPr lang="de-DE" sz="800" b="0" i="0" u="none" strike="noStrike">
                          <a:solidFill>
                            <a:srgbClr val="000000"/>
                          </a:solidFill>
                          <a:effectLst/>
                          <a:latin typeface="Calibri" panose="020F0502020204030204" pitchFamily="34" charset="0"/>
                        </a:rPr>
                        <a:t>Drinking Water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819982157"/>
                  </a:ext>
                </a:extLst>
              </a:tr>
              <a:tr h="193795">
                <a:tc vMerge="1">
                  <a:txBody>
                    <a:bodyPr/>
                    <a:lstStyle/>
                    <a:p>
                      <a:endParaRPr lang="LID4096"/>
                    </a:p>
                  </a:txBody>
                  <a:tcPr/>
                </a:tc>
                <a:tc>
                  <a:txBody>
                    <a:bodyPr/>
                    <a:lstStyle/>
                    <a:p>
                      <a:pPr algn="ctr" fontAlgn="b"/>
                      <a:r>
                        <a:rPr lang="de-DE" sz="800" b="0" i="0" u="none" strike="noStrike" dirty="0">
                          <a:solidFill>
                            <a:srgbClr val="000000"/>
                          </a:solidFill>
                          <a:effectLst/>
                          <a:latin typeface="Calibri" panose="020F0502020204030204" pitchFamily="34" charset="0"/>
                        </a:rPr>
                        <a:t>Primary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Basic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Secondary</a:t>
                      </a:r>
                      <a:endParaRPr lang="de-DE" sz="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Combined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Other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17632"/>
                  </a:ext>
                </a:extLst>
              </a:tr>
              <a:tr h="120690">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084903"/>
                  </a:ext>
                </a:extLst>
              </a:tr>
              <a:tr h="120690">
                <a:tc>
                  <a:txBody>
                    <a:bodyPr/>
                    <a:lstStyle/>
                    <a:p>
                      <a:pPr algn="l" fontAlgn="b"/>
                      <a:r>
                        <a:rPr lang="de-DE" sz="800" b="0" i="0" u="none" strike="noStrike">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783578"/>
                  </a:ext>
                </a:extLst>
              </a:tr>
              <a:tr h="149060">
                <a:tc>
                  <a:txBody>
                    <a:bodyPr/>
                    <a:lstStyle/>
                    <a:p>
                      <a:pPr algn="l" fontAlgn="b"/>
                      <a:r>
                        <a:rPr lang="de-DE" sz="800" b="0" i="0" u="none" strike="noStrike">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811370"/>
                  </a:ext>
                </a:extLst>
              </a:tr>
              <a:tr h="117297">
                <a:tc>
                  <a:txBody>
                    <a:bodyPr/>
                    <a:lstStyle/>
                    <a:p>
                      <a:pPr algn="l" fontAlgn="b"/>
                      <a:r>
                        <a:rPr lang="de-DE" sz="800" b="0" i="0" u="none" strike="noStrike">
                          <a:solidFill>
                            <a:srgbClr val="000000"/>
                          </a:solidFill>
                          <a:effectLst/>
                          <a:latin typeface="Calibri" panose="020F0502020204030204" pitchFamily="34" charset="0"/>
                        </a:rPr>
                        <a:t>No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322351"/>
                  </a:ext>
                </a:extLst>
              </a:tr>
              <a:tr h="120690">
                <a:tc>
                  <a:txBody>
                    <a:bodyPr/>
                    <a:lstStyle/>
                    <a:p>
                      <a:pPr algn="l" fontAlgn="b"/>
                      <a:r>
                        <a:rPr lang="de-DE" sz="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034261"/>
                  </a:ext>
                </a:extLst>
              </a:tr>
            </a:tbl>
          </a:graphicData>
        </a:graphic>
      </p:graphicFrame>
      <p:sp>
        <p:nvSpPr>
          <p:cNvPr id="68" name="TextBox 67">
            <a:extLst>
              <a:ext uri="{FF2B5EF4-FFF2-40B4-BE49-F238E27FC236}">
                <a16:creationId xmlns:a16="http://schemas.microsoft.com/office/drawing/2014/main" id="{0729654C-4A60-1F5B-AF54-165863544FE3}"/>
              </a:ext>
            </a:extLst>
          </p:cNvPr>
          <p:cNvSpPr txBox="1"/>
          <p:nvPr/>
        </p:nvSpPr>
        <p:spPr>
          <a:xfrm>
            <a:off x="8412559" y="20606772"/>
            <a:ext cx="5391734" cy="369332"/>
          </a:xfrm>
          <a:prstGeom prst="rect">
            <a:avLst/>
          </a:prstGeom>
          <a:noFill/>
        </p:spPr>
        <p:txBody>
          <a:bodyPr wrap="square" rtlCol="0">
            <a:spAutoFit/>
          </a:bodyPr>
          <a:lstStyle/>
          <a:p>
            <a:pPr hangingPunct="0"/>
            <a:r>
              <a:rPr lang="de-DE" sz="900" b="1" dirty="0" err="1"/>
              <a:t>Compiled</a:t>
            </a:r>
            <a:r>
              <a:rPr lang="de-DE" sz="900" b="1" dirty="0"/>
              <a:t> </a:t>
            </a:r>
            <a:r>
              <a:rPr lang="de-DE" sz="900" b="1" dirty="0" err="1"/>
              <a:t>by</a:t>
            </a:r>
            <a:r>
              <a:rPr lang="de-DE" sz="900" dirty="0"/>
              <a:t>;</a:t>
            </a:r>
            <a:endParaRPr lang="en-GB" sz="900" dirty="0"/>
          </a:p>
          <a:p>
            <a:pPr hangingPunct="0"/>
            <a:r>
              <a:rPr lang="en-GB" sz="900" dirty="0"/>
              <a:t>Gabriel Chibuye (GIS Expert)</a:t>
            </a:r>
            <a:endParaRPr lang="en-US" sz="900" dirty="0"/>
          </a:p>
        </p:txBody>
      </p:sp>
      <p:graphicFrame>
        <p:nvGraphicFramePr>
          <p:cNvPr id="69" name="Table 68">
            <a:extLst>
              <a:ext uri="{FF2B5EF4-FFF2-40B4-BE49-F238E27FC236}">
                <a16:creationId xmlns:a16="http://schemas.microsoft.com/office/drawing/2014/main" id="{774D9DA5-8C3D-8976-DA34-75494DA9DB7D}"/>
              </a:ext>
            </a:extLst>
          </p:cNvPr>
          <p:cNvGraphicFramePr>
            <a:graphicFrameLocks noGrp="1"/>
          </p:cNvGraphicFramePr>
          <p:nvPr>
            <p:extLst>
              <p:ext uri="{D42A27DB-BD31-4B8C-83A1-F6EECF244321}">
                <p14:modId xmlns:p14="http://schemas.microsoft.com/office/powerpoint/2010/main" val="1682043319"/>
              </p:ext>
            </p:extLst>
          </p:nvPr>
        </p:nvGraphicFramePr>
        <p:xfrm>
          <a:off x="15215927" y="18681052"/>
          <a:ext cx="2751656" cy="1084443"/>
        </p:xfrm>
        <a:graphic>
          <a:graphicData uri="http://schemas.openxmlformats.org/drawingml/2006/table">
            <a:tbl>
              <a:tblPr/>
              <a:tblGrid>
                <a:gridCol w="762000">
                  <a:extLst>
                    <a:ext uri="{9D8B030D-6E8A-4147-A177-3AD203B41FA5}">
                      <a16:colId xmlns:a16="http://schemas.microsoft.com/office/drawing/2014/main" val="854758656"/>
                    </a:ext>
                  </a:extLst>
                </a:gridCol>
                <a:gridCol w="357188">
                  <a:extLst>
                    <a:ext uri="{9D8B030D-6E8A-4147-A177-3AD203B41FA5}">
                      <a16:colId xmlns:a16="http://schemas.microsoft.com/office/drawing/2014/main" val="1873373441"/>
                    </a:ext>
                  </a:extLst>
                </a:gridCol>
                <a:gridCol w="268288">
                  <a:extLst>
                    <a:ext uri="{9D8B030D-6E8A-4147-A177-3AD203B41FA5}">
                      <a16:colId xmlns:a16="http://schemas.microsoft.com/office/drawing/2014/main" val="3986208974"/>
                    </a:ext>
                  </a:extLst>
                </a:gridCol>
                <a:gridCol w="466725">
                  <a:extLst>
                    <a:ext uri="{9D8B030D-6E8A-4147-A177-3AD203B41FA5}">
                      <a16:colId xmlns:a16="http://schemas.microsoft.com/office/drawing/2014/main" val="4172416127"/>
                    </a:ext>
                  </a:extLst>
                </a:gridCol>
                <a:gridCol w="482600">
                  <a:extLst>
                    <a:ext uri="{9D8B030D-6E8A-4147-A177-3AD203B41FA5}">
                      <a16:colId xmlns:a16="http://schemas.microsoft.com/office/drawing/2014/main" val="1647879420"/>
                    </a:ext>
                  </a:extLst>
                </a:gridCol>
                <a:gridCol w="414855">
                  <a:extLst>
                    <a:ext uri="{9D8B030D-6E8A-4147-A177-3AD203B41FA5}">
                      <a16:colId xmlns:a16="http://schemas.microsoft.com/office/drawing/2014/main" val="3110135819"/>
                    </a:ext>
                  </a:extLst>
                </a:gridCol>
              </a:tblGrid>
              <a:tr h="184150">
                <a:tc rowSpan="2">
                  <a:txBody>
                    <a:bodyPr/>
                    <a:lstStyle/>
                    <a:p>
                      <a:pPr algn="ctr" fontAlgn="t"/>
                      <a:r>
                        <a:rPr lang="de-DE" sz="900" b="0" i="0" u="none" strike="noStrike" dirty="0">
                          <a:solidFill>
                            <a:srgbClr val="000000"/>
                          </a:solidFill>
                          <a:effectLst/>
                          <a:latin typeface="Calibri" panose="020F0502020204030204" pitchFamily="34" charset="0"/>
                        </a:rPr>
                        <a:t>Mansa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b"/>
                      <a:r>
                        <a:rPr lang="de-DE" sz="900" b="0" i="0" u="none" strike="noStrike" dirty="0" err="1">
                          <a:solidFill>
                            <a:srgbClr val="000000"/>
                          </a:solidFill>
                          <a:effectLst/>
                          <a:latin typeface="Calibri" panose="020F0502020204030204" pitchFamily="34" charset="0"/>
                        </a:rPr>
                        <a:t>Sanitation</a:t>
                      </a:r>
                      <a:endParaRPr lang="de-DE" sz="9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2983714549"/>
                  </a:ext>
                </a:extLst>
              </a:tr>
              <a:tr h="184150">
                <a:tc vMerge="1">
                  <a:txBody>
                    <a:bodyPr/>
                    <a:lstStyle/>
                    <a:p>
                      <a:endParaRPr lang="LID4096"/>
                    </a:p>
                  </a:txBody>
                  <a:tcPr/>
                </a:tc>
                <a:tc>
                  <a:txBody>
                    <a:bodyPr/>
                    <a:lstStyle/>
                    <a:p>
                      <a:pPr algn="ctr" fontAlgn="b"/>
                      <a:r>
                        <a:rPr lang="de-DE" sz="800" b="0" i="0" u="none" strike="noStrike" dirty="0">
                          <a:solidFill>
                            <a:srgbClr val="000000"/>
                          </a:solidFill>
                          <a:effectLst/>
                          <a:latin typeface="Calibri" panose="020F0502020204030204" pitchFamily="34" charset="0"/>
                        </a:rPr>
                        <a:t>Primary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Basic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Secondary</a:t>
                      </a:r>
                      <a:endParaRPr lang="de-DE" sz="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Combined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Other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8659657"/>
                  </a:ext>
                </a:extLst>
              </a:tr>
              <a:tr h="149723">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58103"/>
                  </a:ext>
                </a:extLst>
              </a:tr>
              <a:tr h="139700">
                <a:tc>
                  <a:txBody>
                    <a:bodyPr/>
                    <a:lstStyle/>
                    <a:p>
                      <a:pPr algn="l" fontAlgn="b"/>
                      <a:r>
                        <a:rPr lang="de-DE" sz="800" b="0" i="0" u="none" strike="noStrike" dirty="0">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6047680"/>
                  </a:ext>
                </a:extLst>
              </a:tr>
              <a:tr h="165100">
                <a:tc>
                  <a:txBody>
                    <a:bodyPr/>
                    <a:lstStyle/>
                    <a:p>
                      <a:pPr algn="l" fontAlgn="b"/>
                      <a:r>
                        <a:rPr lang="de-DE" sz="800" b="0" i="0" u="none" strike="noStrike" dirty="0">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50%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651582"/>
                  </a:ext>
                </a:extLst>
              </a:tr>
              <a:tr h="133350">
                <a:tc>
                  <a:txBody>
                    <a:bodyPr/>
                    <a:lstStyle/>
                    <a:p>
                      <a:pPr algn="l" fontAlgn="b"/>
                      <a:r>
                        <a:rPr lang="de-DE" sz="800" b="0" i="0" u="none" strike="noStrike">
                          <a:solidFill>
                            <a:srgbClr val="000000"/>
                          </a:solidFill>
                          <a:effectLst/>
                          <a:latin typeface="Calibri" panose="020F0502020204030204" pitchFamily="34" charset="0"/>
                        </a:rPr>
                        <a:t>No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05229"/>
                  </a:ext>
                </a:extLst>
              </a:tr>
              <a:tr h="95250">
                <a:tc>
                  <a:txBody>
                    <a:bodyPr/>
                    <a:lstStyle/>
                    <a:p>
                      <a:pPr algn="l" fontAlgn="b"/>
                      <a:r>
                        <a:rPr lang="de-DE" sz="800" b="1" i="0" u="none" strike="noStrike">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467164"/>
                  </a:ext>
                </a:extLst>
              </a:tr>
            </a:tbl>
          </a:graphicData>
        </a:graphic>
      </p:graphicFrame>
      <p:graphicFrame>
        <p:nvGraphicFramePr>
          <p:cNvPr id="70" name="Table 69">
            <a:extLst>
              <a:ext uri="{FF2B5EF4-FFF2-40B4-BE49-F238E27FC236}">
                <a16:creationId xmlns:a16="http://schemas.microsoft.com/office/drawing/2014/main" id="{E3C07ED3-713D-FCEE-1ABE-D504B92019E9}"/>
              </a:ext>
            </a:extLst>
          </p:cNvPr>
          <p:cNvGraphicFramePr>
            <a:graphicFrameLocks noGrp="1"/>
          </p:cNvGraphicFramePr>
          <p:nvPr>
            <p:extLst>
              <p:ext uri="{D42A27DB-BD31-4B8C-83A1-F6EECF244321}">
                <p14:modId xmlns:p14="http://schemas.microsoft.com/office/powerpoint/2010/main" val="1581630768"/>
              </p:ext>
            </p:extLst>
          </p:nvPr>
        </p:nvGraphicFramePr>
        <p:xfrm>
          <a:off x="14297268" y="16884741"/>
          <a:ext cx="3857497" cy="1678840"/>
        </p:xfrm>
        <a:graphic>
          <a:graphicData uri="http://schemas.openxmlformats.org/drawingml/2006/table">
            <a:tbl>
              <a:tblPr firstRow="1" firstCol="1" lastRow="1" lastCol="1" bandRow="1" bandCol="1"/>
              <a:tblGrid>
                <a:gridCol w="813620">
                  <a:extLst>
                    <a:ext uri="{9D8B030D-6E8A-4147-A177-3AD203B41FA5}">
                      <a16:colId xmlns:a16="http://schemas.microsoft.com/office/drawing/2014/main" val="1918747635"/>
                    </a:ext>
                  </a:extLst>
                </a:gridCol>
                <a:gridCol w="3043877">
                  <a:extLst>
                    <a:ext uri="{9D8B030D-6E8A-4147-A177-3AD203B41FA5}">
                      <a16:colId xmlns:a16="http://schemas.microsoft.com/office/drawing/2014/main" val="1412494213"/>
                    </a:ext>
                  </a:extLst>
                </a:gridCol>
              </a:tblGrid>
              <a:tr h="214503">
                <a:tc>
                  <a:txBody>
                    <a:bodyPr/>
                    <a:lstStyle/>
                    <a:p>
                      <a:pPr marL="107950" marR="107950" algn="just" fontAlgn="base" hangingPunct="0">
                        <a:lnSpc>
                          <a:spcPct val="107000"/>
                        </a:lnSpc>
                        <a:spcAft>
                          <a:spcPts val="800"/>
                        </a:spcAft>
                      </a:pP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3460098765"/>
                  </a:ext>
                </a:extLst>
              </a:tr>
              <a:tr h="529237">
                <a:tc>
                  <a:txBody>
                    <a:bodyPr/>
                    <a:lstStyle/>
                    <a:p>
                      <a:pPr marL="107950" marR="107950" algn="just" fontAlgn="base" hangingPunct="0">
                        <a:lnSpc>
                          <a:spcPct val="107000"/>
                        </a:lnSpc>
                        <a:spcAft>
                          <a:spcPts val="800"/>
                        </a:spcAft>
                      </a:pP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07950" marR="107950" algn="just" fontAlgn="base" hangingPunct="0">
                        <a:lnSpc>
                          <a:spcPct val="100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The school has improved sanitation facilities at the school premises, which are sufficient, MHM friendly, single-sex, usable and safely managed. Solid waste is frequently collected and/or disposed. </a:t>
                      </a:r>
                    </a:p>
                    <a:p>
                      <a:pPr marL="107950" marR="107950" algn="just" fontAlgn="base" hangingPunct="0">
                        <a:lnSpc>
                          <a:spcPct val="100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Toilet to Pupil Ratio:  Boys= 1:25; Girls=1:20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053124"/>
                  </a:ext>
                </a:extLst>
              </a:tr>
              <a:tr h="283463">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07950" marR="107950" algn="just" fontAlgn="base" hangingPunct="0">
                        <a:lnSpc>
                          <a:spcPct val="99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Improved facilities, which are single-sex and usable at the school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107950" algn="just"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Toilet to Pupil Ratio= 1:50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723421"/>
                  </a:ext>
                </a:extLst>
              </a:tr>
              <a:tr h="395857">
                <a:tc>
                  <a:txBody>
                    <a:bodyPr/>
                    <a:lstStyle/>
                    <a:p>
                      <a:pPr marL="107950" marR="107950" algn="just" fontAlgn="base" hangingPunct="0">
                        <a:lnSpc>
                          <a:spcPct val="107000"/>
                        </a:lnSpc>
                        <a:spcAft>
                          <a:spcPts val="800"/>
                        </a:spcAft>
                      </a:pP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07950" marR="107950" algn="just" fontAlgn="base" hangingPunct="0">
                        <a:lnSpc>
                          <a:spcPct val="107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There are improved facilities (flush/pour-flush toilets, pit latrine with slab, composting toilet), but not single-sex or not usable at time of survey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107950" algn="just"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Toilet to Pupil Ratio= 1:100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156792"/>
                  </a:ext>
                </a:extLst>
              </a:tr>
              <a:tr h="252776">
                <a:tc>
                  <a:txBody>
                    <a:bodyPr/>
                    <a:lstStyle/>
                    <a:p>
                      <a:pPr marL="107950" marR="107950" algn="just" fontAlgn="base" hangingPunct="0">
                        <a:lnSpc>
                          <a:spcPct val="107000"/>
                        </a:lnSpc>
                        <a:spcAft>
                          <a:spcPts val="800"/>
                        </a:spcAft>
                      </a:pPr>
                      <a:r>
                        <a:rPr lang="en-GB" sz="800" b="1"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algn="just"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No toilets or latrines, or unimproved facilities (pit latrines without a slab or platform, hanging latrines, bucket latrines).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268271"/>
                  </a:ext>
                </a:extLst>
              </a:tr>
            </a:tbl>
          </a:graphicData>
        </a:graphic>
      </p:graphicFrame>
      <p:graphicFrame>
        <p:nvGraphicFramePr>
          <p:cNvPr id="71" name="Table 70">
            <a:extLst>
              <a:ext uri="{FF2B5EF4-FFF2-40B4-BE49-F238E27FC236}">
                <a16:creationId xmlns:a16="http://schemas.microsoft.com/office/drawing/2014/main" id="{42978FAB-D372-9AB7-D26E-EF354653C24E}"/>
              </a:ext>
            </a:extLst>
          </p:cNvPr>
          <p:cNvGraphicFramePr>
            <a:graphicFrameLocks noGrp="1"/>
          </p:cNvGraphicFramePr>
          <p:nvPr>
            <p:extLst>
              <p:ext uri="{D42A27DB-BD31-4B8C-83A1-F6EECF244321}">
                <p14:modId xmlns:p14="http://schemas.microsoft.com/office/powerpoint/2010/main" val="226093287"/>
              </p:ext>
            </p:extLst>
          </p:nvPr>
        </p:nvGraphicFramePr>
        <p:xfrm>
          <a:off x="24579717" y="18672958"/>
          <a:ext cx="2775185" cy="1036998"/>
        </p:xfrm>
        <a:graphic>
          <a:graphicData uri="http://schemas.openxmlformats.org/drawingml/2006/table">
            <a:tbl>
              <a:tblPr/>
              <a:tblGrid>
                <a:gridCol w="784225">
                  <a:extLst>
                    <a:ext uri="{9D8B030D-6E8A-4147-A177-3AD203B41FA5}">
                      <a16:colId xmlns:a16="http://schemas.microsoft.com/office/drawing/2014/main" val="4084641907"/>
                    </a:ext>
                  </a:extLst>
                </a:gridCol>
                <a:gridCol w="360363">
                  <a:extLst>
                    <a:ext uri="{9D8B030D-6E8A-4147-A177-3AD203B41FA5}">
                      <a16:colId xmlns:a16="http://schemas.microsoft.com/office/drawing/2014/main" val="3569097373"/>
                    </a:ext>
                  </a:extLst>
                </a:gridCol>
                <a:gridCol w="268288">
                  <a:extLst>
                    <a:ext uri="{9D8B030D-6E8A-4147-A177-3AD203B41FA5}">
                      <a16:colId xmlns:a16="http://schemas.microsoft.com/office/drawing/2014/main" val="796402318"/>
                    </a:ext>
                  </a:extLst>
                </a:gridCol>
                <a:gridCol w="523223">
                  <a:extLst>
                    <a:ext uri="{9D8B030D-6E8A-4147-A177-3AD203B41FA5}">
                      <a16:colId xmlns:a16="http://schemas.microsoft.com/office/drawing/2014/main" val="2733615085"/>
                    </a:ext>
                  </a:extLst>
                </a:gridCol>
                <a:gridCol w="482600">
                  <a:extLst>
                    <a:ext uri="{9D8B030D-6E8A-4147-A177-3AD203B41FA5}">
                      <a16:colId xmlns:a16="http://schemas.microsoft.com/office/drawing/2014/main" val="2743623519"/>
                    </a:ext>
                  </a:extLst>
                </a:gridCol>
                <a:gridCol w="356486">
                  <a:extLst>
                    <a:ext uri="{9D8B030D-6E8A-4147-A177-3AD203B41FA5}">
                      <a16:colId xmlns:a16="http://schemas.microsoft.com/office/drawing/2014/main" val="4079488584"/>
                    </a:ext>
                  </a:extLst>
                </a:gridCol>
              </a:tblGrid>
              <a:tr h="159465">
                <a:tc rowSpan="2">
                  <a:txBody>
                    <a:bodyPr/>
                    <a:lstStyle/>
                    <a:p>
                      <a:pPr algn="ctr" fontAlgn="ctr"/>
                      <a:r>
                        <a:rPr lang="de-DE" sz="900" b="0" i="0" u="none" strike="noStrike" dirty="0">
                          <a:solidFill>
                            <a:srgbClr val="000000"/>
                          </a:solidFill>
                          <a:effectLst/>
                          <a:latin typeface="Calibri" panose="020F0502020204030204" pitchFamily="34" charset="0"/>
                        </a:rPr>
                        <a:t>Mansa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b"/>
                      <a:r>
                        <a:rPr lang="de-DE" sz="900" b="0" i="0" u="none" strike="noStrike" dirty="0">
                          <a:solidFill>
                            <a:srgbClr val="000000"/>
                          </a:solidFill>
                          <a:effectLst/>
                          <a:latin typeface="Calibri" panose="020F0502020204030204" pitchFamily="34" charset="0"/>
                        </a:rPr>
                        <a:t>Hygiene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hMerge="1">
                  <a:txBody>
                    <a:bodyPr/>
                    <a:lstStyle/>
                    <a:p>
                      <a:endParaRPr lang="LID4096"/>
                    </a:p>
                  </a:txBody>
                  <a:tcPr/>
                </a:tc>
                <a:tc hMerge="1">
                  <a:txBody>
                    <a:bodyPr/>
                    <a:lstStyle/>
                    <a:p>
                      <a:endParaRPr lang="LID4096"/>
                    </a:p>
                  </a:txBody>
                  <a:tcPr/>
                </a:tc>
                <a:tc hMerge="1">
                  <a:txBody>
                    <a:bodyPr/>
                    <a:lstStyle/>
                    <a:p>
                      <a:endParaRPr lang="LID4096"/>
                    </a:p>
                  </a:txBody>
                  <a:tcPr/>
                </a:tc>
                <a:tc hMerge="1">
                  <a:txBody>
                    <a:bodyPr/>
                    <a:lstStyle/>
                    <a:p>
                      <a:endParaRPr lang="LID4096"/>
                    </a:p>
                  </a:txBody>
                  <a:tcPr/>
                </a:tc>
                <a:extLst>
                  <a:ext uri="{0D108BD9-81ED-4DB2-BD59-A6C34878D82A}">
                    <a16:rowId xmlns:a16="http://schemas.microsoft.com/office/drawing/2014/main" val="2232362844"/>
                  </a:ext>
                </a:extLst>
              </a:tr>
              <a:tr h="159465">
                <a:tc vMerge="1">
                  <a:txBody>
                    <a:bodyPr/>
                    <a:lstStyle/>
                    <a:p>
                      <a:endParaRPr lang="LID4096"/>
                    </a:p>
                  </a:txBody>
                  <a:tcPr/>
                </a:tc>
                <a:tc>
                  <a:txBody>
                    <a:bodyPr/>
                    <a:lstStyle/>
                    <a:p>
                      <a:pPr algn="ctr" fontAlgn="b"/>
                      <a:r>
                        <a:rPr lang="de-DE" sz="800" b="0" i="0" u="none" strike="noStrike" dirty="0">
                          <a:solidFill>
                            <a:srgbClr val="000000"/>
                          </a:solidFill>
                          <a:effectLst/>
                          <a:latin typeface="Calibri" panose="020F0502020204030204" pitchFamily="34" charset="0"/>
                        </a:rPr>
                        <a:t>Primary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Basic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Secondary</a:t>
                      </a:r>
                      <a:endParaRPr lang="de-DE" sz="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err="1">
                          <a:solidFill>
                            <a:srgbClr val="000000"/>
                          </a:solidFill>
                          <a:effectLst/>
                          <a:latin typeface="Calibri" panose="020F0502020204030204" pitchFamily="34" charset="0"/>
                        </a:rPr>
                        <a:t>Combined</a:t>
                      </a:r>
                      <a:r>
                        <a:rPr lang="de-DE"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800" b="0" i="0" u="none" strike="noStrike" dirty="0">
                          <a:solidFill>
                            <a:srgbClr val="000000"/>
                          </a:solidFill>
                          <a:effectLst/>
                          <a:latin typeface="Calibri" panose="020F0502020204030204" pitchFamily="34" charset="0"/>
                        </a:rPr>
                        <a:t>Other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033641"/>
                  </a:ext>
                </a:extLst>
              </a:tr>
              <a:tr h="167694">
                <a:tc>
                  <a:txBody>
                    <a:bodyPr/>
                    <a:lstStyle/>
                    <a:p>
                      <a:pPr algn="l" fontAlgn="b"/>
                      <a:r>
                        <a:rPr lang="de-DE" sz="800" b="0" i="0" u="none" strike="noStrike" dirty="0" err="1">
                          <a:solidFill>
                            <a:srgbClr val="000000"/>
                          </a:solidFill>
                          <a:effectLst/>
                          <a:latin typeface="Calibri" panose="020F0502020204030204" pitchFamily="34" charset="0"/>
                        </a:rPr>
                        <a:t>Advanced</a:t>
                      </a:r>
                      <a:r>
                        <a:rPr lang="de-DE" sz="800" b="0" i="0" u="none" strike="noStrike" dirty="0">
                          <a:solidFill>
                            <a:srgbClr val="000000"/>
                          </a:solidFill>
                          <a:effectLst/>
                          <a:latin typeface="Calibri" panose="020F0502020204030204" pitchFamily="34" charset="0"/>
                        </a:rPr>
                        <a:t> Service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302831"/>
                  </a:ext>
                </a:extLst>
              </a:tr>
              <a:tr h="141434">
                <a:tc>
                  <a:txBody>
                    <a:bodyPr/>
                    <a:lstStyle/>
                    <a:p>
                      <a:pPr algn="l" fontAlgn="b"/>
                      <a:r>
                        <a:rPr lang="de-DE" sz="800" b="0" i="0" u="none" strike="noStrike" dirty="0">
                          <a:solidFill>
                            <a:srgbClr val="000000"/>
                          </a:solidFill>
                          <a:effectLst/>
                          <a:latin typeface="Calibri" panose="020F0502020204030204" pitchFamily="34" charset="0"/>
                        </a:rPr>
                        <a:t>Basic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166617"/>
                  </a:ext>
                </a:extLst>
              </a:tr>
              <a:tr h="152400">
                <a:tc>
                  <a:txBody>
                    <a:bodyPr/>
                    <a:lstStyle/>
                    <a:p>
                      <a:pPr algn="l" fontAlgn="b"/>
                      <a:r>
                        <a:rPr lang="de-DE" sz="800" b="0" i="0" u="none" strike="noStrike" dirty="0">
                          <a:solidFill>
                            <a:srgbClr val="000000"/>
                          </a:solidFill>
                          <a:effectLst/>
                          <a:latin typeface="Calibri" panose="020F0502020204030204" pitchFamily="34" charset="0"/>
                        </a:rPr>
                        <a:t>Limited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582634"/>
                  </a:ext>
                </a:extLst>
              </a:tr>
              <a:tr h="120650">
                <a:tc>
                  <a:txBody>
                    <a:bodyPr/>
                    <a:lstStyle/>
                    <a:p>
                      <a:pPr algn="l" fontAlgn="b"/>
                      <a:r>
                        <a:rPr lang="de-DE" sz="800" b="0" i="0" u="none" strike="noStrike" dirty="0" err="1">
                          <a:solidFill>
                            <a:srgbClr val="000000"/>
                          </a:solidFill>
                          <a:effectLst/>
                          <a:latin typeface="Calibri" panose="020F0502020204030204" pitchFamily="34" charset="0"/>
                        </a:rPr>
                        <a:t>No</a:t>
                      </a:r>
                      <a:r>
                        <a:rPr lang="de-DE" sz="800" b="0" i="0" u="none" strike="noStrike" dirty="0">
                          <a:solidFill>
                            <a:srgbClr val="000000"/>
                          </a:solidFill>
                          <a:effectLst/>
                          <a:latin typeface="Calibri" panose="020F0502020204030204" pitchFamily="34" charset="0"/>
                        </a:rPr>
                        <a:t> Service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dirty="0">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656788"/>
                  </a:ext>
                </a:extLst>
              </a:tr>
              <a:tr h="81280">
                <a:tc>
                  <a:txBody>
                    <a:bodyPr/>
                    <a:lstStyle/>
                    <a:p>
                      <a:pPr algn="l" fontAlgn="b"/>
                      <a:r>
                        <a:rPr lang="de-DE" sz="800" b="1"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M" sz="800" b="1" i="0" u="none" strike="noStrike" dirty="0">
                          <a:solidFill>
                            <a:srgbClr val="000000"/>
                          </a:solidFill>
                          <a:effectLst/>
                          <a:latin typeface="Calibri" panose="020F050202020403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901512"/>
                  </a:ext>
                </a:extLst>
              </a:tr>
            </a:tbl>
          </a:graphicData>
        </a:graphic>
      </p:graphicFrame>
      <p:graphicFrame>
        <p:nvGraphicFramePr>
          <p:cNvPr id="72" name="Table 71">
            <a:extLst>
              <a:ext uri="{FF2B5EF4-FFF2-40B4-BE49-F238E27FC236}">
                <a16:creationId xmlns:a16="http://schemas.microsoft.com/office/drawing/2014/main" id="{2756A78F-556E-656B-0F11-1E0AFF6E63CF}"/>
              </a:ext>
            </a:extLst>
          </p:cNvPr>
          <p:cNvGraphicFramePr>
            <a:graphicFrameLocks noGrp="1"/>
          </p:cNvGraphicFramePr>
          <p:nvPr>
            <p:extLst>
              <p:ext uri="{D42A27DB-BD31-4B8C-83A1-F6EECF244321}">
                <p14:modId xmlns:p14="http://schemas.microsoft.com/office/powerpoint/2010/main" val="2227726232"/>
              </p:ext>
            </p:extLst>
          </p:nvPr>
        </p:nvGraphicFramePr>
        <p:xfrm>
          <a:off x="23799213" y="16905290"/>
          <a:ext cx="3555689" cy="1637742"/>
        </p:xfrm>
        <a:graphic>
          <a:graphicData uri="http://schemas.openxmlformats.org/drawingml/2006/table">
            <a:tbl>
              <a:tblPr firstRow="1" firstCol="1" lastRow="1" lastCol="1" bandRow="1" bandCol="1"/>
              <a:tblGrid>
                <a:gridCol w="781915">
                  <a:extLst>
                    <a:ext uri="{9D8B030D-6E8A-4147-A177-3AD203B41FA5}">
                      <a16:colId xmlns:a16="http://schemas.microsoft.com/office/drawing/2014/main" val="2549710353"/>
                    </a:ext>
                  </a:extLst>
                </a:gridCol>
                <a:gridCol w="2773774">
                  <a:extLst>
                    <a:ext uri="{9D8B030D-6E8A-4147-A177-3AD203B41FA5}">
                      <a16:colId xmlns:a16="http://schemas.microsoft.com/office/drawing/2014/main" val="3497690587"/>
                    </a:ext>
                  </a:extLst>
                </a:gridCol>
              </a:tblGrid>
              <a:tr h="286894">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Se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rv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c</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 </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r>
                        <a:rPr lang="en-GB" sz="900" b="1" spc="-1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v</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e</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tc>
                  <a:txBody>
                    <a:bodyPr/>
                    <a:lstStyle/>
                    <a:p>
                      <a:pPr marL="107950" marR="107950" algn="just" fontAlgn="base" hangingPunct="0">
                        <a:lnSpc>
                          <a:spcPct val="107000"/>
                        </a:lnSpc>
                        <a:spcAft>
                          <a:spcPts val="800"/>
                        </a:spcAft>
                      </a:pP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D</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efi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it</a:t>
                      </a:r>
                      <a:r>
                        <a:rPr lang="en-GB" sz="900" b="1" spc="-10">
                          <a:solidFill>
                            <a:srgbClr val="FFFFFF"/>
                          </a:solidFill>
                          <a:effectLst/>
                          <a:latin typeface="Arial Narrow" panose="020B0606020202030204" pitchFamily="34" charset="0"/>
                          <a:ea typeface="Calibri" panose="020F0502020204030204" pitchFamily="34" charset="0"/>
                          <a:cs typeface="Arial" panose="020B0604020202020204" pitchFamily="34" charset="0"/>
                        </a:rPr>
                        <a:t>i</a:t>
                      </a:r>
                      <a:r>
                        <a:rPr lang="en-GB" sz="900" b="1" spc="5">
                          <a:solidFill>
                            <a:srgbClr val="FFFFFF"/>
                          </a:solidFill>
                          <a:effectLst/>
                          <a:latin typeface="Arial Narrow" panose="020B0606020202030204" pitchFamily="34" charset="0"/>
                          <a:ea typeface="Calibri" panose="020F0502020204030204" pitchFamily="34" charset="0"/>
                          <a:cs typeface="Arial" panose="020B0604020202020204" pitchFamily="34" charset="0"/>
                        </a:rPr>
                        <a:t>o</a:t>
                      </a:r>
                      <a:r>
                        <a:rPr lang="en-GB" sz="900" b="1">
                          <a:solidFill>
                            <a:srgbClr val="FFFFFF"/>
                          </a:solidFill>
                          <a:effectLst/>
                          <a:latin typeface="Arial Narrow" panose="020B0606020202030204" pitchFamily="34" charset="0"/>
                          <a:ea typeface="Calibri" panose="020F0502020204030204" pitchFamily="34" charset="0"/>
                          <a:cs typeface="Arial" panose="020B0604020202020204" pitchFamily="34"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1C4"/>
                    </a:solidFill>
                  </a:tcPr>
                </a:tc>
                <a:extLst>
                  <a:ext uri="{0D108BD9-81ED-4DB2-BD59-A6C34878D82A}">
                    <a16:rowId xmlns:a16="http://schemas.microsoft.com/office/drawing/2014/main" val="3028360671"/>
                  </a:ext>
                </a:extLst>
              </a:tr>
              <a:tr h="624236">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Advanced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107950" marR="107950" algn="just" fontAlgn="base" hangingPunct="0">
                        <a:lnSpc>
                          <a:spcPct val="107000"/>
                        </a:lnSpc>
                        <a:spcAft>
                          <a:spcPts val="800"/>
                        </a:spcAft>
                      </a:pPr>
                      <a:r>
                        <a:rPr lang="en-GB" sz="800">
                          <a:effectLst/>
                          <a:latin typeface="Arial Narrow" panose="020B0606020202030204" pitchFamily="34" charset="0"/>
                          <a:ea typeface="Calibri" panose="020F0502020204030204" pitchFamily="34" charset="0"/>
                          <a:cs typeface="Arial" panose="020B0604020202020204" pitchFamily="34"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48C8"/>
                    </a:solidFill>
                  </a:tcPr>
                </a:tc>
                <a:tc>
                  <a:txBody>
                    <a:bodyPr/>
                    <a:lstStyle/>
                    <a:p>
                      <a:pPr marL="107950" marR="107950" algn="l" fontAlgn="base" hangingPunct="0">
                        <a:lnSpc>
                          <a:spcPct val="100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The school has handwashing facilities with water and soap continually available at critical times. Group handwashing and hygiene promotion is integral part of curriculum and/or school routine Solid waste is frequently collected and/or disposed</a:t>
                      </a:r>
                    </a:p>
                    <a:p>
                      <a:pPr marL="107950" marR="107950" algn="l" fontAlgn="base" hangingPunct="0">
                        <a:lnSpc>
                          <a:spcPct val="100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Handwashing Facility to Pupil Ratio - Boys= 1:25  Girls=1:20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530962"/>
                  </a:ext>
                </a:extLst>
              </a:tr>
              <a:tr h="273085">
                <a:tc>
                  <a:txBody>
                    <a:bodyPr/>
                    <a:lstStyle/>
                    <a:p>
                      <a:pPr marL="107950" marR="107950" algn="just" fontAlgn="base" hangingPunct="0">
                        <a:lnSpc>
                          <a:spcPct val="107000"/>
                        </a:lnSpc>
                        <a:spcAft>
                          <a:spcPts val="800"/>
                        </a:spcAft>
                      </a:pP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B</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a</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s</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7FB3"/>
                    </a:solidFill>
                  </a:tcPr>
                </a:tc>
                <a:tc>
                  <a:txBody>
                    <a:bodyPr/>
                    <a:lstStyle/>
                    <a:p>
                      <a:pPr marL="107950" marR="107950" algn="l" fontAlgn="base" hangingPunct="0">
                        <a:lnSpc>
                          <a:spcPct val="99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Handwashing facilities, which have water and soap available.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07950" marR="107950" algn="l" fontAlgn="base" hangingPunct="0">
                        <a:lnSpc>
                          <a:spcPct val="107000"/>
                        </a:lnSpc>
                        <a:spcAft>
                          <a:spcPts val="8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Handwashing Facility to Pupil Ratio= 1:50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487482"/>
                  </a:ext>
                </a:extLst>
              </a:tr>
              <a:tr h="184723">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L</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spc="-10">
                          <a:solidFill>
                            <a:srgbClr val="000000"/>
                          </a:solidFill>
                          <a:effectLst/>
                          <a:latin typeface="Arial Narrow" panose="020B0606020202030204" pitchFamily="34" charset="0"/>
                          <a:ea typeface="Calibri" panose="020F0502020204030204" pitchFamily="34" charset="0"/>
                          <a:cs typeface="Arial" panose="020B0604020202020204" pitchFamily="34" charset="0"/>
                        </a:rPr>
                        <a:t>m</a:t>
                      </a:r>
                      <a:r>
                        <a:rPr lang="en-GB" sz="800" b="1" spc="5">
                          <a:solidFill>
                            <a:srgbClr val="000000"/>
                          </a:solidFill>
                          <a:effectLst/>
                          <a:latin typeface="Arial Narrow" panose="020B0606020202030204" pitchFamily="34" charset="0"/>
                          <a:ea typeface="Calibri" panose="020F0502020204030204" pitchFamily="34" charset="0"/>
                          <a:cs typeface="Arial" panose="020B0604020202020204" pitchFamily="34" charset="0"/>
                        </a:rPr>
                        <a:t>i</a:t>
                      </a: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107950" marR="107950" algn="l" fontAlgn="base" hangingPunct="0">
                        <a:lnSpc>
                          <a:spcPct val="107000"/>
                        </a:lnSpc>
                        <a:spcAft>
                          <a:spcPts val="800"/>
                        </a:spcAft>
                      </a:pPr>
                      <a:r>
                        <a:rPr lang="en-GB" sz="800">
                          <a:effectLst/>
                          <a:latin typeface="Arial Narrow" panose="020B0606020202030204" pitchFamily="34" charset="0"/>
                          <a:ea typeface="Calibri" panose="020F0502020204030204" pitchFamily="34" charset="0"/>
                          <a:cs typeface="Arial" panose="020B0604020202020204" pitchFamily="34" charset="0"/>
                        </a:rPr>
                        <a:t>Handwashing facilities with water, but no soap.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409226"/>
                  </a:ext>
                </a:extLst>
              </a:tr>
              <a:tr h="268804">
                <a:tc>
                  <a:txBody>
                    <a:bodyPr/>
                    <a:lstStyle/>
                    <a:p>
                      <a:pPr marL="107950" marR="107950" algn="just" fontAlgn="base" hangingPunct="0">
                        <a:lnSpc>
                          <a:spcPct val="107000"/>
                        </a:lnSpc>
                        <a:spcAft>
                          <a:spcPts val="800"/>
                        </a:spcAft>
                      </a:pPr>
                      <a:r>
                        <a:rPr lang="en-GB" sz="800" b="1">
                          <a:solidFill>
                            <a:srgbClr val="000000"/>
                          </a:solidFill>
                          <a:effectLst/>
                          <a:latin typeface="Arial Narrow" panose="020B0606020202030204" pitchFamily="34" charset="0"/>
                          <a:ea typeface="Calibri" panose="020F0502020204030204" pitchFamily="34" charset="0"/>
                          <a:cs typeface="Arial" panose="020B0604020202020204" pitchFamily="34" charset="0"/>
                        </a:rPr>
                        <a:t>No Service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07950" marR="107950" algn="l" fontAlgn="base" hangingPunct="0">
                        <a:lnSpc>
                          <a:spcPct val="107000"/>
                        </a:lnSpc>
                        <a:spcAft>
                          <a:spcPts val="100"/>
                        </a:spcAft>
                      </a:pPr>
                      <a:r>
                        <a:rPr lang="en-GB" sz="800" dirty="0">
                          <a:effectLst/>
                          <a:latin typeface="Arial Narrow" panose="020B0606020202030204" pitchFamily="34" charset="0"/>
                          <a:ea typeface="Calibri" panose="020F0502020204030204" pitchFamily="34" charset="0"/>
                          <a:cs typeface="Arial" panose="020B0604020202020204" pitchFamily="34" charset="0"/>
                        </a:rPr>
                        <a:t>No handwashing facilities at the school or handwashing facilities with no water.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87756"/>
                  </a:ext>
                </a:extLst>
              </a:tr>
            </a:tbl>
          </a:graphicData>
        </a:graphic>
      </p:graphicFrame>
      <p:pic>
        <p:nvPicPr>
          <p:cNvPr id="74" name="Picture 73" descr="Map&#10;&#10;Description automatically generated">
            <a:extLst>
              <a:ext uri="{FF2B5EF4-FFF2-40B4-BE49-F238E27FC236}">
                <a16:creationId xmlns:a16="http://schemas.microsoft.com/office/drawing/2014/main" id="{52F2CD6B-89DD-C1D2-4670-DCD51A47EA3C}"/>
              </a:ext>
            </a:extLst>
          </p:cNvPr>
          <p:cNvPicPr>
            <a:picLocks noChangeAspect="1"/>
          </p:cNvPicPr>
          <p:nvPr/>
        </p:nvPicPr>
        <p:blipFill rotWithShape="1">
          <a:blip r:embed="rId68">
            <a:extLst>
              <a:ext uri="{28A0092B-C50C-407E-A947-70E740481C1C}">
                <a14:useLocalDpi xmlns:a14="http://schemas.microsoft.com/office/drawing/2010/main" val="0"/>
              </a:ext>
            </a:extLst>
          </a:blip>
          <a:srcRect b="2835"/>
          <a:stretch/>
        </p:blipFill>
        <p:spPr>
          <a:xfrm>
            <a:off x="1827862" y="3316437"/>
            <a:ext cx="7533508" cy="5176918"/>
          </a:xfrm>
          <a:prstGeom prst="rect">
            <a:avLst/>
          </a:prstGeom>
        </p:spPr>
      </p:pic>
      <p:pic>
        <p:nvPicPr>
          <p:cNvPr id="78" name="Picture 77" descr="Map&#10;&#10;Description automatically generated">
            <a:extLst>
              <a:ext uri="{FF2B5EF4-FFF2-40B4-BE49-F238E27FC236}">
                <a16:creationId xmlns:a16="http://schemas.microsoft.com/office/drawing/2014/main" id="{2C43F957-385E-024F-D628-8062BC91D4ED}"/>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20139640" y="3352668"/>
            <a:ext cx="7533508" cy="5328000"/>
          </a:xfrm>
          <a:prstGeom prst="rect">
            <a:avLst/>
          </a:prstGeom>
        </p:spPr>
      </p:pic>
      <p:pic>
        <p:nvPicPr>
          <p:cNvPr id="80" name="Picture 79" descr="Map&#10;&#10;Description automatically generated">
            <a:extLst>
              <a:ext uri="{FF2B5EF4-FFF2-40B4-BE49-F238E27FC236}">
                <a16:creationId xmlns:a16="http://schemas.microsoft.com/office/drawing/2014/main" id="{4A380CD6-CBF0-1DBA-90D9-FF84E0B440FC}"/>
              </a:ext>
            </a:extLst>
          </p:cNvPr>
          <p:cNvPicPr>
            <a:picLocks noChangeAspect="1"/>
          </p:cNvPicPr>
          <p:nvPr/>
        </p:nvPicPr>
        <p:blipFill rotWithShape="1">
          <a:blip r:embed="rId70">
            <a:extLst>
              <a:ext uri="{28A0092B-C50C-407E-A947-70E740481C1C}">
                <a14:useLocalDpi xmlns:a14="http://schemas.microsoft.com/office/drawing/2010/main" val="0"/>
              </a:ext>
            </a:extLst>
          </a:blip>
          <a:srcRect t="1148" b="2742"/>
          <a:stretch/>
        </p:blipFill>
        <p:spPr>
          <a:xfrm>
            <a:off x="1894284" y="11524771"/>
            <a:ext cx="7533508" cy="5120835"/>
          </a:xfrm>
          <a:prstGeom prst="rect">
            <a:avLst/>
          </a:prstGeom>
        </p:spPr>
      </p:pic>
      <p:pic>
        <p:nvPicPr>
          <p:cNvPr id="84" name="Picture 83" descr="Map&#10;&#10;Description automatically generated">
            <a:extLst>
              <a:ext uri="{FF2B5EF4-FFF2-40B4-BE49-F238E27FC236}">
                <a16:creationId xmlns:a16="http://schemas.microsoft.com/office/drawing/2014/main" id="{F13E3439-DED2-1C4E-A275-98B84E127A75}"/>
              </a:ext>
            </a:extLst>
          </p:cNvPr>
          <p:cNvPicPr>
            <a:picLocks noChangeAspect="1"/>
          </p:cNvPicPr>
          <p:nvPr/>
        </p:nvPicPr>
        <p:blipFill rotWithShape="1">
          <a:blip r:embed="rId71">
            <a:extLst>
              <a:ext uri="{28A0092B-C50C-407E-A947-70E740481C1C}">
                <a14:useLocalDpi xmlns:a14="http://schemas.microsoft.com/office/drawing/2010/main" val="0"/>
              </a:ext>
            </a:extLst>
          </a:blip>
          <a:srcRect b="2274"/>
          <a:stretch/>
        </p:blipFill>
        <p:spPr>
          <a:xfrm>
            <a:off x="10976039" y="11594746"/>
            <a:ext cx="7533508" cy="5206848"/>
          </a:xfrm>
          <a:prstGeom prst="rect">
            <a:avLst/>
          </a:prstGeom>
        </p:spPr>
      </p:pic>
      <p:pic>
        <p:nvPicPr>
          <p:cNvPr id="86" name="Picture 85" descr="Map&#10;&#10;Description automatically generated">
            <a:extLst>
              <a:ext uri="{FF2B5EF4-FFF2-40B4-BE49-F238E27FC236}">
                <a16:creationId xmlns:a16="http://schemas.microsoft.com/office/drawing/2014/main" id="{C4485B3D-9D9B-8600-757D-8A74A7AE2548}"/>
              </a:ext>
            </a:extLst>
          </p:cNvPr>
          <p:cNvPicPr>
            <a:picLocks noChangeAspect="1"/>
          </p:cNvPicPr>
          <p:nvPr/>
        </p:nvPicPr>
        <p:blipFill rotWithShape="1">
          <a:blip r:embed="rId72">
            <a:extLst>
              <a:ext uri="{28A0092B-C50C-407E-A947-70E740481C1C}">
                <a14:useLocalDpi xmlns:a14="http://schemas.microsoft.com/office/drawing/2010/main" val="0"/>
              </a:ext>
            </a:extLst>
          </a:blip>
          <a:srcRect t="1477" b="2988"/>
          <a:stretch/>
        </p:blipFill>
        <p:spPr>
          <a:xfrm>
            <a:off x="20106965" y="11646097"/>
            <a:ext cx="7533508" cy="5090126"/>
          </a:xfrm>
          <a:prstGeom prst="rect">
            <a:avLst/>
          </a:prstGeom>
        </p:spPr>
      </p:pic>
      <p:sp>
        <p:nvSpPr>
          <p:cNvPr id="28" name="TextBox 27">
            <a:extLst>
              <a:ext uri="{FF2B5EF4-FFF2-40B4-BE49-F238E27FC236}">
                <a16:creationId xmlns:a16="http://schemas.microsoft.com/office/drawing/2014/main" id="{A0EA2CA4-F776-3FB4-92E1-56F96FDDC14A}"/>
              </a:ext>
            </a:extLst>
          </p:cNvPr>
          <p:cNvSpPr txBox="1"/>
          <p:nvPr/>
        </p:nvSpPr>
        <p:spPr>
          <a:xfrm>
            <a:off x="2615953" y="8468910"/>
            <a:ext cx="1261250" cy="230832"/>
          </a:xfrm>
          <a:prstGeom prst="rect">
            <a:avLst/>
          </a:prstGeom>
          <a:solidFill>
            <a:schemeClr val="bg1"/>
          </a:solidFill>
        </p:spPr>
        <p:txBody>
          <a:bodyPr wrap="square" rtlCol="0">
            <a:spAutoFit/>
          </a:bodyPr>
          <a:lstStyle/>
          <a:p>
            <a:pPr algn="ctr"/>
            <a:r>
              <a:rPr lang="en-US" sz="900" b="1" dirty="0"/>
              <a:t>Water Source (%)</a:t>
            </a:r>
            <a:endParaRPr lang="en-ZM" sz="900" b="1" dirty="0"/>
          </a:p>
        </p:txBody>
      </p:sp>
    </p:spTree>
    <p:extLst>
      <p:ext uri="{BB962C8B-B14F-4D97-AF65-F5344CB8AC3E}">
        <p14:creationId xmlns:p14="http://schemas.microsoft.com/office/powerpoint/2010/main" val="698940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ddbe0ab4-5a56-490b-8f82-91038a55f73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C92D4ADC8648346B7073A8FC39270D8" ma:contentTypeVersion="16" ma:contentTypeDescription="Ein neues Dokument erstellen." ma:contentTypeScope="" ma:versionID="1d1413e647b11ba1d272f810fb096260">
  <xsd:schema xmlns:xsd="http://www.w3.org/2001/XMLSchema" xmlns:xs="http://www.w3.org/2001/XMLSchema" xmlns:p="http://schemas.microsoft.com/office/2006/metadata/properties" xmlns:ns2="ddbe0ab4-5a56-490b-8f82-91038a55f73c" xmlns:ns3="a38c399c-8ff7-4174-a2b7-36aff2312e5b" xmlns:ns4="484c8c59-755d-4516-b8d2-1621b38262b4" targetNamespace="http://schemas.microsoft.com/office/2006/metadata/properties" ma:root="true" ma:fieldsID="918f518768b16b85e9a616d58580e021" ns2:_="" ns3:_="" ns4:_="">
    <xsd:import namespace="ddbe0ab4-5a56-490b-8f82-91038a55f73c"/>
    <xsd:import namespace="a38c399c-8ff7-4174-a2b7-36aff2312e5b"/>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e0ab4-5a56-490b-8f82-91038a55f7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8c399c-8ff7-4174-a2b7-36aff2312e5b"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559b1cf-83ad-4059-a2d2-305ec00b4d50}" ma:internalName="TaxCatchAll" ma:showField="CatchAllData" ma:web="a38c399c-8ff7-4174-a2b7-36aff2312e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3E958-BEC8-4B68-AA16-737471D4671C}">
  <ds:schemaRefs>
    <ds:schemaRef ds:uri="http://purl.org/dc/terms/"/>
    <ds:schemaRef ds:uri="http://schemas.openxmlformats.org/package/2006/metadata/core-properties"/>
    <ds:schemaRef ds:uri="a38c399c-8ff7-4174-a2b7-36aff2312e5b"/>
    <ds:schemaRef ds:uri="http://schemas.microsoft.com/office/2006/documentManagement/types"/>
    <ds:schemaRef ds:uri="484c8c59-755d-4516-b8d2-1621b38262b4"/>
    <ds:schemaRef ds:uri="http://purl.org/dc/elements/1.1/"/>
    <ds:schemaRef ds:uri="http://schemas.microsoft.com/office/2006/metadata/properties"/>
    <ds:schemaRef ds:uri="http://schemas.microsoft.com/office/infopath/2007/PartnerControls"/>
    <ds:schemaRef ds:uri="ddbe0ab4-5a56-490b-8f82-91038a55f73c"/>
    <ds:schemaRef ds:uri="http://www.w3.org/XML/1998/namespace"/>
    <ds:schemaRef ds:uri="http://purl.org/dc/dcmitype/"/>
  </ds:schemaRefs>
</ds:datastoreItem>
</file>

<file path=customXml/itemProps2.xml><?xml version="1.0" encoding="utf-8"?>
<ds:datastoreItem xmlns:ds="http://schemas.openxmlformats.org/officeDocument/2006/customXml" ds:itemID="{CC0D8D1D-8217-4BAF-9BC4-8BB57C21D193}">
  <ds:schemaRefs>
    <ds:schemaRef ds:uri="http://schemas.microsoft.com/sharepoint/v3/contenttype/forms"/>
  </ds:schemaRefs>
</ds:datastoreItem>
</file>

<file path=customXml/itemProps3.xml><?xml version="1.0" encoding="utf-8"?>
<ds:datastoreItem xmlns:ds="http://schemas.openxmlformats.org/officeDocument/2006/customXml" ds:itemID="{5AE728FC-43E5-4CA8-9591-DF9F1065AA76}"/>
</file>

<file path=docProps/app.xml><?xml version="1.0" encoding="utf-8"?>
<Properties xmlns="http://schemas.openxmlformats.org/officeDocument/2006/extended-properties" xmlns:vt="http://schemas.openxmlformats.org/officeDocument/2006/docPropsVTypes">
  <Template>Office Theme</Template>
  <TotalTime>0</TotalTime>
  <Words>797</Words>
  <Application>Microsoft Office PowerPoint</Application>
  <PresentationFormat>Custom</PresentationFormat>
  <Paragraphs>182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Calibri Light</vt:lpstr>
      <vt:lpstr>Office Theme</vt:lpstr>
      <vt:lpstr>2021 WASH Baseline Mansa District -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Mansa Household Baseline - 2021</dc:title>
  <dc:creator>gabriel chibuye</dc:creator>
  <cp:lastModifiedBy>gabriel chibuye</cp:lastModifiedBy>
  <cp:revision>27</cp:revision>
  <cp:lastPrinted>2022-11-29T10:14:21Z</cp:lastPrinted>
  <dcterms:created xsi:type="dcterms:W3CDTF">2022-11-15T12:25:30Z</dcterms:created>
  <dcterms:modified xsi:type="dcterms:W3CDTF">2023-03-27T10:05:42Z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0x0101003C92D4ADC8648346B7073A8FC39270D8</vt:lpwstr>
  </property>
  <property fmtid="{D5CDD505-2E9C-101B-9397-08002B2CF9AE}" pid="3" name="MediaServiceImageTags">
    <vt:lpwstr/>
  </property>
</Properties>
</file>