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0" r:id="rId2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26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0" y="21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D8CEB9-CD29-4458-941B-D6CE96DBEC8D}" type="datetimeFigureOut">
              <a:rPr lang="de-DE" smtClean="0"/>
              <a:t>25.10.2018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557DD5-E95C-4857-AB34-3CD81B2332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6079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7AD2-1C22-423E-8594-D35F5DF674E9}" type="datetimeFigureOut">
              <a:rPr lang="de-DE" smtClean="0"/>
              <a:t>25.10.2018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68A-6F88-47CD-A3CF-1285A145BA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9149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7AD2-1C22-423E-8594-D35F5DF674E9}" type="datetimeFigureOut">
              <a:rPr lang="de-DE" smtClean="0"/>
              <a:t>25.10.2018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68A-6F88-47CD-A3CF-1285A145BA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4132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7AD2-1C22-423E-8594-D35F5DF674E9}" type="datetimeFigureOut">
              <a:rPr lang="de-DE" smtClean="0"/>
              <a:t>25.10.2018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68A-6F88-47CD-A3CF-1285A145BA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783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7AD2-1C22-423E-8594-D35F5DF674E9}" type="datetimeFigureOut">
              <a:rPr lang="de-DE" smtClean="0"/>
              <a:t>25.10.2018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68A-6F88-47CD-A3CF-1285A145BA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580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7AD2-1C22-423E-8594-D35F5DF674E9}" type="datetimeFigureOut">
              <a:rPr lang="de-DE" smtClean="0"/>
              <a:t>25.10.2018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68A-6F88-47CD-A3CF-1285A145BA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0801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7AD2-1C22-423E-8594-D35F5DF674E9}" type="datetimeFigureOut">
              <a:rPr lang="de-DE" smtClean="0"/>
              <a:t>25.10.2018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68A-6F88-47CD-A3CF-1285A145BA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5941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7AD2-1C22-423E-8594-D35F5DF674E9}" type="datetimeFigureOut">
              <a:rPr lang="de-DE" smtClean="0"/>
              <a:t>25.10.2018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68A-6F88-47CD-A3CF-1285A145BA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9837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7AD2-1C22-423E-8594-D35F5DF674E9}" type="datetimeFigureOut">
              <a:rPr lang="de-DE" smtClean="0"/>
              <a:t>25.10.2018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68A-6F88-47CD-A3CF-1285A145BA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7763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7AD2-1C22-423E-8594-D35F5DF674E9}" type="datetimeFigureOut">
              <a:rPr lang="de-DE" smtClean="0"/>
              <a:t>25.10.2018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68A-6F88-47CD-A3CF-1285A145BA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465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7AD2-1C22-423E-8594-D35F5DF674E9}" type="datetimeFigureOut">
              <a:rPr lang="de-DE" smtClean="0"/>
              <a:t>25.10.2018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68A-6F88-47CD-A3CF-1285A145BA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0315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57AD2-1C22-423E-8594-D35F5DF674E9}" type="datetimeFigureOut">
              <a:rPr lang="de-DE" smtClean="0"/>
              <a:t>25.10.2018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F268A-6F88-47CD-A3CF-1285A145BA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1532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57AD2-1C22-423E-8594-D35F5DF674E9}" type="datetimeFigureOut">
              <a:rPr lang="de-DE" smtClean="0"/>
              <a:t>25.10.2018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F268A-6F88-47CD-A3CF-1285A145BAC4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 descr="gizlogo-standard-rgb.gif"/>
          <p:cNvPicPr/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763" y="13813"/>
            <a:ext cx="898525" cy="899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15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444617" y="610777"/>
            <a:ext cx="8967831" cy="872479"/>
          </a:xfrm>
          <a:prstGeom prst="rect">
            <a:avLst/>
          </a:prstGeom>
          <a:solidFill>
            <a:schemeClr val="bg1">
              <a:lumMod val="95000"/>
              <a:alpha val="54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900" b="1" dirty="0" smtClean="0">
                <a:solidFill>
                  <a:schemeClr val="tx1"/>
                </a:solidFill>
              </a:rPr>
              <a:t>Programmziel und Zeithorizont</a:t>
            </a:r>
          </a:p>
          <a:p>
            <a:pPr algn="ctr"/>
            <a:r>
              <a:rPr lang="de-DE" sz="900" dirty="0" smtClean="0">
                <a:solidFill>
                  <a:schemeClr val="tx1"/>
                </a:solidFill>
              </a:rPr>
              <a:t>(mittelfristige entwicklungspolitische Wirkung</a:t>
            </a:r>
            <a:r>
              <a:rPr lang="de-DE" sz="800" dirty="0" smtClean="0">
                <a:solidFill>
                  <a:schemeClr val="tx1"/>
                </a:solidFill>
              </a:rPr>
              <a:t>)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44620" y="568832"/>
            <a:ext cx="8967828" cy="5811905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800"/>
          </a:p>
        </p:txBody>
      </p:sp>
      <p:sp>
        <p:nvSpPr>
          <p:cNvPr id="6" name="Rechteck 5"/>
          <p:cNvSpPr/>
          <p:nvPr/>
        </p:nvSpPr>
        <p:spPr>
          <a:xfrm>
            <a:off x="444617" y="2041332"/>
            <a:ext cx="8967831" cy="438135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20320" y="1896933"/>
            <a:ext cx="1014865" cy="106438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800" dirty="0" smtClean="0">
                <a:solidFill>
                  <a:schemeClr val="bg1">
                    <a:lumMod val="50000"/>
                  </a:schemeClr>
                </a:solidFill>
              </a:rPr>
              <a:t>Anderes </a:t>
            </a:r>
            <a:r>
              <a:rPr lang="de-DE" sz="800" dirty="0">
                <a:solidFill>
                  <a:schemeClr val="bg1">
                    <a:lumMod val="50000"/>
                  </a:schemeClr>
                </a:solidFill>
              </a:rPr>
              <a:t>Modul im Programm, welches auf gleiche Programm-indikatoren zielt.</a:t>
            </a:r>
          </a:p>
          <a:p>
            <a:r>
              <a:rPr lang="de-DE" sz="800" dirty="0" smtClean="0">
                <a:solidFill>
                  <a:schemeClr val="bg1">
                    <a:lumMod val="50000"/>
                  </a:schemeClr>
                </a:solidFill>
              </a:rPr>
              <a:t>(Modulziel + Zeithorizont)</a:t>
            </a:r>
            <a:endParaRPr lang="de-DE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500887" y="995206"/>
            <a:ext cx="2140977" cy="47659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Programmindikator </a:t>
            </a:r>
            <a:r>
              <a:rPr lang="de-DE" sz="800" dirty="0">
                <a:solidFill>
                  <a:schemeClr val="tx1"/>
                </a:solidFill>
              </a:rPr>
              <a:t>1 </a:t>
            </a:r>
            <a:endParaRPr lang="de-DE" sz="800" dirty="0" smtClean="0">
              <a:solidFill>
                <a:schemeClr val="tx1"/>
              </a:solidFill>
            </a:endParaRPr>
          </a:p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(</a:t>
            </a:r>
            <a:r>
              <a:rPr lang="de-DE" sz="800" dirty="0">
                <a:solidFill>
                  <a:schemeClr val="tx1"/>
                </a:solidFill>
              </a:rPr>
              <a:t>für entwicklungs-pol. Wirkung</a:t>
            </a:r>
            <a:r>
              <a:rPr lang="de-DE" sz="800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Zielwert/Zeithorizont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2732761" y="995206"/>
            <a:ext cx="2140977" cy="47659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Programmindikator 2</a:t>
            </a:r>
            <a:endParaRPr lang="de-DE" sz="800" dirty="0">
              <a:solidFill>
                <a:schemeClr val="tx1"/>
              </a:solidFill>
            </a:endParaRPr>
          </a:p>
          <a:p>
            <a:pPr algn="ctr"/>
            <a:r>
              <a:rPr lang="de-DE" sz="800" dirty="0">
                <a:solidFill>
                  <a:schemeClr val="tx1"/>
                </a:solidFill>
              </a:rPr>
              <a:t>(für entwicklungs-pol. Wirkung</a:t>
            </a:r>
            <a:r>
              <a:rPr lang="de-DE" sz="800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Zielwert/Zeithorizont</a:t>
            </a:r>
          </a:p>
        </p:txBody>
      </p:sp>
      <p:sp>
        <p:nvSpPr>
          <p:cNvPr id="19" name="Rechteck 18"/>
          <p:cNvSpPr/>
          <p:nvPr/>
        </p:nvSpPr>
        <p:spPr>
          <a:xfrm>
            <a:off x="4964635" y="995206"/>
            <a:ext cx="2140977" cy="47659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Programmindikator 3</a:t>
            </a:r>
            <a:endParaRPr lang="de-DE" sz="800" dirty="0">
              <a:solidFill>
                <a:schemeClr val="tx1"/>
              </a:solidFill>
            </a:endParaRPr>
          </a:p>
          <a:p>
            <a:pPr algn="ctr"/>
            <a:r>
              <a:rPr lang="de-DE" sz="800" dirty="0">
                <a:solidFill>
                  <a:schemeClr val="tx1"/>
                </a:solidFill>
              </a:rPr>
              <a:t>(für entwicklungs-pol. Wirkung</a:t>
            </a:r>
            <a:r>
              <a:rPr lang="de-DE" sz="800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Zielwert/Zeithorizont</a:t>
            </a:r>
          </a:p>
        </p:txBody>
      </p:sp>
      <p:sp>
        <p:nvSpPr>
          <p:cNvPr id="20" name="Rechteck 19"/>
          <p:cNvSpPr/>
          <p:nvPr/>
        </p:nvSpPr>
        <p:spPr>
          <a:xfrm>
            <a:off x="7196510" y="995206"/>
            <a:ext cx="2140977" cy="47659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Programmindikator 4</a:t>
            </a:r>
            <a:endParaRPr lang="de-DE" sz="800" dirty="0">
              <a:solidFill>
                <a:schemeClr val="tx1"/>
              </a:solidFill>
            </a:endParaRPr>
          </a:p>
          <a:p>
            <a:pPr algn="ctr"/>
            <a:r>
              <a:rPr lang="de-DE" sz="800" dirty="0">
                <a:solidFill>
                  <a:schemeClr val="tx1"/>
                </a:solidFill>
              </a:rPr>
              <a:t>(für entwicklungs-pol. Wirkung</a:t>
            </a:r>
            <a:r>
              <a:rPr lang="de-DE" sz="800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Zielwert/Zeithorizont</a:t>
            </a:r>
          </a:p>
        </p:txBody>
      </p:sp>
      <p:sp>
        <p:nvSpPr>
          <p:cNvPr id="41" name="Rechteck 40"/>
          <p:cNvSpPr/>
          <p:nvPr/>
        </p:nvSpPr>
        <p:spPr>
          <a:xfrm>
            <a:off x="959171" y="3868615"/>
            <a:ext cx="1822782" cy="243990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800" b="1" dirty="0" smtClean="0">
                <a:solidFill>
                  <a:schemeClr val="tx1"/>
                </a:solidFill>
              </a:rPr>
              <a:t>Output (</a:t>
            </a:r>
            <a:r>
              <a:rPr lang="de-DE" sz="800" b="1" i="1" dirty="0" smtClean="0">
                <a:solidFill>
                  <a:schemeClr val="tx1"/>
                </a:solidFill>
              </a:rPr>
              <a:t>Name</a:t>
            </a:r>
            <a:r>
              <a:rPr lang="de-DE" sz="800" b="1" i="1" dirty="0">
                <a:solidFill>
                  <a:schemeClr val="tx1"/>
                </a:solidFill>
              </a:rPr>
              <a:t>)</a:t>
            </a:r>
          </a:p>
          <a:p>
            <a:endParaRPr lang="de-DE" sz="800" dirty="0">
              <a:solidFill>
                <a:schemeClr val="tx1"/>
              </a:solidFill>
            </a:endParaRPr>
          </a:p>
          <a:p>
            <a:r>
              <a:rPr lang="de-DE" sz="800" dirty="0" smtClean="0">
                <a:solidFill>
                  <a:schemeClr val="tx1"/>
                </a:solidFill>
              </a:rPr>
              <a:t>Erreicht </a:t>
            </a:r>
            <a:r>
              <a:rPr lang="de-DE" sz="800" dirty="0">
                <a:solidFill>
                  <a:schemeClr val="tx1"/>
                </a:solidFill>
              </a:rPr>
              <a:t>bis </a:t>
            </a:r>
            <a:r>
              <a:rPr lang="de-DE" sz="800" dirty="0" smtClean="0">
                <a:solidFill>
                  <a:schemeClr val="tx1"/>
                </a:solidFill>
              </a:rPr>
              <a:t>(geplanter Zeithorizont</a:t>
            </a:r>
            <a:r>
              <a:rPr lang="de-DE" sz="800" i="1" dirty="0" smtClean="0">
                <a:solidFill>
                  <a:schemeClr val="tx1"/>
                </a:solidFill>
              </a:rPr>
              <a:t>)</a:t>
            </a:r>
            <a:endParaRPr lang="de-DE" sz="800" i="1" dirty="0">
              <a:solidFill>
                <a:schemeClr val="tx1"/>
              </a:solidFill>
            </a:endParaRPr>
          </a:p>
          <a:p>
            <a:endParaRPr lang="de-DE" sz="800" dirty="0">
              <a:solidFill>
                <a:schemeClr val="tx1"/>
              </a:solidFill>
            </a:endParaRPr>
          </a:p>
          <a:p>
            <a:r>
              <a:rPr lang="de-DE" sz="800" dirty="0" smtClean="0">
                <a:solidFill>
                  <a:schemeClr val="tx1"/>
                </a:solidFill>
              </a:rPr>
              <a:t>Beispielhafte Aktivitäten </a:t>
            </a:r>
            <a:r>
              <a:rPr lang="de-DE" sz="800" i="1" dirty="0" smtClean="0">
                <a:solidFill>
                  <a:schemeClr val="tx1"/>
                </a:solidFill>
              </a:rPr>
              <a:t>(Aufzählung</a:t>
            </a:r>
            <a:r>
              <a:rPr lang="de-DE" sz="800" i="1" dirty="0">
                <a:solidFill>
                  <a:schemeClr val="tx1"/>
                </a:solidFill>
              </a:rPr>
              <a:t>)</a:t>
            </a:r>
          </a:p>
          <a:p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82" name="Rechteck 81"/>
          <p:cNvSpPr/>
          <p:nvPr/>
        </p:nvSpPr>
        <p:spPr>
          <a:xfrm>
            <a:off x="2981703" y="3868615"/>
            <a:ext cx="1822782" cy="243990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800" b="1" dirty="0" smtClean="0">
                <a:solidFill>
                  <a:schemeClr val="tx1"/>
                </a:solidFill>
              </a:rPr>
              <a:t>Output (</a:t>
            </a:r>
            <a:r>
              <a:rPr lang="de-DE" sz="800" b="1" i="1" dirty="0" smtClean="0">
                <a:solidFill>
                  <a:schemeClr val="tx1"/>
                </a:solidFill>
              </a:rPr>
              <a:t>Name)</a:t>
            </a:r>
          </a:p>
          <a:p>
            <a:endParaRPr lang="de-DE" sz="800" dirty="0" smtClean="0">
              <a:solidFill>
                <a:schemeClr val="tx1"/>
              </a:solidFill>
            </a:endParaRPr>
          </a:p>
          <a:p>
            <a:r>
              <a:rPr lang="de-DE" sz="800" dirty="0" smtClean="0">
                <a:solidFill>
                  <a:schemeClr val="tx1"/>
                </a:solidFill>
              </a:rPr>
              <a:t>Erreicht bis </a:t>
            </a:r>
            <a:r>
              <a:rPr lang="de-DE" sz="800" dirty="0">
                <a:solidFill>
                  <a:schemeClr val="tx1"/>
                </a:solidFill>
              </a:rPr>
              <a:t>(geplanter Zeithorizont</a:t>
            </a:r>
            <a:r>
              <a:rPr lang="de-DE" sz="800" i="1" dirty="0" smtClean="0">
                <a:solidFill>
                  <a:schemeClr val="tx1"/>
                </a:solidFill>
              </a:rPr>
              <a:t>)</a:t>
            </a:r>
          </a:p>
          <a:p>
            <a:endParaRPr lang="de-DE" sz="800" dirty="0" smtClean="0">
              <a:solidFill>
                <a:schemeClr val="tx1"/>
              </a:solidFill>
            </a:endParaRPr>
          </a:p>
          <a:p>
            <a:r>
              <a:rPr lang="de-DE" sz="800" dirty="0" smtClean="0">
                <a:solidFill>
                  <a:schemeClr val="tx1"/>
                </a:solidFill>
              </a:rPr>
              <a:t>Beispielhafte Aktivitäten </a:t>
            </a:r>
            <a:r>
              <a:rPr lang="de-DE" sz="800" i="1" dirty="0" smtClean="0">
                <a:solidFill>
                  <a:schemeClr val="tx1"/>
                </a:solidFill>
              </a:rPr>
              <a:t>(Aufzählung)</a:t>
            </a:r>
            <a:endParaRPr lang="de-DE" sz="800" i="1" dirty="0">
              <a:solidFill>
                <a:schemeClr val="tx1"/>
              </a:solidFill>
            </a:endParaRPr>
          </a:p>
        </p:txBody>
      </p:sp>
      <p:sp>
        <p:nvSpPr>
          <p:cNvPr id="85" name="Rechteck 84"/>
          <p:cNvSpPr/>
          <p:nvPr/>
        </p:nvSpPr>
        <p:spPr>
          <a:xfrm>
            <a:off x="5004235" y="3868615"/>
            <a:ext cx="1822782" cy="243990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800" b="1" dirty="0" smtClean="0">
                <a:solidFill>
                  <a:schemeClr val="tx1"/>
                </a:solidFill>
              </a:rPr>
              <a:t>Output (</a:t>
            </a:r>
            <a:r>
              <a:rPr lang="de-DE" sz="800" b="1" i="1" dirty="0" smtClean="0">
                <a:solidFill>
                  <a:schemeClr val="tx1"/>
                </a:solidFill>
              </a:rPr>
              <a:t>Name)</a:t>
            </a:r>
          </a:p>
          <a:p>
            <a:endParaRPr lang="de-DE" sz="800" dirty="0" smtClean="0">
              <a:solidFill>
                <a:schemeClr val="tx1"/>
              </a:solidFill>
            </a:endParaRPr>
          </a:p>
          <a:p>
            <a:r>
              <a:rPr lang="de-DE" sz="800" dirty="0" smtClean="0">
                <a:solidFill>
                  <a:schemeClr val="tx1"/>
                </a:solidFill>
              </a:rPr>
              <a:t>Erreicht bis </a:t>
            </a:r>
            <a:r>
              <a:rPr lang="de-DE" sz="800" dirty="0">
                <a:solidFill>
                  <a:schemeClr val="tx1"/>
                </a:solidFill>
              </a:rPr>
              <a:t>(geplanter Zeithorizont</a:t>
            </a:r>
            <a:r>
              <a:rPr lang="de-DE" sz="800" i="1" dirty="0" smtClean="0">
                <a:solidFill>
                  <a:schemeClr val="tx1"/>
                </a:solidFill>
              </a:rPr>
              <a:t>)</a:t>
            </a:r>
          </a:p>
          <a:p>
            <a:endParaRPr lang="de-DE" sz="800" dirty="0" smtClean="0">
              <a:solidFill>
                <a:schemeClr val="tx1"/>
              </a:solidFill>
            </a:endParaRPr>
          </a:p>
          <a:p>
            <a:r>
              <a:rPr lang="de-DE" sz="800" dirty="0" smtClean="0">
                <a:solidFill>
                  <a:schemeClr val="tx1"/>
                </a:solidFill>
              </a:rPr>
              <a:t>Beispielhafte Aktivitäten </a:t>
            </a:r>
            <a:r>
              <a:rPr lang="de-DE" sz="800" i="1" dirty="0" smtClean="0">
                <a:solidFill>
                  <a:schemeClr val="tx1"/>
                </a:solidFill>
              </a:rPr>
              <a:t>(Aufzählung)</a:t>
            </a:r>
            <a:endParaRPr lang="de-DE" sz="800" i="1" dirty="0">
              <a:solidFill>
                <a:schemeClr val="tx1"/>
              </a:solidFill>
            </a:endParaRPr>
          </a:p>
        </p:txBody>
      </p:sp>
      <p:sp>
        <p:nvSpPr>
          <p:cNvPr id="221" name="Textfeld 220"/>
          <p:cNvSpPr txBox="1"/>
          <p:nvPr/>
        </p:nvSpPr>
        <p:spPr>
          <a:xfrm>
            <a:off x="444617" y="180987"/>
            <a:ext cx="303871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&lt;Name des Moduls&gt; in &lt;Land&gt;</a:t>
            </a:r>
          </a:p>
          <a:p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Projektnummer &lt;</a:t>
            </a:r>
            <a:r>
              <a:rPr lang="de-DE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xxxx.xxxx.x</a:t>
            </a:r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endParaRPr lang="de-DE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400" b="1" dirty="0" smtClean="0"/>
              <a:t>Anlage 2: Wirkungslogik für ein Modul</a:t>
            </a:r>
            <a:endParaRPr lang="de-DE" sz="1400" b="1" dirty="0"/>
          </a:p>
        </p:txBody>
      </p:sp>
      <p:sp>
        <p:nvSpPr>
          <p:cNvPr id="55" name="Rechteck 54"/>
          <p:cNvSpPr/>
          <p:nvPr/>
        </p:nvSpPr>
        <p:spPr>
          <a:xfrm>
            <a:off x="1593443" y="1896933"/>
            <a:ext cx="1014865" cy="106438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800" dirty="0" smtClean="0">
                <a:solidFill>
                  <a:schemeClr val="bg1">
                    <a:lumMod val="50000"/>
                  </a:schemeClr>
                </a:solidFill>
              </a:rPr>
              <a:t>Anderes Modul im Programm, welches auf gleiche Programm-indikatoren zielt.</a:t>
            </a:r>
          </a:p>
          <a:p>
            <a:r>
              <a:rPr lang="de-DE" sz="800" dirty="0" smtClean="0">
                <a:solidFill>
                  <a:schemeClr val="bg1">
                    <a:lumMod val="50000"/>
                  </a:schemeClr>
                </a:solidFill>
              </a:rPr>
              <a:t>(Modulziel + Zeithorizont)</a:t>
            </a:r>
            <a:endParaRPr lang="de-DE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Rechteck 55"/>
          <p:cNvSpPr/>
          <p:nvPr/>
        </p:nvSpPr>
        <p:spPr>
          <a:xfrm>
            <a:off x="7265800" y="1896933"/>
            <a:ext cx="1014865" cy="106438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800" dirty="0">
                <a:solidFill>
                  <a:schemeClr val="bg1">
                    <a:lumMod val="50000"/>
                  </a:schemeClr>
                </a:solidFill>
              </a:rPr>
              <a:t>Anderes Modul im Programm, welches auf gleiche Programm-indikatoren zielt.</a:t>
            </a:r>
          </a:p>
          <a:p>
            <a:r>
              <a:rPr lang="de-DE" sz="800" dirty="0" smtClean="0">
                <a:solidFill>
                  <a:schemeClr val="bg1">
                    <a:lumMod val="50000"/>
                  </a:schemeClr>
                </a:solidFill>
              </a:rPr>
              <a:t>(Modulziel + Zeithorizont)</a:t>
            </a:r>
            <a:endParaRPr lang="de-DE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Rechteck 56"/>
          <p:cNvSpPr/>
          <p:nvPr/>
        </p:nvSpPr>
        <p:spPr>
          <a:xfrm>
            <a:off x="8329287" y="1896933"/>
            <a:ext cx="1014865" cy="106438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800" dirty="0">
                <a:solidFill>
                  <a:schemeClr val="bg1">
                    <a:lumMod val="50000"/>
                  </a:schemeClr>
                </a:solidFill>
              </a:rPr>
              <a:t>Anderes Modul im Programm, welches auf gleiche Programm-indikatoren zielt.</a:t>
            </a:r>
          </a:p>
          <a:p>
            <a:r>
              <a:rPr lang="de-DE" sz="800" dirty="0" smtClean="0">
                <a:solidFill>
                  <a:schemeClr val="bg1">
                    <a:lumMod val="50000"/>
                  </a:schemeClr>
                </a:solidFill>
              </a:rPr>
              <a:t>(Modulziel + Zeithorizont)</a:t>
            </a:r>
            <a:endParaRPr lang="de-DE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9" name="Gerade Verbindung mit Pfeil 58"/>
          <p:cNvCxnSpPr>
            <a:stCxn id="58" idx="0"/>
            <a:endCxn id="19" idx="2"/>
          </p:cNvCxnSpPr>
          <p:nvPr/>
        </p:nvCxnSpPr>
        <p:spPr>
          <a:xfrm flipV="1">
            <a:off x="4890915" y="1471797"/>
            <a:ext cx="1144209" cy="713264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hteck 67"/>
          <p:cNvSpPr/>
          <p:nvPr/>
        </p:nvSpPr>
        <p:spPr>
          <a:xfrm>
            <a:off x="7026766" y="3868615"/>
            <a:ext cx="1822782" cy="243990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800" b="1" dirty="0" smtClean="0">
                <a:solidFill>
                  <a:schemeClr val="tx1"/>
                </a:solidFill>
              </a:rPr>
              <a:t>Output (</a:t>
            </a:r>
            <a:r>
              <a:rPr lang="de-DE" sz="800" b="1" i="1" dirty="0" smtClean="0">
                <a:solidFill>
                  <a:schemeClr val="tx1"/>
                </a:solidFill>
              </a:rPr>
              <a:t>Name)</a:t>
            </a:r>
          </a:p>
          <a:p>
            <a:endParaRPr lang="de-DE" sz="800" dirty="0" smtClean="0">
              <a:solidFill>
                <a:schemeClr val="tx1"/>
              </a:solidFill>
            </a:endParaRPr>
          </a:p>
          <a:p>
            <a:r>
              <a:rPr lang="de-DE" sz="800" dirty="0" smtClean="0">
                <a:solidFill>
                  <a:schemeClr val="tx1"/>
                </a:solidFill>
              </a:rPr>
              <a:t>Erreicht bis </a:t>
            </a:r>
            <a:r>
              <a:rPr lang="de-DE" sz="800" dirty="0">
                <a:solidFill>
                  <a:schemeClr val="tx1"/>
                </a:solidFill>
              </a:rPr>
              <a:t>(geplanter Zeithorizont</a:t>
            </a:r>
            <a:r>
              <a:rPr lang="de-DE" sz="800" i="1" dirty="0" smtClean="0">
                <a:solidFill>
                  <a:schemeClr val="tx1"/>
                </a:solidFill>
              </a:rPr>
              <a:t>)</a:t>
            </a:r>
          </a:p>
          <a:p>
            <a:endParaRPr lang="de-DE" sz="800" dirty="0" smtClean="0">
              <a:solidFill>
                <a:schemeClr val="tx1"/>
              </a:solidFill>
            </a:endParaRPr>
          </a:p>
          <a:p>
            <a:r>
              <a:rPr lang="de-DE" sz="800" dirty="0" smtClean="0">
                <a:solidFill>
                  <a:schemeClr val="tx1"/>
                </a:solidFill>
              </a:rPr>
              <a:t>Beispielhafte Aktivitäten </a:t>
            </a:r>
            <a:r>
              <a:rPr lang="de-DE" sz="800" i="1" dirty="0" smtClean="0">
                <a:solidFill>
                  <a:schemeClr val="tx1"/>
                </a:solidFill>
              </a:rPr>
              <a:t>(Aufzählung)</a:t>
            </a:r>
            <a:endParaRPr lang="de-DE" sz="800" i="1" dirty="0">
              <a:solidFill>
                <a:schemeClr val="tx1"/>
              </a:solidFill>
            </a:endParaRPr>
          </a:p>
        </p:txBody>
      </p:sp>
      <p:cxnSp>
        <p:nvCxnSpPr>
          <p:cNvPr id="61" name="Gerade Verbindung mit Pfeil 60"/>
          <p:cNvCxnSpPr>
            <a:stCxn id="41" idx="0"/>
            <a:endCxn id="50" idx="2"/>
          </p:cNvCxnSpPr>
          <p:nvPr/>
        </p:nvCxnSpPr>
        <p:spPr>
          <a:xfrm flipV="1">
            <a:off x="1870562" y="2954217"/>
            <a:ext cx="1494448" cy="914398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/>
          <p:cNvCxnSpPr>
            <a:stCxn id="41" idx="0"/>
            <a:endCxn id="51" idx="2"/>
          </p:cNvCxnSpPr>
          <p:nvPr/>
        </p:nvCxnSpPr>
        <p:spPr>
          <a:xfrm flipV="1">
            <a:off x="1870562" y="2954218"/>
            <a:ext cx="2507280" cy="914397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>
            <a:stCxn id="82" idx="0"/>
            <a:endCxn id="53" idx="2"/>
          </p:cNvCxnSpPr>
          <p:nvPr/>
        </p:nvCxnSpPr>
        <p:spPr>
          <a:xfrm flipV="1">
            <a:off x="3893094" y="2954218"/>
            <a:ext cx="1497580" cy="914397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mit Pfeil 66"/>
          <p:cNvCxnSpPr>
            <a:stCxn id="82" idx="0"/>
            <a:endCxn id="51" idx="2"/>
          </p:cNvCxnSpPr>
          <p:nvPr/>
        </p:nvCxnSpPr>
        <p:spPr>
          <a:xfrm flipV="1">
            <a:off x="3893094" y="2954218"/>
            <a:ext cx="484748" cy="914397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/>
          <p:cNvCxnSpPr>
            <a:stCxn id="85" idx="0"/>
            <a:endCxn id="54" idx="2"/>
          </p:cNvCxnSpPr>
          <p:nvPr/>
        </p:nvCxnSpPr>
        <p:spPr>
          <a:xfrm flipV="1">
            <a:off x="5915626" y="2954219"/>
            <a:ext cx="487881" cy="914396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/>
          <p:cNvCxnSpPr>
            <a:stCxn id="68" idx="0"/>
            <a:endCxn id="54" idx="2"/>
          </p:cNvCxnSpPr>
          <p:nvPr/>
        </p:nvCxnSpPr>
        <p:spPr>
          <a:xfrm flipH="1" flipV="1">
            <a:off x="6403507" y="2954219"/>
            <a:ext cx="1534650" cy="914396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/>
          <p:cNvCxnSpPr>
            <a:stCxn id="9" idx="0"/>
            <a:endCxn id="19" idx="2"/>
          </p:cNvCxnSpPr>
          <p:nvPr/>
        </p:nvCxnSpPr>
        <p:spPr>
          <a:xfrm flipV="1">
            <a:off x="1027753" y="1471797"/>
            <a:ext cx="5007371" cy="425136"/>
          </a:xfrm>
          <a:prstGeom prst="straightConnector1">
            <a:avLst/>
          </a:prstGeom>
          <a:ln w="31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/>
          <p:cNvCxnSpPr>
            <a:stCxn id="55" idx="0"/>
            <a:endCxn id="19" idx="2"/>
          </p:cNvCxnSpPr>
          <p:nvPr/>
        </p:nvCxnSpPr>
        <p:spPr>
          <a:xfrm flipV="1">
            <a:off x="2100876" y="1471797"/>
            <a:ext cx="3934248" cy="425136"/>
          </a:xfrm>
          <a:prstGeom prst="straightConnector1">
            <a:avLst/>
          </a:prstGeom>
          <a:ln w="31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mit Pfeil 77"/>
          <p:cNvCxnSpPr>
            <a:stCxn id="56" idx="0"/>
            <a:endCxn id="19" idx="2"/>
          </p:cNvCxnSpPr>
          <p:nvPr/>
        </p:nvCxnSpPr>
        <p:spPr>
          <a:xfrm flipH="1" flipV="1">
            <a:off x="6035124" y="1471797"/>
            <a:ext cx="1738109" cy="425136"/>
          </a:xfrm>
          <a:prstGeom prst="straightConnector1">
            <a:avLst/>
          </a:prstGeom>
          <a:ln w="31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/>
          <p:cNvCxnSpPr>
            <a:stCxn id="57" idx="0"/>
            <a:endCxn id="19" idx="2"/>
          </p:cNvCxnSpPr>
          <p:nvPr/>
        </p:nvCxnSpPr>
        <p:spPr>
          <a:xfrm flipH="1" flipV="1">
            <a:off x="6035124" y="1471797"/>
            <a:ext cx="2801596" cy="425136"/>
          </a:xfrm>
          <a:prstGeom prst="straightConnector1">
            <a:avLst/>
          </a:prstGeom>
          <a:ln w="31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Gerade Verbindung mit Pfeil 128"/>
          <p:cNvCxnSpPr>
            <a:stCxn id="68" idx="0"/>
            <a:endCxn id="53" idx="2"/>
          </p:cNvCxnSpPr>
          <p:nvPr/>
        </p:nvCxnSpPr>
        <p:spPr>
          <a:xfrm flipH="1" flipV="1">
            <a:off x="5390674" y="2954218"/>
            <a:ext cx="2547483" cy="914397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hteck 57"/>
          <p:cNvSpPr/>
          <p:nvPr/>
        </p:nvSpPr>
        <p:spPr>
          <a:xfrm>
            <a:off x="2826951" y="2185061"/>
            <a:ext cx="4127927" cy="76915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b="1" dirty="0" smtClean="0">
                <a:solidFill>
                  <a:schemeClr val="tx1"/>
                </a:solidFill>
              </a:rPr>
              <a:t>Modulziel </a:t>
            </a:r>
            <a:r>
              <a:rPr lang="de-DE" sz="800" b="1" dirty="0">
                <a:solidFill>
                  <a:schemeClr val="tx1"/>
                </a:solidFill>
              </a:rPr>
              <a:t>und Zeithorizont</a:t>
            </a:r>
          </a:p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(Nutzung der Outputs)</a:t>
            </a:r>
            <a:endParaRPr lang="de-DE" sz="800" dirty="0">
              <a:solidFill>
                <a:schemeClr val="tx1"/>
              </a:solidFill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2889094" y="2515369"/>
            <a:ext cx="951832" cy="4388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>
                <a:solidFill>
                  <a:schemeClr val="tx1"/>
                </a:solidFill>
              </a:rPr>
              <a:t>Modulziel-Indikator 1</a:t>
            </a:r>
          </a:p>
        </p:txBody>
      </p:sp>
      <p:sp>
        <p:nvSpPr>
          <p:cNvPr id="51" name="Rechteck 50"/>
          <p:cNvSpPr/>
          <p:nvPr/>
        </p:nvSpPr>
        <p:spPr>
          <a:xfrm>
            <a:off x="3901926" y="2515370"/>
            <a:ext cx="951832" cy="43884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>
                <a:solidFill>
                  <a:schemeClr val="tx1"/>
                </a:solidFill>
              </a:rPr>
              <a:t>Modulziel-Indikator 2</a:t>
            </a:r>
          </a:p>
        </p:txBody>
      </p:sp>
      <p:sp>
        <p:nvSpPr>
          <p:cNvPr id="53" name="Rechteck 52"/>
          <p:cNvSpPr/>
          <p:nvPr/>
        </p:nvSpPr>
        <p:spPr>
          <a:xfrm>
            <a:off x="4914758" y="2515369"/>
            <a:ext cx="951832" cy="43884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>
                <a:solidFill>
                  <a:schemeClr val="tx1"/>
                </a:solidFill>
              </a:rPr>
              <a:t>Modulziel-Indikator 3</a:t>
            </a:r>
          </a:p>
        </p:txBody>
      </p:sp>
      <p:sp>
        <p:nvSpPr>
          <p:cNvPr id="54" name="Rechteck 53"/>
          <p:cNvSpPr/>
          <p:nvPr/>
        </p:nvSpPr>
        <p:spPr>
          <a:xfrm>
            <a:off x="5927591" y="2515369"/>
            <a:ext cx="951832" cy="43885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3305" tIns="31652" rIns="63305" bIns="3165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>
                <a:solidFill>
                  <a:schemeClr val="tx1"/>
                </a:solidFill>
              </a:rPr>
              <a:t>Modulziel-Indikator 4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900" dirty="0" smtClean="0"/>
              <a:t>Ver. 12.10.2017</a:t>
            </a:r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3300080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3175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207</Words>
  <Application>Microsoft Office PowerPoint</Application>
  <PresentationFormat>A4-Papier (210 x 297 mm)</PresentationFormat>
  <Paragraphs>53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Tobias Stern</dc:creator>
  <cp:lastModifiedBy>Huesken, Sonja GIZ</cp:lastModifiedBy>
  <cp:revision>28</cp:revision>
  <dcterms:created xsi:type="dcterms:W3CDTF">2016-04-05T06:33:41Z</dcterms:created>
  <dcterms:modified xsi:type="dcterms:W3CDTF">2018-10-25T07:17:42Z</dcterms:modified>
</cp:coreProperties>
</file>