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18288000" cy="10287000"/>
  <p:notesSz cx="6858000" cy="9144000"/>
  <p:embeddedFontLst>
    <p:embeddedFont>
      <p:font typeface="Arial Bold" panose="020B0704020202020204" pitchFamily="34" charset="0"/>
      <p:regular r:id="rId12"/>
      <p:bold r:id="rId13"/>
    </p:embeddedFont>
    <p:embeddedFont>
      <p:font typeface="Arial Italics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65062C-FF37-4C37-9933-691064C93053}" v="3" dt="2026-09-03T20:00:38.1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525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642" cy="10306050"/>
            <a:chOff x="0" y="0"/>
            <a:chExt cx="244856" cy="1374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856" cy="13741400"/>
            </a:xfrm>
            <a:custGeom>
              <a:avLst/>
              <a:gdLst/>
              <a:ahLst/>
              <a:cxnLst/>
              <a:rect l="l" t="t" r="r" b="b"/>
              <a:pathLst>
                <a:path w="244856" h="13741400">
                  <a:moveTo>
                    <a:pt x="0" y="0"/>
                  </a:moveTo>
                  <a:lnTo>
                    <a:pt x="244856" y="0"/>
                  </a:lnTo>
                  <a:lnTo>
                    <a:pt x="244856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5067" y="-9525"/>
            <a:ext cx="73914" cy="10306050"/>
            <a:chOff x="0" y="0"/>
            <a:chExt cx="98552" cy="1374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9931" y="-9525"/>
            <a:ext cx="73914" cy="10306050"/>
            <a:chOff x="0" y="0"/>
            <a:chExt cx="98552" cy="1374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4795" y="-9525"/>
            <a:ext cx="18028158" cy="101346"/>
            <a:chOff x="0" y="0"/>
            <a:chExt cx="24037544" cy="1351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37544" cy="135128"/>
            </a:xfrm>
            <a:custGeom>
              <a:avLst/>
              <a:gdLst/>
              <a:ahLst/>
              <a:cxnLst/>
              <a:rect l="l" t="t" r="r" b="b"/>
              <a:pathLst>
                <a:path w="24037544" h="135128">
                  <a:moveTo>
                    <a:pt x="0" y="0"/>
                  </a:moveTo>
                  <a:lnTo>
                    <a:pt x="24037544" y="0"/>
                  </a:lnTo>
                  <a:lnTo>
                    <a:pt x="24037544" y="135128"/>
                  </a:lnTo>
                  <a:lnTo>
                    <a:pt x="0" y="135128"/>
                  </a:lnTo>
                  <a:close/>
                </a:path>
              </a:pathLst>
            </a:custGeom>
            <a:solidFill>
              <a:srgbClr val="F2F4F6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7041" y="9471565"/>
            <a:ext cx="16800766" cy="12383"/>
            <a:chOff x="0" y="0"/>
            <a:chExt cx="22401022" cy="165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401022" cy="16510"/>
            </a:xfrm>
            <a:custGeom>
              <a:avLst/>
              <a:gdLst/>
              <a:ahLst/>
              <a:cxnLst/>
              <a:rect l="l" t="t" r="r" b="b"/>
              <a:pathLst>
                <a:path w="22401022" h="16510">
                  <a:moveTo>
                    <a:pt x="0" y="0"/>
                  </a:moveTo>
                  <a:lnTo>
                    <a:pt x="22401022" y="1651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26387600" b="-26387600"/>
              </a:stretch>
            </a:blipFill>
            <a:ln w="12383" cap="sq">
              <a:solidFill>
                <a:srgbClr val="E5E8EB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111045" y="9922097"/>
            <a:ext cx="4869180" cy="219456"/>
            <a:chOff x="0" y="0"/>
            <a:chExt cx="6492240" cy="29260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492240" cy="292608"/>
            </a:xfrm>
            <a:custGeom>
              <a:avLst/>
              <a:gdLst/>
              <a:ahLst/>
              <a:cxnLst/>
              <a:rect l="l" t="t" r="r" b="b"/>
              <a:pathLst>
                <a:path w="6492240" h="292608">
                  <a:moveTo>
                    <a:pt x="0" y="0"/>
                  </a:moveTo>
                  <a:lnTo>
                    <a:pt x="6492240" y="0"/>
                  </a:lnTo>
                  <a:lnTo>
                    <a:pt x="649224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82324" b="-38232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6492240" cy="30213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2"/>
                </a:lnSpc>
              </a:pPr>
              <a:r>
                <a:rPr lang="en-US" sz="885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Compléter uniquement les zones grisées prévues.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169110" y="9757505"/>
            <a:ext cx="795528" cy="384048"/>
            <a:chOff x="0" y="0"/>
            <a:chExt cx="1060704" cy="51206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60704" cy="512064"/>
            </a:xfrm>
            <a:custGeom>
              <a:avLst/>
              <a:gdLst/>
              <a:ahLst/>
              <a:cxnLst/>
              <a:rect l="l" t="t" r="r" b="b"/>
              <a:pathLst>
                <a:path w="1060704" h="512064">
                  <a:moveTo>
                    <a:pt x="0" y="0"/>
                  </a:moveTo>
                  <a:lnTo>
                    <a:pt x="1060704" y="0"/>
                  </a:lnTo>
                  <a:lnTo>
                    <a:pt x="1060704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939" r="-1193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1060704" cy="52158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889"/>
                </a:lnSpc>
              </a:pPr>
              <a:r>
                <a:rPr lang="en-US" sz="1575">
                  <a:solidFill>
                    <a:srgbClr val="777F87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95528" y="1282995"/>
            <a:ext cx="16527780" cy="674209"/>
            <a:chOff x="0" y="0"/>
            <a:chExt cx="22037040" cy="89894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2037039" cy="898946"/>
            </a:xfrm>
            <a:custGeom>
              <a:avLst/>
              <a:gdLst/>
              <a:ahLst/>
              <a:cxnLst/>
              <a:rect l="l" t="t" r="r" b="b"/>
              <a:pathLst>
                <a:path w="22037039" h="898946">
                  <a:moveTo>
                    <a:pt x="0" y="0"/>
                  </a:moveTo>
                  <a:lnTo>
                    <a:pt x="22037039" y="0"/>
                  </a:lnTo>
                  <a:lnTo>
                    <a:pt x="22037039" y="898946"/>
                  </a:lnTo>
                  <a:lnTo>
                    <a:pt x="0" y="8989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45112" b="-41021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22037040" cy="9275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911"/>
                </a:lnSpc>
              </a:pPr>
              <a:r>
                <a:rPr lang="en-US" sz="3259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FICHE DE PRÉSENTATION DU SERVICE NON-FINANCIER PROPOSÉ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86003" y="2013966"/>
            <a:ext cx="16459200" cy="274320"/>
            <a:chOff x="0" y="0"/>
            <a:chExt cx="21945600" cy="36576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945600" cy="365760"/>
            </a:xfrm>
            <a:custGeom>
              <a:avLst/>
              <a:gdLst/>
              <a:ahLst/>
              <a:cxnLst/>
              <a:rect l="l" t="t" r="r" b="b"/>
              <a:pathLst>
                <a:path w="21945600" h="365760">
                  <a:moveTo>
                    <a:pt x="0" y="0"/>
                  </a:moveTo>
                  <a:lnTo>
                    <a:pt x="21945600" y="0"/>
                  </a:lnTo>
                  <a:lnTo>
                    <a:pt x="21945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19102" b="-11191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21945600" cy="3848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23"/>
                </a:lnSpc>
              </a:pPr>
              <a:r>
                <a:rPr lang="en-US" sz="1269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Appel à Manifestation d’Intérêt — Projet Développement Économique Régional — DER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94182" y="2326386"/>
            <a:ext cx="1615440" cy="38100"/>
            <a:chOff x="0" y="0"/>
            <a:chExt cx="2153920" cy="50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326386" y="2326386"/>
            <a:ext cx="1615440" cy="38100"/>
            <a:chOff x="0" y="0"/>
            <a:chExt cx="2153920" cy="50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958590" y="2326386"/>
            <a:ext cx="1615440" cy="38100"/>
            <a:chOff x="0" y="0"/>
            <a:chExt cx="2153920" cy="50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86003" y="2516886"/>
            <a:ext cx="7680960" cy="246888"/>
            <a:chOff x="0" y="0"/>
            <a:chExt cx="10241280" cy="32918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241280" cy="329184"/>
            </a:xfrm>
            <a:custGeom>
              <a:avLst/>
              <a:gdLst/>
              <a:ahLst/>
              <a:cxnLst/>
              <a:rect l="l" t="t" r="r" b="b"/>
              <a:pathLst>
                <a:path w="10241280" h="329184">
                  <a:moveTo>
                    <a:pt x="0" y="0"/>
                  </a:moveTo>
                  <a:lnTo>
                    <a:pt x="10241280" y="0"/>
                  </a:lnTo>
                  <a:lnTo>
                    <a:pt x="10241280" y="329184"/>
                  </a:lnTo>
                  <a:lnTo>
                    <a:pt x="0" y="32918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56201" b="-55620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9525"/>
              <a:ext cx="10241280" cy="33870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78"/>
                </a:lnSpc>
              </a:pPr>
              <a:r>
                <a:rPr lang="en-US" sz="1065" i="1">
                  <a:solidFill>
                    <a:srgbClr val="6F7680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Support à compléter par la structure candidate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795907" y="2990088"/>
            <a:ext cx="17170410" cy="213917"/>
            <a:chOff x="0" y="0"/>
            <a:chExt cx="22018752" cy="27432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2018752" cy="274320"/>
            </a:xfrm>
            <a:custGeom>
              <a:avLst/>
              <a:gdLst/>
              <a:ahLst/>
              <a:cxnLst/>
              <a:rect l="l" t="t" r="r" b="b"/>
              <a:pathLst>
                <a:path w="22018752" h="274320">
                  <a:moveTo>
                    <a:pt x="0" y="0"/>
                  </a:moveTo>
                  <a:lnTo>
                    <a:pt x="22018752" y="0"/>
                  </a:lnTo>
                  <a:lnTo>
                    <a:pt x="22018752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3999" b="-151399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9525"/>
              <a:ext cx="22018752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Dénomination de la structure candidate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783334" y="3259447"/>
            <a:ext cx="17181304" cy="895084"/>
            <a:chOff x="0" y="0"/>
            <a:chExt cx="22032722" cy="114782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2032722" cy="1147826"/>
            </a:xfrm>
            <a:custGeom>
              <a:avLst/>
              <a:gdLst/>
              <a:ahLst/>
              <a:cxnLst/>
              <a:rect l="l" t="t" r="r" b="b"/>
              <a:pathLst>
                <a:path w="22032722" h="1147826">
                  <a:moveTo>
                    <a:pt x="0" y="101854"/>
                  </a:moveTo>
                  <a:cubicBezTo>
                    <a:pt x="0" y="45593"/>
                    <a:pt x="45593" y="0"/>
                    <a:pt x="101854" y="0"/>
                  </a:cubicBezTo>
                  <a:lnTo>
                    <a:pt x="21930868" y="0"/>
                  </a:lnTo>
                  <a:cubicBezTo>
                    <a:pt x="21987129" y="0"/>
                    <a:pt x="22032722" y="45593"/>
                    <a:pt x="22032722" y="101854"/>
                  </a:cubicBezTo>
                  <a:lnTo>
                    <a:pt x="22032722" y="1045972"/>
                  </a:lnTo>
                  <a:cubicBezTo>
                    <a:pt x="22032722" y="1102233"/>
                    <a:pt x="21987129" y="1147826"/>
                    <a:pt x="21930868" y="1147826"/>
                  </a:cubicBezTo>
                  <a:lnTo>
                    <a:pt x="101854" y="1147826"/>
                  </a:lnTo>
                  <a:cubicBezTo>
                    <a:pt x="45593" y="1147826"/>
                    <a:pt x="0" y="1102233"/>
                    <a:pt x="0" y="1045972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86003" y="3236885"/>
            <a:ext cx="83982" cy="903998"/>
            <a:chOff x="0" y="0"/>
            <a:chExt cx="107696" cy="115925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07696" cy="1159256"/>
            </a:xfrm>
            <a:custGeom>
              <a:avLst/>
              <a:gdLst/>
              <a:ahLst/>
              <a:cxnLst/>
              <a:rect l="l" t="t" r="r" b="b"/>
              <a:pathLst>
                <a:path w="107696" h="1159256">
                  <a:moveTo>
                    <a:pt x="0" y="0"/>
                  </a:moveTo>
                  <a:lnTo>
                    <a:pt x="107696" y="0"/>
                  </a:lnTo>
                  <a:lnTo>
                    <a:pt x="107696" y="1159256"/>
                  </a:lnTo>
                  <a:lnTo>
                    <a:pt x="0" y="1159256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95907" y="4245068"/>
            <a:ext cx="17170410" cy="213917"/>
            <a:chOff x="0" y="0"/>
            <a:chExt cx="22018752" cy="27432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2018752" cy="274320"/>
            </a:xfrm>
            <a:custGeom>
              <a:avLst/>
              <a:gdLst/>
              <a:ahLst/>
              <a:cxnLst/>
              <a:rect l="l" t="t" r="r" b="b"/>
              <a:pathLst>
                <a:path w="22018752" h="274320">
                  <a:moveTo>
                    <a:pt x="0" y="0"/>
                  </a:moveTo>
                  <a:lnTo>
                    <a:pt x="22018752" y="0"/>
                  </a:lnTo>
                  <a:lnTo>
                    <a:pt x="22018752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3999" b="-151399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9525"/>
              <a:ext cx="22018752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 err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Intitulé</a:t>
              </a: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du Service Non-Financier proposé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790460" y="4496322"/>
            <a:ext cx="17181304" cy="895084"/>
            <a:chOff x="0" y="0"/>
            <a:chExt cx="22032722" cy="1147826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2032722" cy="1147826"/>
            </a:xfrm>
            <a:custGeom>
              <a:avLst/>
              <a:gdLst/>
              <a:ahLst/>
              <a:cxnLst/>
              <a:rect l="l" t="t" r="r" b="b"/>
              <a:pathLst>
                <a:path w="22032722" h="1147826">
                  <a:moveTo>
                    <a:pt x="0" y="101854"/>
                  </a:moveTo>
                  <a:cubicBezTo>
                    <a:pt x="0" y="45593"/>
                    <a:pt x="45593" y="0"/>
                    <a:pt x="101854" y="0"/>
                  </a:cubicBezTo>
                  <a:lnTo>
                    <a:pt x="21930868" y="0"/>
                  </a:lnTo>
                  <a:cubicBezTo>
                    <a:pt x="21987129" y="0"/>
                    <a:pt x="22032722" y="45593"/>
                    <a:pt x="22032722" y="101854"/>
                  </a:cubicBezTo>
                  <a:lnTo>
                    <a:pt x="22032722" y="1045972"/>
                  </a:lnTo>
                  <a:cubicBezTo>
                    <a:pt x="22032722" y="1102233"/>
                    <a:pt x="21987129" y="1147826"/>
                    <a:pt x="21930868" y="1147826"/>
                  </a:cubicBezTo>
                  <a:lnTo>
                    <a:pt x="101854" y="1147826"/>
                  </a:lnTo>
                  <a:cubicBezTo>
                    <a:pt x="45593" y="1147826"/>
                    <a:pt x="0" y="1102233"/>
                    <a:pt x="0" y="1045972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86003" y="4491865"/>
            <a:ext cx="83982" cy="903998"/>
            <a:chOff x="0" y="0"/>
            <a:chExt cx="107696" cy="1159256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07696" cy="1159256"/>
            </a:xfrm>
            <a:custGeom>
              <a:avLst/>
              <a:gdLst/>
              <a:ahLst/>
              <a:cxnLst/>
              <a:rect l="l" t="t" r="r" b="b"/>
              <a:pathLst>
                <a:path w="107696" h="1159256">
                  <a:moveTo>
                    <a:pt x="0" y="0"/>
                  </a:moveTo>
                  <a:lnTo>
                    <a:pt x="107696" y="0"/>
                  </a:lnTo>
                  <a:lnTo>
                    <a:pt x="107696" y="1159256"/>
                  </a:lnTo>
                  <a:lnTo>
                    <a:pt x="0" y="1159256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795907" y="5500048"/>
            <a:ext cx="8271460" cy="213917"/>
            <a:chOff x="0" y="0"/>
            <a:chExt cx="10607040" cy="27432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0607040" cy="274320"/>
            </a:xfrm>
            <a:custGeom>
              <a:avLst/>
              <a:gdLst/>
              <a:ahLst/>
              <a:cxnLst/>
              <a:rect l="l" t="t" r="r" b="b"/>
              <a:pathLst>
                <a:path w="10607040" h="274320">
                  <a:moveTo>
                    <a:pt x="0" y="0"/>
                  </a:moveTo>
                  <a:lnTo>
                    <a:pt x="10607040" y="0"/>
                  </a:lnTo>
                  <a:lnTo>
                    <a:pt x="1060704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03421" b="-70342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9525"/>
              <a:ext cx="1060704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Région(s) ciblée(s)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790460" y="5751302"/>
            <a:ext cx="8282354" cy="1009174"/>
            <a:chOff x="0" y="0"/>
            <a:chExt cx="10621010" cy="129413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0621010" cy="1294130"/>
            </a:xfrm>
            <a:custGeom>
              <a:avLst/>
              <a:gdLst/>
              <a:ahLst/>
              <a:cxnLst/>
              <a:rect l="l" t="t" r="r" b="b"/>
              <a:pathLst>
                <a:path w="10621010" h="1294130">
                  <a:moveTo>
                    <a:pt x="0" y="101727"/>
                  </a:moveTo>
                  <a:cubicBezTo>
                    <a:pt x="0" y="45466"/>
                    <a:pt x="45466" y="0"/>
                    <a:pt x="101727" y="0"/>
                  </a:cubicBezTo>
                  <a:lnTo>
                    <a:pt x="10519283" y="0"/>
                  </a:lnTo>
                  <a:cubicBezTo>
                    <a:pt x="10575417" y="0"/>
                    <a:pt x="10621010" y="45466"/>
                    <a:pt x="10621010" y="101727"/>
                  </a:cubicBezTo>
                  <a:lnTo>
                    <a:pt x="10621010" y="1192403"/>
                  </a:lnTo>
                  <a:cubicBezTo>
                    <a:pt x="10621010" y="1248537"/>
                    <a:pt x="10575544" y="1294130"/>
                    <a:pt x="10519283" y="1294130"/>
                  </a:cubicBezTo>
                  <a:lnTo>
                    <a:pt x="101727" y="1294130"/>
                  </a:lnTo>
                  <a:cubicBezTo>
                    <a:pt x="45466" y="1294130"/>
                    <a:pt x="0" y="1248664"/>
                    <a:pt x="0" y="1192403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786003" y="5746845"/>
            <a:ext cx="83982" cy="1018087"/>
            <a:chOff x="0" y="0"/>
            <a:chExt cx="107696" cy="130556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07696" cy="1305560"/>
            </a:xfrm>
            <a:custGeom>
              <a:avLst/>
              <a:gdLst/>
              <a:ahLst/>
              <a:cxnLst/>
              <a:rect l="l" t="t" r="r" b="b"/>
              <a:pathLst>
                <a:path w="107696" h="1305560">
                  <a:moveTo>
                    <a:pt x="0" y="0"/>
                  </a:moveTo>
                  <a:lnTo>
                    <a:pt x="107696" y="0"/>
                  </a:lnTo>
                  <a:lnTo>
                    <a:pt x="107696" y="1305560"/>
                  </a:lnTo>
                  <a:lnTo>
                    <a:pt x="0" y="1305560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694856" y="5500048"/>
            <a:ext cx="8271460" cy="213917"/>
            <a:chOff x="0" y="0"/>
            <a:chExt cx="10607040" cy="27432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10607040" cy="274320"/>
            </a:xfrm>
            <a:custGeom>
              <a:avLst/>
              <a:gdLst/>
              <a:ahLst/>
              <a:cxnLst/>
              <a:rect l="l" t="t" r="r" b="b"/>
              <a:pathLst>
                <a:path w="10607040" h="274320">
                  <a:moveTo>
                    <a:pt x="0" y="0"/>
                  </a:moveTo>
                  <a:lnTo>
                    <a:pt x="10607040" y="0"/>
                  </a:lnTo>
                  <a:lnTo>
                    <a:pt x="1060704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03421" b="-70342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0" y="-9525"/>
              <a:ext cx="1060704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Secteur(s) / chaîne(s) de valeur concerné(s)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682284" y="5751302"/>
            <a:ext cx="8282354" cy="1009174"/>
            <a:chOff x="0" y="0"/>
            <a:chExt cx="10621010" cy="129413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10621010" cy="1294130"/>
            </a:xfrm>
            <a:custGeom>
              <a:avLst/>
              <a:gdLst/>
              <a:ahLst/>
              <a:cxnLst/>
              <a:rect l="l" t="t" r="r" b="b"/>
              <a:pathLst>
                <a:path w="10621010" h="1294130">
                  <a:moveTo>
                    <a:pt x="0" y="101727"/>
                  </a:moveTo>
                  <a:cubicBezTo>
                    <a:pt x="0" y="45466"/>
                    <a:pt x="45466" y="0"/>
                    <a:pt x="101727" y="0"/>
                  </a:cubicBezTo>
                  <a:lnTo>
                    <a:pt x="10519283" y="0"/>
                  </a:lnTo>
                  <a:cubicBezTo>
                    <a:pt x="10575417" y="0"/>
                    <a:pt x="10621010" y="45466"/>
                    <a:pt x="10621010" y="101727"/>
                  </a:cubicBezTo>
                  <a:lnTo>
                    <a:pt x="10621010" y="1192403"/>
                  </a:lnTo>
                  <a:cubicBezTo>
                    <a:pt x="10621010" y="1248537"/>
                    <a:pt x="10575544" y="1294130"/>
                    <a:pt x="10519283" y="1294130"/>
                  </a:cubicBezTo>
                  <a:lnTo>
                    <a:pt x="101727" y="1294130"/>
                  </a:lnTo>
                  <a:cubicBezTo>
                    <a:pt x="45466" y="1294130"/>
                    <a:pt x="0" y="1248664"/>
                    <a:pt x="0" y="1192403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9684953" y="5746845"/>
            <a:ext cx="83982" cy="1018087"/>
            <a:chOff x="0" y="0"/>
            <a:chExt cx="107696" cy="130556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107696" cy="1305560"/>
            </a:xfrm>
            <a:custGeom>
              <a:avLst/>
              <a:gdLst/>
              <a:ahLst/>
              <a:cxnLst/>
              <a:rect l="l" t="t" r="r" b="b"/>
              <a:pathLst>
                <a:path w="107696" h="1305560">
                  <a:moveTo>
                    <a:pt x="0" y="0"/>
                  </a:moveTo>
                  <a:lnTo>
                    <a:pt x="107696" y="0"/>
                  </a:lnTo>
                  <a:lnTo>
                    <a:pt x="107696" y="1305560"/>
                  </a:lnTo>
                  <a:lnTo>
                    <a:pt x="0" y="1305560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783334" y="6987433"/>
            <a:ext cx="3934386" cy="238213"/>
            <a:chOff x="-16123" y="-31156"/>
            <a:chExt cx="5045323" cy="305476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5029200" cy="274320"/>
            </a:xfrm>
            <a:custGeom>
              <a:avLst/>
              <a:gdLst/>
              <a:ahLst/>
              <a:cxnLst/>
              <a:rect l="l" t="t" r="r" b="b"/>
              <a:pathLst>
                <a:path w="5029200" h="274320">
                  <a:moveTo>
                    <a:pt x="0" y="0"/>
                  </a:moveTo>
                  <a:lnTo>
                    <a:pt x="5029200" y="0"/>
                  </a:lnTo>
                  <a:lnTo>
                    <a:pt x="502920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07225" b="-307225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-16123" y="-31156"/>
              <a:ext cx="502920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Date de remplissage de la fiche</a:t>
              </a:r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790460" y="7262982"/>
            <a:ext cx="3932707" cy="752473"/>
            <a:chOff x="0" y="0"/>
            <a:chExt cx="5043170" cy="964946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5043170" cy="964946"/>
            </a:xfrm>
            <a:custGeom>
              <a:avLst/>
              <a:gdLst/>
              <a:ahLst/>
              <a:cxnLst/>
              <a:rect l="l" t="t" r="r" b="b"/>
              <a:pathLst>
                <a:path w="5043170" h="964946">
                  <a:moveTo>
                    <a:pt x="0" y="102108"/>
                  </a:moveTo>
                  <a:cubicBezTo>
                    <a:pt x="0" y="45720"/>
                    <a:pt x="45720" y="0"/>
                    <a:pt x="102108" y="0"/>
                  </a:cubicBezTo>
                  <a:lnTo>
                    <a:pt x="4941062" y="0"/>
                  </a:lnTo>
                  <a:cubicBezTo>
                    <a:pt x="4997450" y="0"/>
                    <a:pt x="5043170" y="45720"/>
                    <a:pt x="5043170" y="102108"/>
                  </a:cubicBezTo>
                  <a:lnTo>
                    <a:pt x="5043170" y="862838"/>
                  </a:lnTo>
                  <a:cubicBezTo>
                    <a:pt x="5043170" y="919226"/>
                    <a:pt x="4997450" y="964946"/>
                    <a:pt x="4941062" y="964946"/>
                  </a:cubicBezTo>
                  <a:lnTo>
                    <a:pt x="102108" y="964946"/>
                  </a:lnTo>
                  <a:cubicBezTo>
                    <a:pt x="45720" y="964946"/>
                    <a:pt x="0" y="919226"/>
                    <a:pt x="0" y="862838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786003" y="7258526"/>
            <a:ext cx="83982" cy="761386"/>
            <a:chOff x="0" y="0"/>
            <a:chExt cx="107696" cy="976376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107696" cy="976376"/>
            </a:xfrm>
            <a:custGeom>
              <a:avLst/>
              <a:gdLst/>
              <a:ahLst/>
              <a:cxnLst/>
              <a:rect l="l" t="t" r="r" b="b"/>
              <a:pathLst>
                <a:path w="107696" h="976376">
                  <a:moveTo>
                    <a:pt x="0" y="0"/>
                  </a:moveTo>
                  <a:lnTo>
                    <a:pt x="107696" y="0"/>
                  </a:lnTo>
                  <a:lnTo>
                    <a:pt x="107696" y="976376"/>
                  </a:lnTo>
                  <a:lnTo>
                    <a:pt x="0" y="976376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790955" y="8642350"/>
            <a:ext cx="16811514" cy="466260"/>
            <a:chOff x="0" y="0"/>
            <a:chExt cx="17934940" cy="597916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17934939" cy="597916"/>
            </a:xfrm>
            <a:custGeom>
              <a:avLst/>
              <a:gdLst/>
              <a:ahLst/>
              <a:cxnLst/>
              <a:rect l="l" t="t" r="r" b="b"/>
              <a:pathLst>
                <a:path w="17934939" h="597916">
                  <a:moveTo>
                    <a:pt x="0" y="102743"/>
                  </a:moveTo>
                  <a:cubicBezTo>
                    <a:pt x="0" y="45974"/>
                    <a:pt x="45974" y="0"/>
                    <a:pt x="102743" y="0"/>
                  </a:cubicBezTo>
                  <a:lnTo>
                    <a:pt x="17832197" y="0"/>
                  </a:lnTo>
                  <a:cubicBezTo>
                    <a:pt x="17888965" y="0"/>
                    <a:pt x="17934939" y="45974"/>
                    <a:pt x="17934939" y="102743"/>
                  </a:cubicBezTo>
                  <a:lnTo>
                    <a:pt x="17934939" y="495173"/>
                  </a:lnTo>
                  <a:cubicBezTo>
                    <a:pt x="17934939" y="551942"/>
                    <a:pt x="17888965" y="597916"/>
                    <a:pt x="17832197" y="597916"/>
                  </a:cubicBezTo>
                  <a:lnTo>
                    <a:pt x="102743" y="597916"/>
                  </a:lnTo>
                  <a:cubicBezTo>
                    <a:pt x="45974" y="597916"/>
                    <a:pt x="0" y="551942"/>
                    <a:pt x="0" y="495173"/>
                  </a:cubicBezTo>
                  <a:close/>
                </a:path>
              </a:pathLst>
            </a:custGeom>
            <a:solidFill>
              <a:srgbClr val="FAFBFC"/>
            </a:solidFill>
            <a:ln w="9525" cap="sq">
              <a:solidFill>
                <a:srgbClr val="DCE1E6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786003" y="8625366"/>
            <a:ext cx="83982" cy="511608"/>
            <a:chOff x="0" y="0"/>
            <a:chExt cx="107696" cy="610616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107696" cy="610616"/>
            </a:xfrm>
            <a:custGeom>
              <a:avLst/>
              <a:gdLst/>
              <a:ahLst/>
              <a:cxnLst/>
              <a:rect l="l" t="t" r="r" b="b"/>
              <a:pathLst>
                <a:path w="107696" h="610616">
                  <a:moveTo>
                    <a:pt x="0" y="0"/>
                  </a:moveTo>
                  <a:lnTo>
                    <a:pt x="107696" y="0"/>
                  </a:lnTo>
                  <a:lnTo>
                    <a:pt x="107696" y="610616"/>
                  </a:lnTo>
                  <a:lnTo>
                    <a:pt x="0" y="610616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967308" y="8752737"/>
            <a:ext cx="16635161" cy="311546"/>
            <a:chOff x="0" y="-9525"/>
            <a:chExt cx="17519904" cy="356997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17519904" cy="347472"/>
            </a:xfrm>
            <a:custGeom>
              <a:avLst/>
              <a:gdLst/>
              <a:ahLst/>
              <a:cxnLst/>
              <a:rect l="l" t="t" r="r" b="b"/>
              <a:pathLst>
                <a:path w="17519904" h="347472">
                  <a:moveTo>
                    <a:pt x="0" y="0"/>
                  </a:moveTo>
                  <a:lnTo>
                    <a:pt x="17519904" y="0"/>
                  </a:lnTo>
                  <a:lnTo>
                    <a:pt x="17519904" y="347472"/>
                  </a:lnTo>
                  <a:lnTo>
                    <a:pt x="0" y="3474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32456" b="-932456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0" y="-9525"/>
              <a:ext cx="17519904" cy="3569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NB: Ne pas modifier la structure </a:t>
              </a:r>
              <a:r>
                <a:rPr lang="en-US" sz="1400" b="1" i="1" err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générale</a:t>
              </a: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 du </a:t>
              </a:r>
              <a:r>
                <a:rPr lang="en-US" sz="1400" b="1" i="1" err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modèle</a:t>
              </a: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. </a:t>
              </a:r>
              <a:r>
                <a:rPr lang="en-US" sz="1400" b="1" i="1" err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Seules</a:t>
              </a: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 les zones </a:t>
              </a:r>
              <a:r>
                <a:rPr lang="en-US" sz="1400" b="1" i="1" err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grisées</a:t>
              </a: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 </a:t>
              </a:r>
              <a:r>
                <a:rPr lang="en-US" sz="1400" b="1" i="1" err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sont</a:t>
              </a: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 </a:t>
              </a:r>
              <a:r>
                <a:rPr lang="en-US" sz="1400" b="1" i="1" err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destinées</a:t>
              </a: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 à </a:t>
              </a:r>
              <a:r>
                <a:rPr lang="en-US" sz="1400" b="1" i="1" err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être</a:t>
              </a: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 renseignées. </a:t>
              </a:r>
              <a:r>
                <a:rPr lang="en-US" sz="1400" b="1" i="1" err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Veuillez</a:t>
              </a: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 respecter la taille des zones de redaction, sans dépasser le nombre de diapos </a:t>
              </a:r>
              <a:r>
                <a:rPr lang="en-US" sz="1400" b="1" i="1" err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fourni</a:t>
              </a:r>
              <a:r>
                <a:rPr lang="en-US" sz="1400" b="1" i="1">
                  <a:solidFill>
                    <a:schemeClr val="accent5">
                      <a:lumMod val="75000"/>
                    </a:schemeClr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.</a:t>
              </a:r>
            </a:p>
          </p:txBody>
        </p:sp>
      </p:grpSp>
      <p:sp>
        <p:nvSpPr>
          <p:cNvPr id="75" name="Freeform 75"/>
          <p:cNvSpPr/>
          <p:nvPr/>
        </p:nvSpPr>
        <p:spPr>
          <a:xfrm>
            <a:off x="443814" y="272834"/>
            <a:ext cx="4685097" cy="854164"/>
          </a:xfrm>
          <a:custGeom>
            <a:avLst/>
            <a:gdLst/>
            <a:ahLst/>
            <a:cxnLst/>
            <a:rect l="l" t="t" r="r" b="b"/>
            <a:pathLst>
              <a:path w="4685097" h="854164">
                <a:moveTo>
                  <a:pt x="0" y="0"/>
                </a:moveTo>
                <a:lnTo>
                  <a:pt x="4685097" y="0"/>
                </a:lnTo>
                <a:lnTo>
                  <a:pt x="4685097" y="854164"/>
                </a:lnTo>
                <a:lnTo>
                  <a:pt x="0" y="854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734" b="-10000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76" name="Group 76"/>
          <p:cNvGrpSpPr/>
          <p:nvPr/>
        </p:nvGrpSpPr>
        <p:grpSpPr>
          <a:xfrm>
            <a:off x="11963133" y="208431"/>
            <a:ext cx="6224672" cy="918567"/>
            <a:chOff x="0" y="0"/>
            <a:chExt cx="3717862" cy="548640"/>
          </a:xfrm>
        </p:grpSpPr>
        <p:sp>
          <p:nvSpPr>
            <p:cNvPr id="77" name="Freeform 77" descr="/mnt/data/ghostwriter_images/context/59e574f3-2618-59e4-a017-19f5a3f2f4cf.png"/>
            <p:cNvSpPr/>
            <p:nvPr/>
          </p:nvSpPr>
          <p:spPr>
            <a:xfrm>
              <a:off x="0" y="0"/>
              <a:ext cx="3717798" cy="548640"/>
            </a:xfrm>
            <a:custGeom>
              <a:avLst/>
              <a:gdLst/>
              <a:ahLst/>
              <a:cxnLst/>
              <a:rect l="l" t="t" r="r" b="b"/>
              <a:pathLst>
                <a:path w="3717798" h="548640">
                  <a:moveTo>
                    <a:pt x="0" y="0"/>
                  </a:moveTo>
                  <a:lnTo>
                    <a:pt x="3717798" y="0"/>
                  </a:lnTo>
                  <a:lnTo>
                    <a:pt x="3717798" y="548640"/>
                  </a:lnTo>
                  <a:lnTo>
                    <a:pt x="0" y="548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8" name="TextBox 78"/>
          <p:cNvSpPr txBox="1"/>
          <p:nvPr/>
        </p:nvSpPr>
        <p:spPr>
          <a:xfrm>
            <a:off x="967308" y="3380142"/>
            <a:ext cx="16813356" cy="665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8"/>
              </a:lnSpc>
            </a:pPr>
            <a:r>
              <a:rPr lang="en-US" sz="1115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[raison </a:t>
            </a:r>
            <a:r>
              <a:rPr lang="en-US" sz="1115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sociale</a:t>
            </a:r>
            <a:r>
              <a:rPr lang="en-US" sz="1115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/ institution]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967308" y="4635122"/>
            <a:ext cx="16813356" cy="665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8"/>
              </a:lnSpc>
            </a:pPr>
            <a:r>
              <a:rPr lang="en-US" sz="1115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[intitulé court et explicite]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967308" y="5890102"/>
            <a:ext cx="7914407" cy="779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8"/>
              </a:lnSpc>
            </a:pPr>
            <a:r>
              <a:rPr lang="en-US" sz="1115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[Béja, Jendouba, Le Kef, Siliana, Kairouan, Sidi Bouzid, Kasserine]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9866258" y="5890102"/>
            <a:ext cx="7914407" cy="779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8"/>
              </a:lnSpc>
            </a:pPr>
            <a:r>
              <a:rPr lang="en-US" sz="1115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[agriculture durable, transformation, produits de terroir, tourisme durable, agritourisme…]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967308" y="7401783"/>
            <a:ext cx="3564760" cy="52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8"/>
              </a:lnSpc>
            </a:pPr>
            <a:r>
              <a:rPr lang="en-US" sz="1115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[à </a:t>
            </a:r>
            <a:r>
              <a:rPr lang="en-US" sz="1115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compléter</a:t>
            </a:r>
            <a:r>
              <a:rPr lang="en-US" sz="1115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642" cy="10306050"/>
            <a:chOff x="0" y="0"/>
            <a:chExt cx="244856" cy="1374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856" cy="13741400"/>
            </a:xfrm>
            <a:custGeom>
              <a:avLst/>
              <a:gdLst/>
              <a:ahLst/>
              <a:cxnLst/>
              <a:rect l="l" t="t" r="r" b="b"/>
              <a:pathLst>
                <a:path w="244856" h="13741400">
                  <a:moveTo>
                    <a:pt x="0" y="0"/>
                  </a:moveTo>
                  <a:lnTo>
                    <a:pt x="244856" y="0"/>
                  </a:lnTo>
                  <a:lnTo>
                    <a:pt x="244856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5067" y="-9525"/>
            <a:ext cx="73914" cy="10306050"/>
            <a:chOff x="0" y="0"/>
            <a:chExt cx="98552" cy="1374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9931" y="-9525"/>
            <a:ext cx="73914" cy="10306050"/>
            <a:chOff x="0" y="0"/>
            <a:chExt cx="98552" cy="1374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4795" y="-9525"/>
            <a:ext cx="18028158" cy="101346"/>
            <a:chOff x="0" y="0"/>
            <a:chExt cx="24037544" cy="1351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37544" cy="135128"/>
            </a:xfrm>
            <a:custGeom>
              <a:avLst/>
              <a:gdLst/>
              <a:ahLst/>
              <a:cxnLst/>
              <a:rect l="l" t="t" r="r" b="b"/>
              <a:pathLst>
                <a:path w="24037544" h="135128">
                  <a:moveTo>
                    <a:pt x="0" y="0"/>
                  </a:moveTo>
                  <a:lnTo>
                    <a:pt x="24037544" y="0"/>
                  </a:lnTo>
                  <a:lnTo>
                    <a:pt x="24037544" y="135128"/>
                  </a:lnTo>
                  <a:lnTo>
                    <a:pt x="0" y="135128"/>
                  </a:lnTo>
                  <a:close/>
                </a:path>
              </a:pathLst>
            </a:custGeom>
            <a:solidFill>
              <a:srgbClr val="F2F4F6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7041" y="9471565"/>
            <a:ext cx="16800766" cy="12383"/>
            <a:chOff x="0" y="0"/>
            <a:chExt cx="22401022" cy="165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401022" cy="16510"/>
            </a:xfrm>
            <a:custGeom>
              <a:avLst/>
              <a:gdLst/>
              <a:ahLst/>
              <a:cxnLst/>
              <a:rect l="l" t="t" r="r" b="b"/>
              <a:pathLst>
                <a:path w="22401022" h="16510">
                  <a:moveTo>
                    <a:pt x="0" y="0"/>
                  </a:moveTo>
                  <a:lnTo>
                    <a:pt x="22401022" y="1651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26387600" b="-26387600"/>
              </a:stretch>
            </a:blipFill>
            <a:ln w="12383" cap="sq">
              <a:solidFill>
                <a:srgbClr val="E5E8EB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110043" y="9730073"/>
            <a:ext cx="795528" cy="384048"/>
            <a:chOff x="0" y="0"/>
            <a:chExt cx="1060704" cy="51206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60704" cy="512064"/>
            </a:xfrm>
            <a:custGeom>
              <a:avLst/>
              <a:gdLst/>
              <a:ahLst/>
              <a:cxnLst/>
              <a:rect l="l" t="t" r="r" b="b"/>
              <a:pathLst>
                <a:path w="1060704" h="512064">
                  <a:moveTo>
                    <a:pt x="0" y="0"/>
                  </a:moveTo>
                  <a:lnTo>
                    <a:pt x="1060704" y="0"/>
                  </a:lnTo>
                  <a:lnTo>
                    <a:pt x="1060704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939" r="-1193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1060704" cy="52158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889"/>
                </a:lnSpc>
              </a:pPr>
              <a:r>
                <a:rPr lang="en-US" sz="1575">
                  <a:solidFill>
                    <a:srgbClr val="777F87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65810" y="1384173"/>
            <a:ext cx="16527780" cy="438912"/>
            <a:chOff x="0" y="0"/>
            <a:chExt cx="22037040" cy="5852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2037039" cy="585216"/>
            </a:xfrm>
            <a:custGeom>
              <a:avLst/>
              <a:gdLst/>
              <a:ahLst/>
              <a:cxnLst/>
              <a:rect l="l" t="t" r="r" b="b"/>
              <a:pathLst>
                <a:path w="22037039" h="585216">
                  <a:moveTo>
                    <a:pt x="0" y="0"/>
                  </a:moveTo>
                  <a:lnTo>
                    <a:pt x="22037039" y="0"/>
                  </a:lnTo>
                  <a:lnTo>
                    <a:pt x="22037039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83733" b="-683733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2037040" cy="6137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311"/>
                </a:lnSpc>
              </a:pPr>
              <a:r>
                <a:rPr lang="en-US" sz="2760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Structure candidate et ancrage territorial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00100" y="1851660"/>
            <a:ext cx="16459200" cy="274320"/>
            <a:chOff x="0" y="0"/>
            <a:chExt cx="21945600" cy="36576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1945600" cy="365760"/>
            </a:xfrm>
            <a:custGeom>
              <a:avLst/>
              <a:gdLst/>
              <a:ahLst/>
              <a:cxnLst/>
              <a:rect l="l" t="t" r="r" b="b"/>
              <a:pathLst>
                <a:path w="21945600" h="365760">
                  <a:moveTo>
                    <a:pt x="0" y="0"/>
                  </a:moveTo>
                  <a:lnTo>
                    <a:pt x="21945600" y="0"/>
                  </a:lnTo>
                  <a:lnTo>
                    <a:pt x="21945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19102" b="-11191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21945600" cy="3848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404"/>
                </a:lnSpc>
              </a:pPr>
              <a:r>
                <a:rPr lang="en-US" sz="1170" err="1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Présentez</a:t>
              </a: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 le </a:t>
              </a:r>
              <a:r>
                <a:rPr lang="en-US" sz="1170" err="1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pourvoyeur</a:t>
              </a: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 de Services Non-Financiers, son </a:t>
              </a:r>
              <a:r>
                <a:rPr lang="en-US" sz="1170" err="1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mandat</a:t>
              </a: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 et </a:t>
              </a:r>
              <a:r>
                <a:rPr lang="en-US" sz="1170" err="1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sa</a:t>
              </a: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170" err="1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capacité</a:t>
              </a: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170" err="1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d’intervention</a:t>
              </a: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94182" y="2326386"/>
            <a:ext cx="1615440" cy="38100"/>
            <a:chOff x="0" y="0"/>
            <a:chExt cx="2153920" cy="50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326386" y="2326386"/>
            <a:ext cx="1615440" cy="38100"/>
            <a:chOff x="0" y="0"/>
            <a:chExt cx="2153920" cy="50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958590" y="2326386"/>
            <a:ext cx="1615440" cy="38100"/>
            <a:chOff x="0" y="0"/>
            <a:chExt cx="2153920" cy="50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95885" y="2496312"/>
            <a:ext cx="8324230" cy="213442"/>
            <a:chOff x="0" y="0"/>
            <a:chExt cx="10698480" cy="27432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0698480" cy="274320"/>
            </a:xfrm>
            <a:custGeom>
              <a:avLst/>
              <a:gdLst/>
              <a:ahLst/>
              <a:cxnLst/>
              <a:rect l="l" t="t" r="r" b="b"/>
              <a:pathLst>
                <a:path w="10698480" h="274320">
                  <a:moveTo>
                    <a:pt x="0" y="0"/>
                  </a:moveTo>
                  <a:lnTo>
                    <a:pt x="10698480" y="0"/>
                  </a:lnTo>
                  <a:lnTo>
                    <a:pt x="1069848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09916" b="-709916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9525"/>
              <a:ext cx="1069848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1215"/>
                </a:lnSpc>
              </a:pPr>
              <a:r>
                <a:rPr lang="fr-FR" sz="1050"/>
                <a:t>Présentation de la structure</a:t>
              </a:r>
              <a:endParaRPr lang="en-US" sz="1012" b="1">
                <a:solidFill>
                  <a:srgbClr val="1E24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90450" y="2747007"/>
            <a:ext cx="8335099" cy="1689945"/>
            <a:chOff x="0" y="0"/>
            <a:chExt cx="10712450" cy="217195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712450" cy="2171954"/>
            </a:xfrm>
            <a:custGeom>
              <a:avLst/>
              <a:gdLst/>
              <a:ahLst/>
              <a:cxnLst/>
              <a:rect l="l" t="t" r="r" b="b"/>
              <a:pathLst>
                <a:path w="10712450" h="2171954">
                  <a:moveTo>
                    <a:pt x="0" y="101219"/>
                  </a:moveTo>
                  <a:cubicBezTo>
                    <a:pt x="0" y="45339"/>
                    <a:pt x="45339" y="0"/>
                    <a:pt x="101219" y="0"/>
                  </a:cubicBezTo>
                  <a:lnTo>
                    <a:pt x="10611231" y="0"/>
                  </a:lnTo>
                  <a:cubicBezTo>
                    <a:pt x="10667112" y="0"/>
                    <a:pt x="10712450" y="45339"/>
                    <a:pt x="10712450" y="101219"/>
                  </a:cubicBezTo>
                  <a:lnTo>
                    <a:pt x="10712450" y="2070735"/>
                  </a:lnTo>
                  <a:cubicBezTo>
                    <a:pt x="10712450" y="2126615"/>
                    <a:pt x="10667112" y="2171954"/>
                    <a:pt x="10611231" y="2171954"/>
                  </a:cubicBezTo>
                  <a:lnTo>
                    <a:pt x="101219" y="2171954"/>
                  </a:lnTo>
                  <a:cubicBezTo>
                    <a:pt x="45339" y="2171954"/>
                    <a:pt x="0" y="2126615"/>
                    <a:pt x="0" y="2070735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86003" y="2742561"/>
            <a:ext cx="83796" cy="1698839"/>
            <a:chOff x="0" y="0"/>
            <a:chExt cx="107696" cy="218338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7696" cy="2183384"/>
            </a:xfrm>
            <a:custGeom>
              <a:avLst/>
              <a:gdLst/>
              <a:ahLst/>
              <a:cxnLst/>
              <a:rect l="l" t="t" r="r" b="b"/>
              <a:pathLst>
                <a:path w="107696" h="2183384">
                  <a:moveTo>
                    <a:pt x="0" y="0"/>
                  </a:moveTo>
                  <a:lnTo>
                    <a:pt x="107696" y="0"/>
                  </a:lnTo>
                  <a:lnTo>
                    <a:pt x="107696" y="2183384"/>
                  </a:lnTo>
                  <a:lnTo>
                    <a:pt x="0" y="2183384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966905" y="2885478"/>
            <a:ext cx="796797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35"/>
              </a:lnSpc>
            </a:pP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</a:t>
            </a:r>
            <a:r>
              <a:rPr lang="fr-FR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Mission • Domaine d'intervention • Valeur ajoutée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]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9675063" y="2496312"/>
            <a:ext cx="8253082" cy="213442"/>
            <a:chOff x="0" y="0"/>
            <a:chExt cx="10607040" cy="27432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0607040" cy="274320"/>
            </a:xfrm>
            <a:custGeom>
              <a:avLst/>
              <a:gdLst/>
              <a:ahLst/>
              <a:cxnLst/>
              <a:rect l="l" t="t" r="r" b="b"/>
              <a:pathLst>
                <a:path w="10607040" h="274320">
                  <a:moveTo>
                    <a:pt x="0" y="0"/>
                  </a:moveTo>
                  <a:lnTo>
                    <a:pt x="10607040" y="0"/>
                  </a:lnTo>
                  <a:lnTo>
                    <a:pt x="1060704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03421" b="-70342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9525"/>
              <a:ext cx="1060704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1215"/>
                </a:lnSpc>
              </a:pPr>
              <a:r>
                <a:rPr lang="fr-FR" sz="1050"/>
                <a:t>Ancrage territorial</a:t>
              </a:r>
              <a:endParaRPr lang="en-US" sz="1012" b="1">
                <a:solidFill>
                  <a:srgbClr val="1E24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9669628" y="2747007"/>
            <a:ext cx="8263952" cy="1689945"/>
            <a:chOff x="0" y="0"/>
            <a:chExt cx="10621010" cy="2171954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0621010" cy="2171954"/>
            </a:xfrm>
            <a:custGeom>
              <a:avLst/>
              <a:gdLst/>
              <a:ahLst/>
              <a:cxnLst/>
              <a:rect l="l" t="t" r="r" b="b"/>
              <a:pathLst>
                <a:path w="10621010" h="2171954">
                  <a:moveTo>
                    <a:pt x="0" y="101219"/>
                  </a:moveTo>
                  <a:cubicBezTo>
                    <a:pt x="0" y="45339"/>
                    <a:pt x="45339" y="0"/>
                    <a:pt x="101219" y="0"/>
                  </a:cubicBezTo>
                  <a:lnTo>
                    <a:pt x="10519791" y="0"/>
                  </a:lnTo>
                  <a:cubicBezTo>
                    <a:pt x="10575672" y="0"/>
                    <a:pt x="10621010" y="45339"/>
                    <a:pt x="10621010" y="101219"/>
                  </a:cubicBezTo>
                  <a:lnTo>
                    <a:pt x="10621010" y="2070735"/>
                  </a:lnTo>
                  <a:cubicBezTo>
                    <a:pt x="10621010" y="2126615"/>
                    <a:pt x="10575672" y="2171954"/>
                    <a:pt x="10519791" y="2171954"/>
                  </a:cubicBezTo>
                  <a:lnTo>
                    <a:pt x="101219" y="2171954"/>
                  </a:lnTo>
                  <a:cubicBezTo>
                    <a:pt x="45339" y="2171954"/>
                    <a:pt x="0" y="2126615"/>
                    <a:pt x="0" y="2070735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9665181" y="2742561"/>
            <a:ext cx="83796" cy="1698839"/>
            <a:chOff x="0" y="0"/>
            <a:chExt cx="107696" cy="2183384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07696" cy="2183384"/>
            </a:xfrm>
            <a:custGeom>
              <a:avLst/>
              <a:gdLst/>
              <a:ahLst/>
              <a:cxnLst/>
              <a:rect l="l" t="t" r="r" b="b"/>
              <a:pathLst>
                <a:path w="107696" h="2183384">
                  <a:moveTo>
                    <a:pt x="0" y="0"/>
                  </a:moveTo>
                  <a:lnTo>
                    <a:pt x="107696" y="0"/>
                  </a:lnTo>
                  <a:lnTo>
                    <a:pt x="107696" y="2183384"/>
                  </a:lnTo>
                  <a:lnTo>
                    <a:pt x="0" y="2183384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9846083" y="2885478"/>
            <a:ext cx="7896822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35"/>
              </a:lnSpc>
            </a:pP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</a:t>
            </a:r>
            <a:r>
              <a:rPr lang="fr-FR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Présence • Régions couvertes • Relais territoriaux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]</a:t>
            </a:r>
          </a:p>
          <a:p>
            <a:pPr algn="l">
              <a:lnSpc>
                <a:spcPts val="1335"/>
              </a:lnSpc>
            </a:pPr>
            <a:endParaRPr lang="en-US" sz="1112" i="1">
              <a:solidFill>
                <a:srgbClr val="8B9299"/>
              </a:solidFill>
              <a:latin typeface="Arial Italics"/>
              <a:ea typeface="Arial Italics"/>
              <a:cs typeface="Arial Italics"/>
              <a:sym typeface="Arial Italics"/>
            </a:endParaRPr>
          </a:p>
        </p:txBody>
      </p:sp>
      <p:grpSp>
        <p:nvGrpSpPr>
          <p:cNvPr id="43" name="Group 43"/>
          <p:cNvGrpSpPr/>
          <p:nvPr/>
        </p:nvGrpSpPr>
        <p:grpSpPr>
          <a:xfrm>
            <a:off x="795885" y="4701877"/>
            <a:ext cx="8324230" cy="213442"/>
            <a:chOff x="0" y="0"/>
            <a:chExt cx="10698480" cy="27432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0698480" cy="274320"/>
            </a:xfrm>
            <a:custGeom>
              <a:avLst/>
              <a:gdLst/>
              <a:ahLst/>
              <a:cxnLst/>
              <a:rect l="l" t="t" r="r" b="b"/>
              <a:pathLst>
                <a:path w="10698480" h="274320">
                  <a:moveTo>
                    <a:pt x="0" y="0"/>
                  </a:moveTo>
                  <a:lnTo>
                    <a:pt x="10698480" y="0"/>
                  </a:lnTo>
                  <a:lnTo>
                    <a:pt x="1069848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09916" b="-709916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9525"/>
              <a:ext cx="1069848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1215"/>
                </a:lnSpc>
              </a:pPr>
              <a:r>
                <a:rPr lang="fr-FR" sz="1050"/>
                <a:t>Références et expériences comparables</a:t>
              </a:r>
              <a:endParaRPr lang="en-US" sz="1012" b="1">
                <a:solidFill>
                  <a:srgbClr val="1E24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790450" y="4952572"/>
            <a:ext cx="8335099" cy="1689945"/>
            <a:chOff x="0" y="0"/>
            <a:chExt cx="10712450" cy="2171954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0712450" cy="2171954"/>
            </a:xfrm>
            <a:custGeom>
              <a:avLst/>
              <a:gdLst/>
              <a:ahLst/>
              <a:cxnLst/>
              <a:rect l="l" t="t" r="r" b="b"/>
              <a:pathLst>
                <a:path w="10712450" h="2171954">
                  <a:moveTo>
                    <a:pt x="0" y="101219"/>
                  </a:moveTo>
                  <a:cubicBezTo>
                    <a:pt x="0" y="45339"/>
                    <a:pt x="45339" y="0"/>
                    <a:pt x="101219" y="0"/>
                  </a:cubicBezTo>
                  <a:lnTo>
                    <a:pt x="10611231" y="0"/>
                  </a:lnTo>
                  <a:cubicBezTo>
                    <a:pt x="10667112" y="0"/>
                    <a:pt x="10712450" y="45339"/>
                    <a:pt x="10712450" y="101219"/>
                  </a:cubicBezTo>
                  <a:lnTo>
                    <a:pt x="10712450" y="2070735"/>
                  </a:lnTo>
                  <a:cubicBezTo>
                    <a:pt x="10712450" y="2126615"/>
                    <a:pt x="10667112" y="2171954"/>
                    <a:pt x="10611231" y="2171954"/>
                  </a:cubicBezTo>
                  <a:lnTo>
                    <a:pt x="101219" y="2171954"/>
                  </a:lnTo>
                  <a:cubicBezTo>
                    <a:pt x="45339" y="2171954"/>
                    <a:pt x="0" y="2126615"/>
                    <a:pt x="0" y="2070735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786003" y="4948126"/>
            <a:ext cx="83796" cy="1698839"/>
            <a:chOff x="0" y="0"/>
            <a:chExt cx="107696" cy="2183384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07696" cy="2183384"/>
            </a:xfrm>
            <a:custGeom>
              <a:avLst/>
              <a:gdLst/>
              <a:ahLst/>
              <a:cxnLst/>
              <a:rect l="l" t="t" r="r" b="b"/>
              <a:pathLst>
                <a:path w="107696" h="2183384">
                  <a:moveTo>
                    <a:pt x="0" y="0"/>
                  </a:moveTo>
                  <a:lnTo>
                    <a:pt x="107696" y="0"/>
                  </a:lnTo>
                  <a:lnTo>
                    <a:pt x="107696" y="2183384"/>
                  </a:lnTo>
                  <a:lnTo>
                    <a:pt x="0" y="2183384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966905" y="5091044"/>
            <a:ext cx="796797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5"/>
              </a:lnSpc>
            </a:pP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</a:t>
            </a:r>
            <a:r>
              <a:rPr lang="fr-FR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Missions similaires • Résultats obtenus • Expertise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]</a:t>
            </a:r>
          </a:p>
        </p:txBody>
      </p:sp>
      <p:grpSp>
        <p:nvGrpSpPr>
          <p:cNvPr id="51" name="Group 51"/>
          <p:cNvGrpSpPr/>
          <p:nvPr/>
        </p:nvGrpSpPr>
        <p:grpSpPr>
          <a:xfrm>
            <a:off x="9675063" y="4701877"/>
            <a:ext cx="8253082" cy="213442"/>
            <a:chOff x="0" y="0"/>
            <a:chExt cx="10607040" cy="27432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10607040" cy="274320"/>
            </a:xfrm>
            <a:custGeom>
              <a:avLst/>
              <a:gdLst/>
              <a:ahLst/>
              <a:cxnLst/>
              <a:rect l="l" t="t" r="r" b="b"/>
              <a:pathLst>
                <a:path w="10607040" h="274320">
                  <a:moveTo>
                    <a:pt x="0" y="0"/>
                  </a:moveTo>
                  <a:lnTo>
                    <a:pt x="10607040" y="0"/>
                  </a:lnTo>
                  <a:lnTo>
                    <a:pt x="1060704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03421" b="-70342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9525"/>
              <a:ext cx="1060704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1215"/>
                </a:lnSpc>
              </a:pPr>
              <a:r>
                <a:rPr lang="fr-FR" sz="1050"/>
                <a:t>Nos principaux atouts</a:t>
              </a:r>
              <a:endParaRPr lang="en-US" sz="1012" b="1">
                <a:solidFill>
                  <a:srgbClr val="1E24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669628" y="4952572"/>
            <a:ext cx="8263952" cy="1689945"/>
            <a:chOff x="0" y="0"/>
            <a:chExt cx="10621010" cy="2171954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10621010" cy="2171954"/>
            </a:xfrm>
            <a:custGeom>
              <a:avLst/>
              <a:gdLst/>
              <a:ahLst/>
              <a:cxnLst/>
              <a:rect l="l" t="t" r="r" b="b"/>
              <a:pathLst>
                <a:path w="10621010" h="2171954">
                  <a:moveTo>
                    <a:pt x="0" y="101219"/>
                  </a:moveTo>
                  <a:cubicBezTo>
                    <a:pt x="0" y="45339"/>
                    <a:pt x="45339" y="0"/>
                    <a:pt x="101219" y="0"/>
                  </a:cubicBezTo>
                  <a:lnTo>
                    <a:pt x="10519791" y="0"/>
                  </a:lnTo>
                  <a:cubicBezTo>
                    <a:pt x="10575672" y="0"/>
                    <a:pt x="10621010" y="45339"/>
                    <a:pt x="10621010" y="101219"/>
                  </a:cubicBezTo>
                  <a:lnTo>
                    <a:pt x="10621010" y="2070735"/>
                  </a:lnTo>
                  <a:cubicBezTo>
                    <a:pt x="10621010" y="2126615"/>
                    <a:pt x="10575672" y="2171954"/>
                    <a:pt x="10519791" y="2171954"/>
                  </a:cubicBezTo>
                  <a:lnTo>
                    <a:pt x="101219" y="2171954"/>
                  </a:lnTo>
                  <a:cubicBezTo>
                    <a:pt x="45339" y="2171954"/>
                    <a:pt x="0" y="2126615"/>
                    <a:pt x="0" y="2070735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9665181" y="4948126"/>
            <a:ext cx="83796" cy="1698839"/>
            <a:chOff x="0" y="0"/>
            <a:chExt cx="107696" cy="2183384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07696" cy="2183384"/>
            </a:xfrm>
            <a:custGeom>
              <a:avLst/>
              <a:gdLst/>
              <a:ahLst/>
              <a:cxnLst/>
              <a:rect l="l" t="t" r="r" b="b"/>
              <a:pathLst>
                <a:path w="107696" h="2183384">
                  <a:moveTo>
                    <a:pt x="0" y="0"/>
                  </a:moveTo>
                  <a:lnTo>
                    <a:pt x="107696" y="0"/>
                  </a:lnTo>
                  <a:lnTo>
                    <a:pt x="107696" y="2183384"/>
                  </a:lnTo>
                  <a:lnTo>
                    <a:pt x="0" y="2183384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9846083" y="5091044"/>
            <a:ext cx="7896822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5"/>
              </a:lnSpc>
            </a:pP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</a:t>
            </a:r>
            <a:r>
              <a:rPr lang="fr-FR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Expertise, Connaissance du territoire, Réseau, Références, Innovation, Capacité de mobilisation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…]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795885" y="6907442"/>
            <a:ext cx="8324230" cy="213442"/>
            <a:chOff x="0" y="0"/>
            <a:chExt cx="10698480" cy="27432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10698480" cy="274320"/>
            </a:xfrm>
            <a:custGeom>
              <a:avLst/>
              <a:gdLst/>
              <a:ahLst/>
              <a:cxnLst/>
              <a:rect l="l" t="t" r="r" b="b"/>
              <a:pathLst>
                <a:path w="10698480" h="274320">
                  <a:moveTo>
                    <a:pt x="0" y="0"/>
                  </a:moveTo>
                  <a:lnTo>
                    <a:pt x="10698480" y="0"/>
                  </a:lnTo>
                  <a:lnTo>
                    <a:pt x="1069848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09916" b="-709916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9525"/>
              <a:ext cx="1069848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1215"/>
                </a:lnSpc>
              </a:pPr>
              <a:r>
                <a:rPr lang="en-US" sz="1000" err="1">
                  <a:sym typeface="Arial Bold"/>
                </a:rPr>
                <a:t>Capacités</a:t>
              </a:r>
              <a:r>
                <a:rPr lang="en-US" sz="1000">
                  <a:sym typeface="Arial Bold"/>
                </a:rPr>
                <a:t> &amp; </a:t>
              </a:r>
              <a:r>
                <a:rPr lang="en-US" sz="1000" err="1">
                  <a:sym typeface="Arial Bold"/>
                </a:rPr>
                <a:t>Ressources</a:t>
              </a:r>
              <a:r>
                <a:rPr lang="en-US" sz="1000">
                  <a:sym typeface="Arial Bold"/>
                </a:rPr>
                <a:t> </a:t>
              </a:r>
              <a:r>
                <a:rPr lang="en-US" sz="1000" err="1">
                  <a:sym typeface="Arial Bold"/>
                </a:rPr>
                <a:t>mobilisables</a:t>
              </a:r>
              <a:endParaRPr lang="en-US" sz="1000">
                <a:sym typeface="Arial Bold"/>
              </a:endParaRP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790450" y="7158138"/>
            <a:ext cx="8335099" cy="1863283"/>
            <a:chOff x="0" y="0"/>
            <a:chExt cx="10712450" cy="2394732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10712450" cy="2394732"/>
            </a:xfrm>
            <a:custGeom>
              <a:avLst/>
              <a:gdLst/>
              <a:ahLst/>
              <a:cxnLst/>
              <a:rect l="l" t="t" r="r" b="b"/>
              <a:pathLst>
                <a:path w="10712450" h="2394732">
                  <a:moveTo>
                    <a:pt x="0" y="129139"/>
                  </a:moveTo>
                  <a:cubicBezTo>
                    <a:pt x="0" y="57773"/>
                    <a:pt x="45339" y="0"/>
                    <a:pt x="101346" y="0"/>
                  </a:cubicBezTo>
                  <a:lnTo>
                    <a:pt x="10611104" y="0"/>
                  </a:lnTo>
                  <a:cubicBezTo>
                    <a:pt x="10667111" y="0"/>
                    <a:pt x="10712450" y="57773"/>
                    <a:pt x="10712450" y="129139"/>
                  </a:cubicBezTo>
                  <a:lnTo>
                    <a:pt x="10712450" y="2265593"/>
                  </a:lnTo>
                  <a:cubicBezTo>
                    <a:pt x="10712450" y="2336959"/>
                    <a:pt x="10667111" y="2394732"/>
                    <a:pt x="10611104" y="2394732"/>
                  </a:cubicBezTo>
                  <a:lnTo>
                    <a:pt x="101346" y="2394732"/>
                  </a:lnTo>
                  <a:cubicBezTo>
                    <a:pt x="45339" y="2394732"/>
                    <a:pt x="0" y="2336959"/>
                    <a:pt x="0" y="2265593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763415" y="7153691"/>
            <a:ext cx="106383" cy="1867730"/>
            <a:chOff x="0" y="0"/>
            <a:chExt cx="107696" cy="1890776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107696" cy="1890776"/>
            </a:xfrm>
            <a:custGeom>
              <a:avLst/>
              <a:gdLst/>
              <a:ahLst/>
              <a:cxnLst/>
              <a:rect l="l" t="t" r="r" b="b"/>
              <a:pathLst>
                <a:path w="107696" h="1890776">
                  <a:moveTo>
                    <a:pt x="0" y="0"/>
                  </a:moveTo>
                  <a:lnTo>
                    <a:pt x="107696" y="0"/>
                  </a:lnTo>
                  <a:lnTo>
                    <a:pt x="107696" y="1890776"/>
                  </a:lnTo>
                  <a:lnTo>
                    <a:pt x="0" y="1890776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966905" y="7296609"/>
            <a:ext cx="796797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5"/>
              </a:lnSpc>
            </a:pP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[Equipe, </a:t>
            </a:r>
            <a:r>
              <a:rPr lang="en-US" sz="1112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expertises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moyens, </a:t>
            </a:r>
            <a:r>
              <a:rPr lang="en-US" sz="1112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outils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réseau, </a:t>
            </a:r>
            <a:r>
              <a:rPr lang="en-US" sz="1112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partenaires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]</a:t>
            </a:r>
          </a:p>
        </p:txBody>
      </p:sp>
      <p:grpSp>
        <p:nvGrpSpPr>
          <p:cNvPr id="67" name="Group 67"/>
          <p:cNvGrpSpPr/>
          <p:nvPr/>
        </p:nvGrpSpPr>
        <p:grpSpPr>
          <a:xfrm>
            <a:off x="9675063" y="6900031"/>
            <a:ext cx="8253082" cy="220854"/>
            <a:chOff x="0" y="-9525"/>
            <a:chExt cx="10607040" cy="283846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0607040" cy="274321"/>
            </a:xfrm>
            <a:custGeom>
              <a:avLst/>
              <a:gdLst/>
              <a:ahLst/>
              <a:cxnLst/>
              <a:rect l="l" t="t" r="r" b="b"/>
              <a:pathLst>
                <a:path w="10607040" h="274320">
                  <a:moveTo>
                    <a:pt x="0" y="0"/>
                  </a:moveTo>
                  <a:lnTo>
                    <a:pt x="10607040" y="0"/>
                  </a:lnTo>
                  <a:lnTo>
                    <a:pt x="1060704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03421" b="-70342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9525"/>
              <a:ext cx="1060704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1215"/>
                </a:lnSpc>
              </a:pPr>
              <a:r>
                <a:rPr lang="en-US" sz="1050" err="1">
                  <a:sym typeface="Arial Bold"/>
                </a:rPr>
                <a:t>Partenaires</a:t>
              </a:r>
              <a:r>
                <a:rPr lang="en-US" sz="1050">
                  <a:sym typeface="Arial Bold"/>
                </a:rPr>
                <a:t> &amp; </a:t>
              </a:r>
              <a:r>
                <a:rPr lang="fr-FR" sz="1050"/>
                <a:t>écosystème</a:t>
              </a:r>
              <a:endParaRPr lang="en-US" sz="1012" b="1">
                <a:solidFill>
                  <a:srgbClr val="1E2429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9669628" y="7158138"/>
            <a:ext cx="8263952" cy="1863283"/>
            <a:chOff x="0" y="0"/>
            <a:chExt cx="10621010" cy="2394732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10621010" cy="2394732"/>
            </a:xfrm>
            <a:custGeom>
              <a:avLst/>
              <a:gdLst/>
              <a:ahLst/>
              <a:cxnLst/>
              <a:rect l="l" t="t" r="r" b="b"/>
              <a:pathLst>
                <a:path w="10621010" h="2394732">
                  <a:moveTo>
                    <a:pt x="0" y="129139"/>
                  </a:moveTo>
                  <a:cubicBezTo>
                    <a:pt x="0" y="57773"/>
                    <a:pt x="45339" y="0"/>
                    <a:pt x="101346" y="0"/>
                  </a:cubicBezTo>
                  <a:lnTo>
                    <a:pt x="10519664" y="0"/>
                  </a:lnTo>
                  <a:cubicBezTo>
                    <a:pt x="10575671" y="0"/>
                    <a:pt x="10621010" y="57773"/>
                    <a:pt x="10621010" y="129139"/>
                  </a:cubicBezTo>
                  <a:lnTo>
                    <a:pt x="10621010" y="2265593"/>
                  </a:lnTo>
                  <a:cubicBezTo>
                    <a:pt x="10621010" y="2336959"/>
                    <a:pt x="10575671" y="2394732"/>
                    <a:pt x="10519664" y="2394732"/>
                  </a:cubicBezTo>
                  <a:lnTo>
                    <a:pt x="101346" y="2394732"/>
                  </a:lnTo>
                  <a:cubicBezTo>
                    <a:pt x="45339" y="2394732"/>
                    <a:pt x="0" y="2336959"/>
                    <a:pt x="0" y="2265593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9642594" y="7153691"/>
            <a:ext cx="106383" cy="1867730"/>
            <a:chOff x="0" y="0"/>
            <a:chExt cx="107696" cy="1890776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107696" cy="1890776"/>
            </a:xfrm>
            <a:custGeom>
              <a:avLst/>
              <a:gdLst/>
              <a:ahLst/>
              <a:cxnLst/>
              <a:rect l="l" t="t" r="r" b="b"/>
              <a:pathLst>
                <a:path w="107696" h="1890776">
                  <a:moveTo>
                    <a:pt x="0" y="0"/>
                  </a:moveTo>
                  <a:lnTo>
                    <a:pt x="107696" y="0"/>
                  </a:lnTo>
                  <a:lnTo>
                    <a:pt x="107696" y="1890776"/>
                  </a:lnTo>
                  <a:lnTo>
                    <a:pt x="0" y="1890776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4" name="TextBox 74"/>
          <p:cNvSpPr txBox="1"/>
          <p:nvPr/>
        </p:nvSpPr>
        <p:spPr>
          <a:xfrm>
            <a:off x="9846083" y="7296609"/>
            <a:ext cx="7896822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5"/>
              </a:lnSpc>
            </a:pP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</a:t>
            </a:r>
            <a:r>
              <a:rPr lang="en-US" sz="1112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Acteurs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publics, </a:t>
            </a:r>
            <a:r>
              <a:rPr lang="en-US" sz="1112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privés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</a:t>
            </a:r>
            <a:r>
              <a:rPr lang="en-US" sz="1112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associatifs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112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ou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112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professionnels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112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mobilisables</a:t>
            </a:r>
            <a:r>
              <a:rPr lang="en-US" sz="111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]</a:t>
            </a:r>
          </a:p>
        </p:txBody>
      </p:sp>
      <p:sp>
        <p:nvSpPr>
          <p:cNvPr id="75" name="Freeform 75"/>
          <p:cNvSpPr/>
          <p:nvPr/>
        </p:nvSpPr>
        <p:spPr>
          <a:xfrm>
            <a:off x="443814" y="272834"/>
            <a:ext cx="4685097" cy="854164"/>
          </a:xfrm>
          <a:custGeom>
            <a:avLst/>
            <a:gdLst/>
            <a:ahLst/>
            <a:cxnLst/>
            <a:rect l="l" t="t" r="r" b="b"/>
            <a:pathLst>
              <a:path w="4685097" h="854164">
                <a:moveTo>
                  <a:pt x="0" y="0"/>
                </a:moveTo>
                <a:lnTo>
                  <a:pt x="4685097" y="0"/>
                </a:lnTo>
                <a:lnTo>
                  <a:pt x="4685097" y="854164"/>
                </a:lnTo>
                <a:lnTo>
                  <a:pt x="0" y="854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734" b="-10000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76" name="Group 76"/>
          <p:cNvGrpSpPr/>
          <p:nvPr/>
        </p:nvGrpSpPr>
        <p:grpSpPr>
          <a:xfrm>
            <a:off x="10111045" y="9922097"/>
            <a:ext cx="4869180" cy="219456"/>
            <a:chOff x="0" y="0"/>
            <a:chExt cx="6492240" cy="292608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6492240" cy="292608"/>
            </a:xfrm>
            <a:custGeom>
              <a:avLst/>
              <a:gdLst/>
              <a:ahLst/>
              <a:cxnLst/>
              <a:rect l="l" t="t" r="r" b="b"/>
              <a:pathLst>
                <a:path w="6492240" h="292608">
                  <a:moveTo>
                    <a:pt x="0" y="0"/>
                  </a:moveTo>
                  <a:lnTo>
                    <a:pt x="6492240" y="0"/>
                  </a:lnTo>
                  <a:lnTo>
                    <a:pt x="649224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82324" b="-38232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0" y="-9525"/>
              <a:ext cx="6492240" cy="30213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2"/>
                </a:lnSpc>
              </a:pPr>
              <a:r>
                <a:rPr lang="en-US" sz="885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Compléter uniquement les zones grisées prévues.</a:t>
              </a:r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694182" y="2154555"/>
            <a:ext cx="1669989" cy="39387"/>
            <a:chOff x="0" y="0"/>
            <a:chExt cx="2153920" cy="5080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2381502" y="2154555"/>
            <a:ext cx="1669989" cy="39387"/>
            <a:chOff x="0" y="0"/>
            <a:chExt cx="2153920" cy="508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4068821" y="2154555"/>
            <a:ext cx="1669989" cy="39387"/>
            <a:chOff x="0" y="0"/>
            <a:chExt cx="2153920" cy="50800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798950" y="2163819"/>
            <a:ext cx="2352608" cy="60246"/>
            <a:chOff x="0" y="0"/>
            <a:chExt cx="3136811" cy="80328"/>
          </a:xfrm>
        </p:grpSpPr>
        <p:sp>
          <p:nvSpPr>
            <p:cNvPr id="86" name="Freeform 86"/>
            <p:cNvSpPr/>
            <p:nvPr/>
          </p:nvSpPr>
          <p:spPr>
            <a:xfrm>
              <a:off x="0" y="0"/>
              <a:ext cx="3136773" cy="80264"/>
            </a:xfrm>
            <a:custGeom>
              <a:avLst/>
              <a:gdLst/>
              <a:ahLst/>
              <a:cxnLst/>
              <a:rect l="l" t="t" r="r" b="b"/>
              <a:pathLst>
                <a:path w="3136773" h="80264">
                  <a:moveTo>
                    <a:pt x="0" y="0"/>
                  </a:moveTo>
                  <a:lnTo>
                    <a:pt x="3136773" y="0"/>
                  </a:lnTo>
                  <a:lnTo>
                    <a:pt x="3136773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14A6C8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3132489" y="2163819"/>
            <a:ext cx="2009442" cy="60246"/>
            <a:chOff x="0" y="0"/>
            <a:chExt cx="2679256" cy="80328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2679192" cy="80264"/>
            </a:xfrm>
            <a:custGeom>
              <a:avLst/>
              <a:gdLst/>
              <a:ahLst/>
              <a:cxnLst/>
              <a:rect l="l" t="t" r="r" b="b"/>
              <a:pathLst>
                <a:path w="2679192" h="80264">
                  <a:moveTo>
                    <a:pt x="0" y="0"/>
                  </a:moveTo>
                  <a:lnTo>
                    <a:pt x="2679192" y="0"/>
                  </a:lnTo>
                  <a:lnTo>
                    <a:pt x="2679192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43B02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5122862" y="2163819"/>
            <a:ext cx="1803540" cy="60246"/>
            <a:chOff x="0" y="0"/>
            <a:chExt cx="2404720" cy="80328"/>
          </a:xfrm>
        </p:grpSpPr>
        <p:sp>
          <p:nvSpPr>
            <p:cNvPr id="90" name="Freeform 90"/>
            <p:cNvSpPr/>
            <p:nvPr/>
          </p:nvSpPr>
          <p:spPr>
            <a:xfrm>
              <a:off x="0" y="0"/>
              <a:ext cx="2404745" cy="80264"/>
            </a:xfrm>
            <a:custGeom>
              <a:avLst/>
              <a:gdLst/>
              <a:ahLst/>
              <a:cxnLst/>
              <a:rect l="l" t="t" r="r" b="b"/>
              <a:pathLst>
                <a:path w="2404745" h="80264">
                  <a:moveTo>
                    <a:pt x="0" y="0"/>
                  </a:moveTo>
                  <a:lnTo>
                    <a:pt x="2404745" y="0"/>
                  </a:lnTo>
                  <a:lnTo>
                    <a:pt x="2404745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F5A623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6907342" y="2163819"/>
            <a:ext cx="5029324" cy="32795"/>
            <a:chOff x="0" y="0"/>
            <a:chExt cx="6705765" cy="43726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6705727" cy="43688"/>
            </a:xfrm>
            <a:custGeom>
              <a:avLst/>
              <a:gdLst/>
              <a:ahLst/>
              <a:cxnLst/>
              <a:rect l="l" t="t" r="r" b="b"/>
              <a:pathLst>
                <a:path w="6705727" h="43688">
                  <a:moveTo>
                    <a:pt x="0" y="0"/>
                  </a:moveTo>
                  <a:lnTo>
                    <a:pt x="6705727" y="0"/>
                  </a:lnTo>
                  <a:lnTo>
                    <a:pt x="6705727" y="43688"/>
                  </a:lnTo>
                  <a:lnTo>
                    <a:pt x="0" y="43688"/>
                  </a:lnTo>
                  <a:close/>
                </a:path>
              </a:pathLst>
            </a:custGeom>
            <a:solidFill>
              <a:srgbClr val="E8ECE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1963133" y="208431"/>
            <a:ext cx="6224672" cy="918567"/>
            <a:chOff x="0" y="0"/>
            <a:chExt cx="3717862" cy="548640"/>
          </a:xfrm>
        </p:grpSpPr>
        <p:sp>
          <p:nvSpPr>
            <p:cNvPr id="94" name="Freeform 94" descr="/mnt/data/ghostwriter_images/context/59e574f3-2618-59e4-a017-19f5a3f2f4cf.png"/>
            <p:cNvSpPr/>
            <p:nvPr/>
          </p:nvSpPr>
          <p:spPr>
            <a:xfrm>
              <a:off x="0" y="0"/>
              <a:ext cx="3717798" cy="548640"/>
            </a:xfrm>
            <a:custGeom>
              <a:avLst/>
              <a:gdLst/>
              <a:ahLst/>
              <a:cxnLst/>
              <a:rect l="l" t="t" r="r" b="b"/>
              <a:pathLst>
                <a:path w="3717798" h="548640">
                  <a:moveTo>
                    <a:pt x="0" y="0"/>
                  </a:moveTo>
                  <a:lnTo>
                    <a:pt x="3717798" y="0"/>
                  </a:lnTo>
                  <a:lnTo>
                    <a:pt x="3717798" y="548640"/>
                  </a:lnTo>
                  <a:lnTo>
                    <a:pt x="0" y="548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642" cy="10306050"/>
            <a:chOff x="0" y="0"/>
            <a:chExt cx="244856" cy="1374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856" cy="13741400"/>
            </a:xfrm>
            <a:custGeom>
              <a:avLst/>
              <a:gdLst/>
              <a:ahLst/>
              <a:cxnLst/>
              <a:rect l="l" t="t" r="r" b="b"/>
              <a:pathLst>
                <a:path w="244856" h="13741400">
                  <a:moveTo>
                    <a:pt x="0" y="0"/>
                  </a:moveTo>
                  <a:lnTo>
                    <a:pt x="244856" y="0"/>
                  </a:lnTo>
                  <a:lnTo>
                    <a:pt x="244856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5067" y="-9525"/>
            <a:ext cx="73914" cy="10306050"/>
            <a:chOff x="0" y="0"/>
            <a:chExt cx="98552" cy="1374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9931" y="-9525"/>
            <a:ext cx="73914" cy="10306050"/>
            <a:chOff x="0" y="0"/>
            <a:chExt cx="98552" cy="1374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4795" y="-9525"/>
            <a:ext cx="18028158" cy="101346"/>
            <a:chOff x="0" y="0"/>
            <a:chExt cx="24037544" cy="1351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37544" cy="135128"/>
            </a:xfrm>
            <a:custGeom>
              <a:avLst/>
              <a:gdLst/>
              <a:ahLst/>
              <a:cxnLst/>
              <a:rect l="l" t="t" r="r" b="b"/>
              <a:pathLst>
                <a:path w="24037544" h="135128">
                  <a:moveTo>
                    <a:pt x="0" y="0"/>
                  </a:moveTo>
                  <a:lnTo>
                    <a:pt x="24037544" y="0"/>
                  </a:lnTo>
                  <a:lnTo>
                    <a:pt x="24037544" y="135128"/>
                  </a:lnTo>
                  <a:lnTo>
                    <a:pt x="0" y="135128"/>
                  </a:lnTo>
                  <a:close/>
                </a:path>
              </a:pathLst>
            </a:custGeom>
            <a:solidFill>
              <a:srgbClr val="F2F4F6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7041" y="9471565"/>
            <a:ext cx="16800766" cy="12383"/>
            <a:chOff x="0" y="0"/>
            <a:chExt cx="22401022" cy="165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401022" cy="16510"/>
            </a:xfrm>
            <a:custGeom>
              <a:avLst/>
              <a:gdLst/>
              <a:ahLst/>
              <a:cxnLst/>
              <a:rect l="l" t="t" r="r" b="b"/>
              <a:pathLst>
                <a:path w="22401022" h="16510">
                  <a:moveTo>
                    <a:pt x="0" y="0"/>
                  </a:moveTo>
                  <a:lnTo>
                    <a:pt x="22401022" y="1651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26387600" b="-26387600"/>
              </a:stretch>
            </a:blipFill>
            <a:ln w="12383" cap="sq">
              <a:solidFill>
                <a:srgbClr val="E5E8EB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048856" y="9730073"/>
            <a:ext cx="795528" cy="384048"/>
            <a:chOff x="0" y="0"/>
            <a:chExt cx="1060704" cy="51206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60704" cy="512064"/>
            </a:xfrm>
            <a:custGeom>
              <a:avLst/>
              <a:gdLst/>
              <a:ahLst/>
              <a:cxnLst/>
              <a:rect l="l" t="t" r="r" b="b"/>
              <a:pathLst>
                <a:path w="1060704" h="512064">
                  <a:moveTo>
                    <a:pt x="0" y="0"/>
                  </a:moveTo>
                  <a:lnTo>
                    <a:pt x="1060704" y="0"/>
                  </a:lnTo>
                  <a:lnTo>
                    <a:pt x="1060704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939" r="-1193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1060704" cy="52158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889"/>
                </a:lnSpc>
              </a:pPr>
              <a:r>
                <a:rPr lang="en-US" sz="1575">
                  <a:solidFill>
                    <a:srgbClr val="777F87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98950" y="1279398"/>
            <a:ext cx="16527780" cy="438912"/>
            <a:chOff x="0" y="0"/>
            <a:chExt cx="22037040" cy="5852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2037039" cy="585216"/>
            </a:xfrm>
            <a:custGeom>
              <a:avLst/>
              <a:gdLst/>
              <a:ahLst/>
              <a:cxnLst/>
              <a:rect l="l" t="t" r="r" b="b"/>
              <a:pathLst>
                <a:path w="22037039" h="585216">
                  <a:moveTo>
                    <a:pt x="0" y="0"/>
                  </a:moveTo>
                  <a:lnTo>
                    <a:pt x="22037039" y="0"/>
                  </a:lnTo>
                  <a:lnTo>
                    <a:pt x="22037039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83733" b="-683733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2037040" cy="6137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311"/>
                </a:lnSpc>
              </a:pPr>
              <a:r>
                <a:rPr lang="en-US" sz="2760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Besoin territorial traité et bénéficiaires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98950" y="1851660"/>
            <a:ext cx="16459200" cy="274320"/>
            <a:chOff x="0" y="0"/>
            <a:chExt cx="21945600" cy="36576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1945600" cy="365760"/>
            </a:xfrm>
            <a:custGeom>
              <a:avLst/>
              <a:gdLst/>
              <a:ahLst/>
              <a:cxnLst/>
              <a:rect l="l" t="t" r="r" b="b"/>
              <a:pathLst>
                <a:path w="21945600" h="365760">
                  <a:moveTo>
                    <a:pt x="0" y="0"/>
                  </a:moveTo>
                  <a:lnTo>
                    <a:pt x="21945600" y="0"/>
                  </a:lnTo>
                  <a:lnTo>
                    <a:pt x="21945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19102" b="-11191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21945600" cy="3848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404"/>
                </a:lnSpc>
              </a:pP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Expliquez le besoin prioritaire traité, les bénéficiaires concernés et les sources mobilisées.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94182" y="2326386"/>
            <a:ext cx="1615440" cy="38100"/>
            <a:chOff x="0" y="0"/>
            <a:chExt cx="2153920" cy="50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326386" y="2326386"/>
            <a:ext cx="1615440" cy="38100"/>
            <a:chOff x="0" y="0"/>
            <a:chExt cx="2153920" cy="50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958590" y="2326386"/>
            <a:ext cx="1615440" cy="38100"/>
            <a:chOff x="0" y="0"/>
            <a:chExt cx="2153920" cy="50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95836" y="2496312"/>
            <a:ext cx="9274750" cy="212399"/>
            <a:chOff x="0" y="0"/>
            <a:chExt cx="11978640" cy="27432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978640" cy="274320"/>
            </a:xfrm>
            <a:custGeom>
              <a:avLst/>
              <a:gdLst/>
              <a:ahLst/>
              <a:cxnLst/>
              <a:rect l="l" t="t" r="r" b="b"/>
              <a:pathLst>
                <a:path w="11978640" h="274320">
                  <a:moveTo>
                    <a:pt x="0" y="0"/>
                  </a:moveTo>
                  <a:lnTo>
                    <a:pt x="11978640" y="0"/>
                  </a:lnTo>
                  <a:lnTo>
                    <a:pt x="1197864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00846" b="-800846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9525"/>
              <a:ext cx="1197864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Besoin prioritaire / problème observé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90428" y="2746519"/>
            <a:ext cx="9285566" cy="5710858"/>
            <a:chOff x="0" y="0"/>
            <a:chExt cx="11992610" cy="737575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1992610" cy="7375758"/>
            </a:xfrm>
            <a:custGeom>
              <a:avLst/>
              <a:gdLst/>
              <a:ahLst/>
              <a:cxnLst/>
              <a:rect l="l" t="t" r="r" b="b"/>
              <a:pathLst>
                <a:path w="11992610" h="7375758">
                  <a:moveTo>
                    <a:pt x="0" y="117621"/>
                  </a:moveTo>
                  <a:cubicBezTo>
                    <a:pt x="0" y="52589"/>
                    <a:pt x="45085" y="0"/>
                    <a:pt x="100838" y="0"/>
                  </a:cubicBezTo>
                  <a:lnTo>
                    <a:pt x="11891772" y="0"/>
                  </a:lnTo>
                  <a:cubicBezTo>
                    <a:pt x="11947398" y="0"/>
                    <a:pt x="11992610" y="52589"/>
                    <a:pt x="11992610" y="117621"/>
                  </a:cubicBezTo>
                  <a:lnTo>
                    <a:pt x="11992610" y="7258137"/>
                  </a:lnTo>
                  <a:cubicBezTo>
                    <a:pt x="11992610" y="7323021"/>
                    <a:pt x="11947525" y="7375758"/>
                    <a:pt x="11891772" y="7375758"/>
                  </a:cubicBezTo>
                  <a:lnTo>
                    <a:pt x="100838" y="7375758"/>
                  </a:lnTo>
                  <a:cubicBezTo>
                    <a:pt x="45212" y="7375758"/>
                    <a:pt x="0" y="7323169"/>
                    <a:pt x="0" y="7258137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86003" y="2741357"/>
            <a:ext cx="83386" cy="5721181"/>
            <a:chOff x="0" y="0"/>
            <a:chExt cx="107696" cy="738909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7696" cy="7389090"/>
            </a:xfrm>
            <a:custGeom>
              <a:avLst/>
              <a:gdLst/>
              <a:ahLst/>
              <a:cxnLst/>
              <a:rect l="l" t="t" r="r" b="b"/>
              <a:pathLst>
                <a:path w="107696" h="7389090">
                  <a:moveTo>
                    <a:pt x="0" y="0"/>
                  </a:moveTo>
                  <a:lnTo>
                    <a:pt x="107696" y="0"/>
                  </a:lnTo>
                  <a:lnTo>
                    <a:pt x="107696" y="7389090"/>
                  </a:lnTo>
                  <a:lnTo>
                    <a:pt x="0" y="7389090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966021" y="2874005"/>
            <a:ext cx="8920230" cy="4677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0"/>
              </a:lnSpc>
            </a:pPr>
            <a:r>
              <a:rPr lang="en-US" sz="1091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[problème, causes principales, acteurs concernés, conséquences économiques — formulation synthétique et documentée]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0622823" y="2496312"/>
            <a:ext cx="7221561" cy="212399"/>
            <a:chOff x="0" y="0"/>
            <a:chExt cx="9326880" cy="27432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9326880" cy="274320"/>
            </a:xfrm>
            <a:custGeom>
              <a:avLst/>
              <a:gdLst/>
              <a:ahLst/>
              <a:cxnLst/>
              <a:rect l="l" t="t" r="r" b="b"/>
              <a:pathLst>
                <a:path w="9326880" h="274320">
                  <a:moveTo>
                    <a:pt x="0" y="0"/>
                  </a:moveTo>
                  <a:lnTo>
                    <a:pt x="9326880" y="0"/>
                  </a:lnTo>
                  <a:lnTo>
                    <a:pt x="932688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12491" b="-61249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9525"/>
              <a:ext cx="932688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Bénéficiaires concernés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0617415" y="2745782"/>
            <a:ext cx="7232377" cy="1356009"/>
            <a:chOff x="0" y="0"/>
            <a:chExt cx="9340850" cy="175133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9340850" cy="1751330"/>
            </a:xfrm>
            <a:custGeom>
              <a:avLst/>
              <a:gdLst/>
              <a:ahLst/>
              <a:cxnLst/>
              <a:rect l="l" t="t" r="r" b="b"/>
              <a:pathLst>
                <a:path w="9340850" h="1751330">
                  <a:moveTo>
                    <a:pt x="0" y="101346"/>
                  </a:moveTo>
                  <a:cubicBezTo>
                    <a:pt x="0" y="45339"/>
                    <a:pt x="45339" y="0"/>
                    <a:pt x="101346" y="0"/>
                  </a:cubicBezTo>
                  <a:lnTo>
                    <a:pt x="9239504" y="0"/>
                  </a:lnTo>
                  <a:cubicBezTo>
                    <a:pt x="9295511" y="0"/>
                    <a:pt x="9340850" y="45339"/>
                    <a:pt x="9340850" y="101346"/>
                  </a:cubicBezTo>
                  <a:lnTo>
                    <a:pt x="9340850" y="1649984"/>
                  </a:lnTo>
                  <a:cubicBezTo>
                    <a:pt x="9340850" y="1705991"/>
                    <a:pt x="9295511" y="1751330"/>
                    <a:pt x="9239504" y="1751330"/>
                  </a:cubicBezTo>
                  <a:lnTo>
                    <a:pt x="101346" y="1751330"/>
                  </a:lnTo>
                  <a:cubicBezTo>
                    <a:pt x="45339" y="1751330"/>
                    <a:pt x="0" y="1705991"/>
                    <a:pt x="0" y="1649984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0612990" y="2741357"/>
            <a:ext cx="83386" cy="1364859"/>
            <a:chOff x="0" y="0"/>
            <a:chExt cx="107696" cy="176276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07696" cy="1762760"/>
            </a:xfrm>
            <a:custGeom>
              <a:avLst/>
              <a:gdLst/>
              <a:ahLst/>
              <a:cxnLst/>
              <a:rect l="l" t="t" r="r" b="b"/>
              <a:pathLst>
                <a:path w="107696" h="1762760">
                  <a:moveTo>
                    <a:pt x="0" y="0"/>
                  </a:moveTo>
                  <a:lnTo>
                    <a:pt x="107696" y="0"/>
                  </a:lnTo>
                  <a:lnTo>
                    <a:pt x="107696" y="1762760"/>
                  </a:lnTo>
                  <a:lnTo>
                    <a:pt x="0" y="1762760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0793008" y="2883530"/>
            <a:ext cx="6867042" cy="112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8"/>
              </a:lnSpc>
            </a:pP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[catégories, localisation, contraintes principales]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10622823" y="4337102"/>
            <a:ext cx="7221561" cy="212399"/>
            <a:chOff x="0" y="0"/>
            <a:chExt cx="9326880" cy="27432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9326880" cy="274320"/>
            </a:xfrm>
            <a:custGeom>
              <a:avLst/>
              <a:gdLst/>
              <a:ahLst/>
              <a:cxnLst/>
              <a:rect l="l" t="t" r="r" b="b"/>
              <a:pathLst>
                <a:path w="9326880" h="274320">
                  <a:moveTo>
                    <a:pt x="0" y="0"/>
                  </a:moveTo>
                  <a:lnTo>
                    <a:pt x="9326880" y="0"/>
                  </a:lnTo>
                  <a:lnTo>
                    <a:pt x="932688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12491" b="-61249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9525"/>
              <a:ext cx="932688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Justification de la priorité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0617415" y="4586572"/>
            <a:ext cx="7232377" cy="1356009"/>
            <a:chOff x="0" y="0"/>
            <a:chExt cx="9340850" cy="175133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9340850" cy="1751330"/>
            </a:xfrm>
            <a:custGeom>
              <a:avLst/>
              <a:gdLst/>
              <a:ahLst/>
              <a:cxnLst/>
              <a:rect l="l" t="t" r="r" b="b"/>
              <a:pathLst>
                <a:path w="9340850" h="1751330">
                  <a:moveTo>
                    <a:pt x="0" y="101346"/>
                  </a:moveTo>
                  <a:cubicBezTo>
                    <a:pt x="0" y="45339"/>
                    <a:pt x="45339" y="0"/>
                    <a:pt x="101346" y="0"/>
                  </a:cubicBezTo>
                  <a:lnTo>
                    <a:pt x="9239504" y="0"/>
                  </a:lnTo>
                  <a:cubicBezTo>
                    <a:pt x="9295511" y="0"/>
                    <a:pt x="9340850" y="45339"/>
                    <a:pt x="9340850" y="101346"/>
                  </a:cubicBezTo>
                  <a:lnTo>
                    <a:pt x="9340850" y="1649984"/>
                  </a:lnTo>
                  <a:cubicBezTo>
                    <a:pt x="9340850" y="1705991"/>
                    <a:pt x="9295511" y="1751330"/>
                    <a:pt x="9239504" y="1751330"/>
                  </a:cubicBezTo>
                  <a:lnTo>
                    <a:pt x="101346" y="1751330"/>
                  </a:lnTo>
                  <a:cubicBezTo>
                    <a:pt x="45339" y="1751330"/>
                    <a:pt x="0" y="1705991"/>
                    <a:pt x="0" y="1649984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612990" y="4582147"/>
            <a:ext cx="83386" cy="1364859"/>
            <a:chOff x="0" y="0"/>
            <a:chExt cx="107696" cy="176276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07696" cy="1762760"/>
            </a:xfrm>
            <a:custGeom>
              <a:avLst/>
              <a:gdLst/>
              <a:ahLst/>
              <a:cxnLst/>
              <a:rect l="l" t="t" r="r" b="b"/>
              <a:pathLst>
                <a:path w="107696" h="1762760">
                  <a:moveTo>
                    <a:pt x="0" y="0"/>
                  </a:moveTo>
                  <a:lnTo>
                    <a:pt x="107696" y="0"/>
                  </a:lnTo>
                  <a:lnTo>
                    <a:pt x="107696" y="1762760"/>
                  </a:lnTo>
                  <a:lnTo>
                    <a:pt x="0" y="1762760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10793008" y="4724320"/>
            <a:ext cx="6867042" cy="112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8"/>
              </a:lnSpc>
            </a:pP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[pourquoi ce besoin est prioritaire pour le territoire / la chaîne de valeur]</a:t>
            </a:r>
          </a:p>
        </p:txBody>
      </p:sp>
      <p:grpSp>
        <p:nvGrpSpPr>
          <p:cNvPr id="51" name="Group 51"/>
          <p:cNvGrpSpPr/>
          <p:nvPr/>
        </p:nvGrpSpPr>
        <p:grpSpPr>
          <a:xfrm>
            <a:off x="10622823" y="6177892"/>
            <a:ext cx="7221561" cy="212399"/>
            <a:chOff x="0" y="0"/>
            <a:chExt cx="9326880" cy="27432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9326880" cy="274320"/>
            </a:xfrm>
            <a:custGeom>
              <a:avLst/>
              <a:gdLst/>
              <a:ahLst/>
              <a:cxnLst/>
              <a:rect l="l" t="t" r="r" b="b"/>
              <a:pathLst>
                <a:path w="9326880" h="274320">
                  <a:moveTo>
                    <a:pt x="0" y="0"/>
                  </a:moveTo>
                  <a:lnTo>
                    <a:pt x="9326880" y="0"/>
                  </a:lnTo>
                  <a:lnTo>
                    <a:pt x="932688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12491" b="-61249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9525"/>
              <a:ext cx="932688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Sources documentant le besoin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617415" y="6430243"/>
            <a:ext cx="7232377" cy="2004939"/>
            <a:chOff x="0" y="0"/>
            <a:chExt cx="9340850" cy="2589444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9340850" cy="2589444"/>
            </a:xfrm>
            <a:custGeom>
              <a:avLst/>
              <a:gdLst/>
              <a:ahLst/>
              <a:cxnLst/>
              <a:rect l="l" t="t" r="r" b="b"/>
              <a:pathLst>
                <a:path w="9340850" h="2589444">
                  <a:moveTo>
                    <a:pt x="0" y="167528"/>
                  </a:moveTo>
                  <a:cubicBezTo>
                    <a:pt x="0" y="75062"/>
                    <a:pt x="45466" y="0"/>
                    <a:pt x="101473" y="0"/>
                  </a:cubicBezTo>
                  <a:lnTo>
                    <a:pt x="9239377" y="0"/>
                  </a:lnTo>
                  <a:cubicBezTo>
                    <a:pt x="9295384" y="0"/>
                    <a:pt x="9340850" y="75062"/>
                    <a:pt x="9340850" y="167528"/>
                  </a:cubicBezTo>
                  <a:lnTo>
                    <a:pt x="9340850" y="2421917"/>
                  </a:lnTo>
                  <a:cubicBezTo>
                    <a:pt x="9340850" y="2514382"/>
                    <a:pt x="9295384" y="2589444"/>
                    <a:pt x="9239377" y="2589444"/>
                  </a:cubicBezTo>
                  <a:lnTo>
                    <a:pt x="101473" y="2589444"/>
                  </a:lnTo>
                  <a:cubicBezTo>
                    <a:pt x="45466" y="2589444"/>
                    <a:pt x="0" y="2514382"/>
                    <a:pt x="0" y="2421917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0612990" y="6422937"/>
            <a:ext cx="83386" cy="2019550"/>
            <a:chOff x="0" y="0"/>
            <a:chExt cx="107696" cy="2608315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07696" cy="2608315"/>
            </a:xfrm>
            <a:custGeom>
              <a:avLst/>
              <a:gdLst/>
              <a:ahLst/>
              <a:cxnLst/>
              <a:rect l="l" t="t" r="r" b="b"/>
              <a:pathLst>
                <a:path w="107696" h="2608315">
                  <a:moveTo>
                    <a:pt x="0" y="0"/>
                  </a:moveTo>
                  <a:lnTo>
                    <a:pt x="107696" y="0"/>
                  </a:lnTo>
                  <a:lnTo>
                    <a:pt x="107696" y="2608315"/>
                  </a:lnTo>
                  <a:lnTo>
                    <a:pt x="0" y="2608315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10793008" y="6565110"/>
            <a:ext cx="6867042" cy="986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8"/>
              </a:lnSpc>
            </a:pP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[recommandations issues des DPP, expérience de terrain, demandes des bénéficiaires, diagnostic, données disponibles…]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790920" y="8909213"/>
            <a:ext cx="17058381" cy="547910"/>
            <a:chOff x="0" y="0"/>
            <a:chExt cx="22031452" cy="707644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2031452" cy="707644"/>
            </a:xfrm>
            <a:custGeom>
              <a:avLst/>
              <a:gdLst/>
              <a:ahLst/>
              <a:cxnLst/>
              <a:rect l="l" t="t" r="r" b="b"/>
              <a:pathLst>
                <a:path w="22031452" h="707644">
                  <a:moveTo>
                    <a:pt x="0" y="102362"/>
                  </a:moveTo>
                  <a:cubicBezTo>
                    <a:pt x="0" y="45847"/>
                    <a:pt x="45847" y="0"/>
                    <a:pt x="102362" y="0"/>
                  </a:cubicBezTo>
                  <a:lnTo>
                    <a:pt x="21929089" y="0"/>
                  </a:lnTo>
                  <a:cubicBezTo>
                    <a:pt x="21985604" y="0"/>
                    <a:pt x="22031452" y="45847"/>
                    <a:pt x="22031452" y="102362"/>
                  </a:cubicBezTo>
                  <a:lnTo>
                    <a:pt x="22031452" y="605282"/>
                  </a:lnTo>
                  <a:cubicBezTo>
                    <a:pt x="22031452" y="661797"/>
                    <a:pt x="21985604" y="707644"/>
                    <a:pt x="21929089" y="707644"/>
                  </a:cubicBezTo>
                  <a:lnTo>
                    <a:pt x="102362" y="707644"/>
                  </a:lnTo>
                  <a:cubicBezTo>
                    <a:pt x="45847" y="707644"/>
                    <a:pt x="0" y="661797"/>
                    <a:pt x="0" y="605282"/>
                  </a:cubicBezTo>
                  <a:close/>
                </a:path>
              </a:pathLst>
            </a:custGeom>
            <a:solidFill>
              <a:srgbClr val="FAFBFC"/>
            </a:solidFill>
            <a:ln w="9525" cap="sq">
              <a:solidFill>
                <a:srgbClr val="DCE1E6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786003" y="8904296"/>
            <a:ext cx="83386" cy="557744"/>
            <a:chOff x="0" y="0"/>
            <a:chExt cx="107696" cy="720344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107696" cy="720344"/>
            </a:xfrm>
            <a:custGeom>
              <a:avLst/>
              <a:gdLst/>
              <a:ahLst/>
              <a:cxnLst/>
              <a:rect l="l" t="t" r="r" b="b"/>
              <a:pathLst>
                <a:path w="107696" h="720344">
                  <a:moveTo>
                    <a:pt x="0" y="0"/>
                  </a:moveTo>
                  <a:lnTo>
                    <a:pt x="107696" y="0"/>
                  </a:lnTo>
                  <a:lnTo>
                    <a:pt x="107696" y="720344"/>
                  </a:lnTo>
                  <a:lnTo>
                    <a:pt x="0" y="720344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965755" y="9027409"/>
            <a:ext cx="16737029" cy="353998"/>
            <a:chOff x="0" y="0"/>
            <a:chExt cx="21616416" cy="4572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21616415" cy="457200"/>
            </a:xfrm>
            <a:custGeom>
              <a:avLst/>
              <a:gdLst/>
              <a:ahLst/>
              <a:cxnLst/>
              <a:rect l="l" t="t" r="r" b="b"/>
              <a:pathLst>
                <a:path w="21616415" h="457200">
                  <a:moveTo>
                    <a:pt x="0" y="0"/>
                  </a:moveTo>
                  <a:lnTo>
                    <a:pt x="21616415" y="0"/>
                  </a:lnTo>
                  <a:lnTo>
                    <a:pt x="21616415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1252" b="-87125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9525"/>
              <a:ext cx="21616416" cy="4667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 i="1">
                  <a:solidFill>
                    <a:srgbClr val="747B82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Les recommandations issues des DPP constituent un cadre d’orientation, et non une liste fermée de services à reproduire.</a:t>
              </a:r>
            </a:p>
          </p:txBody>
        </p:sp>
      </p:grpSp>
      <p:sp>
        <p:nvSpPr>
          <p:cNvPr id="66" name="Freeform 66"/>
          <p:cNvSpPr/>
          <p:nvPr/>
        </p:nvSpPr>
        <p:spPr>
          <a:xfrm>
            <a:off x="443814" y="272834"/>
            <a:ext cx="4685097" cy="854164"/>
          </a:xfrm>
          <a:custGeom>
            <a:avLst/>
            <a:gdLst/>
            <a:ahLst/>
            <a:cxnLst/>
            <a:rect l="l" t="t" r="r" b="b"/>
            <a:pathLst>
              <a:path w="4685097" h="854164">
                <a:moveTo>
                  <a:pt x="0" y="0"/>
                </a:moveTo>
                <a:lnTo>
                  <a:pt x="4685097" y="0"/>
                </a:lnTo>
                <a:lnTo>
                  <a:pt x="4685097" y="854164"/>
                </a:lnTo>
                <a:lnTo>
                  <a:pt x="0" y="854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734" b="-10000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7" name="Group 67"/>
          <p:cNvGrpSpPr/>
          <p:nvPr/>
        </p:nvGrpSpPr>
        <p:grpSpPr>
          <a:xfrm>
            <a:off x="10111045" y="9922097"/>
            <a:ext cx="4869180" cy="219456"/>
            <a:chOff x="0" y="0"/>
            <a:chExt cx="6492240" cy="292608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6492240" cy="292608"/>
            </a:xfrm>
            <a:custGeom>
              <a:avLst/>
              <a:gdLst/>
              <a:ahLst/>
              <a:cxnLst/>
              <a:rect l="l" t="t" r="r" b="b"/>
              <a:pathLst>
                <a:path w="6492240" h="292608">
                  <a:moveTo>
                    <a:pt x="0" y="0"/>
                  </a:moveTo>
                  <a:lnTo>
                    <a:pt x="6492240" y="0"/>
                  </a:lnTo>
                  <a:lnTo>
                    <a:pt x="649224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82324" b="-38232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9525"/>
              <a:ext cx="6492240" cy="30213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2"/>
                </a:lnSpc>
              </a:pPr>
              <a:r>
                <a:rPr lang="en-US" sz="885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Compléter uniquement les zones grisées prévues.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694182" y="2154555"/>
            <a:ext cx="1669989" cy="39387"/>
            <a:chOff x="0" y="0"/>
            <a:chExt cx="2153920" cy="5080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2381502" y="2154555"/>
            <a:ext cx="1669989" cy="39387"/>
            <a:chOff x="0" y="0"/>
            <a:chExt cx="2153920" cy="508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4068821" y="2154555"/>
            <a:ext cx="1669989" cy="39387"/>
            <a:chOff x="0" y="0"/>
            <a:chExt cx="2153920" cy="5080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798950" y="2163819"/>
            <a:ext cx="2352608" cy="60246"/>
            <a:chOff x="0" y="0"/>
            <a:chExt cx="3136811" cy="80328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3136773" cy="80264"/>
            </a:xfrm>
            <a:custGeom>
              <a:avLst/>
              <a:gdLst/>
              <a:ahLst/>
              <a:cxnLst/>
              <a:rect l="l" t="t" r="r" b="b"/>
              <a:pathLst>
                <a:path w="3136773" h="80264">
                  <a:moveTo>
                    <a:pt x="0" y="0"/>
                  </a:moveTo>
                  <a:lnTo>
                    <a:pt x="3136773" y="0"/>
                  </a:lnTo>
                  <a:lnTo>
                    <a:pt x="3136773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14A6C8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3132489" y="2163819"/>
            <a:ext cx="2009442" cy="60246"/>
            <a:chOff x="0" y="0"/>
            <a:chExt cx="2679256" cy="80328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2679192" cy="80264"/>
            </a:xfrm>
            <a:custGeom>
              <a:avLst/>
              <a:gdLst/>
              <a:ahLst/>
              <a:cxnLst/>
              <a:rect l="l" t="t" r="r" b="b"/>
              <a:pathLst>
                <a:path w="2679192" h="80264">
                  <a:moveTo>
                    <a:pt x="0" y="0"/>
                  </a:moveTo>
                  <a:lnTo>
                    <a:pt x="2679192" y="0"/>
                  </a:lnTo>
                  <a:lnTo>
                    <a:pt x="2679192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43B02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5122862" y="2163819"/>
            <a:ext cx="1803540" cy="60246"/>
            <a:chOff x="0" y="0"/>
            <a:chExt cx="2404720" cy="80328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2404745" cy="80264"/>
            </a:xfrm>
            <a:custGeom>
              <a:avLst/>
              <a:gdLst/>
              <a:ahLst/>
              <a:cxnLst/>
              <a:rect l="l" t="t" r="r" b="b"/>
              <a:pathLst>
                <a:path w="2404745" h="80264">
                  <a:moveTo>
                    <a:pt x="0" y="0"/>
                  </a:moveTo>
                  <a:lnTo>
                    <a:pt x="2404745" y="0"/>
                  </a:lnTo>
                  <a:lnTo>
                    <a:pt x="2404745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F5A623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6907342" y="2163819"/>
            <a:ext cx="5029324" cy="32795"/>
            <a:chOff x="0" y="0"/>
            <a:chExt cx="6705765" cy="43726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6705727" cy="43688"/>
            </a:xfrm>
            <a:custGeom>
              <a:avLst/>
              <a:gdLst/>
              <a:ahLst/>
              <a:cxnLst/>
              <a:rect l="l" t="t" r="r" b="b"/>
              <a:pathLst>
                <a:path w="6705727" h="43688">
                  <a:moveTo>
                    <a:pt x="0" y="0"/>
                  </a:moveTo>
                  <a:lnTo>
                    <a:pt x="6705727" y="0"/>
                  </a:lnTo>
                  <a:lnTo>
                    <a:pt x="6705727" y="43688"/>
                  </a:lnTo>
                  <a:lnTo>
                    <a:pt x="0" y="43688"/>
                  </a:lnTo>
                  <a:close/>
                </a:path>
              </a:pathLst>
            </a:custGeom>
            <a:solidFill>
              <a:srgbClr val="E8ECE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11963133" y="208431"/>
            <a:ext cx="6224672" cy="918567"/>
            <a:chOff x="0" y="0"/>
            <a:chExt cx="3717862" cy="548640"/>
          </a:xfrm>
        </p:grpSpPr>
        <p:sp>
          <p:nvSpPr>
            <p:cNvPr id="85" name="Freeform 85" descr="/mnt/data/ghostwriter_images/context/59e574f3-2618-59e4-a017-19f5a3f2f4cf.png"/>
            <p:cNvSpPr/>
            <p:nvPr/>
          </p:nvSpPr>
          <p:spPr>
            <a:xfrm>
              <a:off x="0" y="0"/>
              <a:ext cx="3717798" cy="548640"/>
            </a:xfrm>
            <a:custGeom>
              <a:avLst/>
              <a:gdLst/>
              <a:ahLst/>
              <a:cxnLst/>
              <a:rect l="l" t="t" r="r" b="b"/>
              <a:pathLst>
                <a:path w="3717798" h="548640">
                  <a:moveTo>
                    <a:pt x="0" y="0"/>
                  </a:moveTo>
                  <a:lnTo>
                    <a:pt x="3717798" y="0"/>
                  </a:lnTo>
                  <a:lnTo>
                    <a:pt x="3717798" y="548640"/>
                  </a:lnTo>
                  <a:lnTo>
                    <a:pt x="0" y="548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642" cy="10306050"/>
            <a:chOff x="0" y="0"/>
            <a:chExt cx="244856" cy="1374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856" cy="13741400"/>
            </a:xfrm>
            <a:custGeom>
              <a:avLst/>
              <a:gdLst/>
              <a:ahLst/>
              <a:cxnLst/>
              <a:rect l="l" t="t" r="r" b="b"/>
              <a:pathLst>
                <a:path w="244856" h="13741400">
                  <a:moveTo>
                    <a:pt x="0" y="0"/>
                  </a:moveTo>
                  <a:lnTo>
                    <a:pt x="244856" y="0"/>
                  </a:lnTo>
                  <a:lnTo>
                    <a:pt x="244856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5067" y="-9525"/>
            <a:ext cx="73914" cy="10306050"/>
            <a:chOff x="0" y="0"/>
            <a:chExt cx="98552" cy="1374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9931" y="-9525"/>
            <a:ext cx="73914" cy="10306050"/>
            <a:chOff x="0" y="0"/>
            <a:chExt cx="98552" cy="1374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4795" y="-9525"/>
            <a:ext cx="18028158" cy="101346"/>
            <a:chOff x="0" y="0"/>
            <a:chExt cx="24037544" cy="1351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37544" cy="135128"/>
            </a:xfrm>
            <a:custGeom>
              <a:avLst/>
              <a:gdLst/>
              <a:ahLst/>
              <a:cxnLst/>
              <a:rect l="l" t="t" r="r" b="b"/>
              <a:pathLst>
                <a:path w="24037544" h="135128">
                  <a:moveTo>
                    <a:pt x="0" y="0"/>
                  </a:moveTo>
                  <a:lnTo>
                    <a:pt x="24037544" y="0"/>
                  </a:lnTo>
                  <a:lnTo>
                    <a:pt x="24037544" y="135128"/>
                  </a:lnTo>
                  <a:lnTo>
                    <a:pt x="0" y="135128"/>
                  </a:lnTo>
                  <a:close/>
                </a:path>
              </a:pathLst>
            </a:custGeom>
            <a:solidFill>
              <a:srgbClr val="F2F4F6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7041" y="9471565"/>
            <a:ext cx="16800766" cy="12383"/>
            <a:chOff x="0" y="0"/>
            <a:chExt cx="22401022" cy="165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401022" cy="16510"/>
            </a:xfrm>
            <a:custGeom>
              <a:avLst/>
              <a:gdLst/>
              <a:ahLst/>
              <a:cxnLst/>
              <a:rect l="l" t="t" r="r" b="b"/>
              <a:pathLst>
                <a:path w="22401022" h="16510">
                  <a:moveTo>
                    <a:pt x="0" y="0"/>
                  </a:moveTo>
                  <a:lnTo>
                    <a:pt x="22401022" y="1651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26387600" b="-26387600"/>
              </a:stretch>
            </a:blipFill>
            <a:ln w="12383" cap="sq">
              <a:solidFill>
                <a:srgbClr val="E5E8EB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82173" y="9740549"/>
            <a:ext cx="795528" cy="384048"/>
            <a:chOff x="0" y="0"/>
            <a:chExt cx="1060704" cy="51206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60704" cy="512064"/>
            </a:xfrm>
            <a:custGeom>
              <a:avLst/>
              <a:gdLst/>
              <a:ahLst/>
              <a:cxnLst/>
              <a:rect l="l" t="t" r="r" b="b"/>
              <a:pathLst>
                <a:path w="1060704" h="512064">
                  <a:moveTo>
                    <a:pt x="0" y="0"/>
                  </a:moveTo>
                  <a:lnTo>
                    <a:pt x="1060704" y="0"/>
                  </a:lnTo>
                  <a:lnTo>
                    <a:pt x="1060704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939" r="-1193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1060704" cy="52158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889"/>
                </a:lnSpc>
              </a:pPr>
              <a:r>
                <a:rPr lang="en-US" sz="1575">
                  <a:solidFill>
                    <a:srgbClr val="777F87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98950" y="1278922"/>
            <a:ext cx="16527780" cy="460343"/>
            <a:chOff x="0" y="-28575"/>
            <a:chExt cx="22037040" cy="61379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2037039" cy="585216"/>
            </a:xfrm>
            <a:custGeom>
              <a:avLst/>
              <a:gdLst/>
              <a:ahLst/>
              <a:cxnLst/>
              <a:rect l="l" t="t" r="r" b="b"/>
              <a:pathLst>
                <a:path w="22037039" h="585216">
                  <a:moveTo>
                    <a:pt x="0" y="0"/>
                  </a:moveTo>
                  <a:lnTo>
                    <a:pt x="22037039" y="0"/>
                  </a:lnTo>
                  <a:lnTo>
                    <a:pt x="22037039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83733" b="-683733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2037040" cy="6137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311"/>
                </a:lnSpc>
              </a:pPr>
              <a:r>
                <a:rPr lang="en-US" sz="2760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Service Non-Financier proposé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00100" y="1842135"/>
            <a:ext cx="16459200" cy="274320"/>
            <a:chOff x="0" y="0"/>
            <a:chExt cx="21945600" cy="36576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1945600" cy="365760"/>
            </a:xfrm>
            <a:custGeom>
              <a:avLst/>
              <a:gdLst/>
              <a:ahLst/>
              <a:cxnLst/>
              <a:rect l="l" t="t" r="r" b="b"/>
              <a:pathLst>
                <a:path w="21945600" h="365760">
                  <a:moveTo>
                    <a:pt x="0" y="0"/>
                  </a:moveTo>
                  <a:lnTo>
                    <a:pt x="21945600" y="0"/>
                  </a:lnTo>
                  <a:lnTo>
                    <a:pt x="21945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19102" b="-11191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21945600" cy="3848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404"/>
                </a:lnSpc>
              </a:pP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Présentez le service de manière opérationnelle, lisible et centrée sur sa valeur ajoutée.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94182" y="2326386"/>
            <a:ext cx="1615440" cy="38100"/>
            <a:chOff x="0" y="0"/>
            <a:chExt cx="2153920" cy="50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326386" y="2326386"/>
            <a:ext cx="1615440" cy="38100"/>
            <a:chOff x="0" y="0"/>
            <a:chExt cx="2153920" cy="50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958590" y="2326386"/>
            <a:ext cx="1615440" cy="38100"/>
            <a:chOff x="0" y="0"/>
            <a:chExt cx="2153920" cy="50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95827" y="2441448"/>
            <a:ext cx="17032291" cy="212196"/>
            <a:chOff x="0" y="0"/>
            <a:chExt cx="22018752" cy="27432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2018752" cy="274320"/>
            </a:xfrm>
            <a:custGeom>
              <a:avLst/>
              <a:gdLst/>
              <a:ahLst/>
              <a:cxnLst/>
              <a:rect l="l" t="t" r="r" b="b"/>
              <a:pathLst>
                <a:path w="22018752" h="274320">
                  <a:moveTo>
                    <a:pt x="0" y="0"/>
                  </a:moveTo>
                  <a:lnTo>
                    <a:pt x="22018752" y="0"/>
                  </a:lnTo>
                  <a:lnTo>
                    <a:pt x="22018752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3999" b="-151399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9525"/>
              <a:ext cx="22018752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Intitulé et positionnement du SNF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90424" y="2690680"/>
            <a:ext cx="17043097" cy="831299"/>
            <a:chOff x="0" y="0"/>
            <a:chExt cx="22032722" cy="107467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2032722" cy="1074674"/>
            </a:xfrm>
            <a:custGeom>
              <a:avLst/>
              <a:gdLst/>
              <a:ahLst/>
              <a:cxnLst/>
              <a:rect l="l" t="t" r="r" b="b"/>
              <a:pathLst>
                <a:path w="22032722" h="1074674">
                  <a:moveTo>
                    <a:pt x="0" y="101854"/>
                  </a:moveTo>
                  <a:cubicBezTo>
                    <a:pt x="0" y="45593"/>
                    <a:pt x="45593" y="0"/>
                    <a:pt x="101854" y="0"/>
                  </a:cubicBezTo>
                  <a:lnTo>
                    <a:pt x="21930868" y="0"/>
                  </a:lnTo>
                  <a:cubicBezTo>
                    <a:pt x="21987129" y="0"/>
                    <a:pt x="22032722" y="45593"/>
                    <a:pt x="22032722" y="101854"/>
                  </a:cubicBezTo>
                  <a:lnTo>
                    <a:pt x="22032722" y="972820"/>
                  </a:lnTo>
                  <a:cubicBezTo>
                    <a:pt x="22032722" y="1029081"/>
                    <a:pt x="21987129" y="1074674"/>
                    <a:pt x="21930868" y="1074674"/>
                  </a:cubicBezTo>
                  <a:lnTo>
                    <a:pt x="101854" y="1074674"/>
                  </a:lnTo>
                  <a:cubicBezTo>
                    <a:pt x="45593" y="1074674"/>
                    <a:pt x="0" y="1029081"/>
                    <a:pt x="0" y="972820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86003" y="2686260"/>
            <a:ext cx="83307" cy="840140"/>
            <a:chOff x="0" y="0"/>
            <a:chExt cx="107696" cy="108610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7696" cy="1086104"/>
            </a:xfrm>
            <a:custGeom>
              <a:avLst/>
              <a:gdLst/>
              <a:ahLst/>
              <a:cxnLst/>
              <a:rect l="l" t="t" r="r" b="b"/>
              <a:pathLst>
                <a:path w="107696" h="1086104">
                  <a:moveTo>
                    <a:pt x="0" y="0"/>
                  </a:moveTo>
                  <a:lnTo>
                    <a:pt x="107696" y="0"/>
                  </a:lnTo>
                  <a:lnTo>
                    <a:pt x="107696" y="1086104"/>
                  </a:lnTo>
                  <a:lnTo>
                    <a:pt x="0" y="1086104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965849" y="2828288"/>
            <a:ext cx="16678110" cy="603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7"/>
              </a:lnSpc>
            </a:pPr>
            <a:r>
              <a:rPr lang="en-US" sz="1106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[amélioration, élargissement, adaptation / duplication ou nouveau SNF répondant à un besoin documenté]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795827" y="3771212"/>
            <a:ext cx="9407370" cy="212196"/>
            <a:chOff x="0" y="0"/>
            <a:chExt cx="12161520" cy="27432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2161520" cy="274320"/>
            </a:xfrm>
            <a:custGeom>
              <a:avLst/>
              <a:gdLst/>
              <a:ahLst/>
              <a:cxnLst/>
              <a:rect l="l" t="t" r="r" b="b"/>
              <a:pathLst>
                <a:path w="12161520" h="274320">
                  <a:moveTo>
                    <a:pt x="0" y="0"/>
                  </a:moveTo>
                  <a:lnTo>
                    <a:pt x="12161520" y="0"/>
                  </a:lnTo>
                  <a:lnTo>
                    <a:pt x="1216152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13836" b="-813836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9525"/>
              <a:ext cx="1216152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Description opérationnelle du service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90424" y="4020695"/>
            <a:ext cx="9418176" cy="3718642"/>
            <a:chOff x="0" y="0"/>
            <a:chExt cx="12175490" cy="480733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2175490" cy="4807331"/>
            </a:xfrm>
            <a:custGeom>
              <a:avLst/>
              <a:gdLst/>
              <a:ahLst/>
              <a:cxnLst/>
              <a:rect l="l" t="t" r="r" b="b"/>
              <a:pathLst>
                <a:path w="12175490" h="4807331">
                  <a:moveTo>
                    <a:pt x="0" y="106689"/>
                  </a:moveTo>
                  <a:cubicBezTo>
                    <a:pt x="0" y="47775"/>
                    <a:pt x="45212" y="0"/>
                    <a:pt x="100965" y="0"/>
                  </a:cubicBezTo>
                  <a:lnTo>
                    <a:pt x="12074525" y="0"/>
                  </a:lnTo>
                  <a:cubicBezTo>
                    <a:pt x="12130278" y="0"/>
                    <a:pt x="12175490" y="47775"/>
                    <a:pt x="12175490" y="106689"/>
                  </a:cubicBezTo>
                  <a:lnTo>
                    <a:pt x="12175490" y="4700642"/>
                  </a:lnTo>
                  <a:cubicBezTo>
                    <a:pt x="12175490" y="4759556"/>
                    <a:pt x="12130278" y="4807331"/>
                    <a:pt x="12074525" y="4807331"/>
                  </a:cubicBezTo>
                  <a:lnTo>
                    <a:pt x="100965" y="4807331"/>
                  </a:lnTo>
                  <a:cubicBezTo>
                    <a:pt x="45212" y="4807331"/>
                    <a:pt x="0" y="4759556"/>
                    <a:pt x="0" y="4700642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86003" y="4016023"/>
            <a:ext cx="83307" cy="3727985"/>
            <a:chOff x="0" y="0"/>
            <a:chExt cx="107696" cy="481940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07696" cy="4819409"/>
            </a:xfrm>
            <a:custGeom>
              <a:avLst/>
              <a:gdLst/>
              <a:ahLst/>
              <a:cxnLst/>
              <a:rect l="l" t="t" r="r" b="b"/>
              <a:pathLst>
                <a:path w="107696" h="4819409">
                  <a:moveTo>
                    <a:pt x="0" y="0"/>
                  </a:moveTo>
                  <a:lnTo>
                    <a:pt x="107696" y="0"/>
                  </a:lnTo>
                  <a:lnTo>
                    <a:pt x="107696" y="4819409"/>
                  </a:lnTo>
                  <a:lnTo>
                    <a:pt x="0" y="4819409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965849" y="4158052"/>
            <a:ext cx="9053189" cy="3290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9"/>
              </a:lnSpc>
            </a:pPr>
            <a:r>
              <a:rPr lang="en-US" sz="1082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[décrire le service, ses principales prestations, son fonctionnement, les modalités de délivrance et les étapes clés — éviter les détails déjà présents dans le formulaire Kobo]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10726614" y="3771212"/>
            <a:ext cx="7101503" cy="212196"/>
            <a:chOff x="0" y="0"/>
            <a:chExt cx="9180576" cy="27432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9180576" cy="274320"/>
            </a:xfrm>
            <a:custGeom>
              <a:avLst/>
              <a:gdLst/>
              <a:ahLst/>
              <a:cxnLst/>
              <a:rect l="l" t="t" r="r" b="b"/>
              <a:pathLst>
                <a:path w="9180576" h="274320">
                  <a:moveTo>
                    <a:pt x="0" y="0"/>
                  </a:moveTo>
                  <a:lnTo>
                    <a:pt x="9180576" y="0"/>
                  </a:lnTo>
                  <a:lnTo>
                    <a:pt x="9180576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02099" b="-60209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9525"/>
              <a:ext cx="9180576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Famille(s) du SNF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0721211" y="4020444"/>
            <a:ext cx="7112310" cy="1482034"/>
            <a:chOff x="0" y="0"/>
            <a:chExt cx="9194546" cy="1915922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9194546" cy="1915922"/>
            </a:xfrm>
            <a:custGeom>
              <a:avLst/>
              <a:gdLst/>
              <a:ahLst/>
              <a:cxnLst/>
              <a:rect l="l" t="t" r="r" b="b"/>
              <a:pathLst>
                <a:path w="9194546" h="1915922">
                  <a:moveTo>
                    <a:pt x="0" y="101346"/>
                  </a:moveTo>
                  <a:cubicBezTo>
                    <a:pt x="0" y="45339"/>
                    <a:pt x="45339" y="0"/>
                    <a:pt x="101346" y="0"/>
                  </a:cubicBezTo>
                  <a:lnTo>
                    <a:pt x="9093200" y="0"/>
                  </a:lnTo>
                  <a:cubicBezTo>
                    <a:pt x="9149207" y="0"/>
                    <a:pt x="9194546" y="45339"/>
                    <a:pt x="9194546" y="101346"/>
                  </a:cubicBezTo>
                  <a:lnTo>
                    <a:pt x="9194546" y="1814576"/>
                  </a:lnTo>
                  <a:cubicBezTo>
                    <a:pt x="9194546" y="1870583"/>
                    <a:pt x="9149207" y="1915922"/>
                    <a:pt x="9093200" y="1915922"/>
                  </a:cubicBezTo>
                  <a:lnTo>
                    <a:pt x="101346" y="1915922"/>
                  </a:lnTo>
                  <a:cubicBezTo>
                    <a:pt x="45339" y="1915922"/>
                    <a:pt x="0" y="1870583"/>
                    <a:pt x="0" y="1814576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716790" y="4016023"/>
            <a:ext cx="83307" cy="1490876"/>
            <a:chOff x="0" y="0"/>
            <a:chExt cx="107696" cy="1927352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07696" cy="1927352"/>
            </a:xfrm>
            <a:custGeom>
              <a:avLst/>
              <a:gdLst/>
              <a:ahLst/>
              <a:cxnLst/>
              <a:rect l="l" t="t" r="r" b="b"/>
              <a:pathLst>
                <a:path w="107696" h="1927352">
                  <a:moveTo>
                    <a:pt x="0" y="0"/>
                  </a:moveTo>
                  <a:lnTo>
                    <a:pt x="107696" y="0"/>
                  </a:lnTo>
                  <a:lnTo>
                    <a:pt x="107696" y="1927352"/>
                  </a:lnTo>
                  <a:lnTo>
                    <a:pt x="0" y="1927352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10896637" y="4158052"/>
            <a:ext cx="6747322" cy="1253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7"/>
              </a:lnSpc>
            </a:pPr>
            <a:r>
              <a:rPr lang="en-US" sz="1106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[information, formation, conseil, accompagnement, accès marché, qualité, digitalisation, structuration collective…]</a:t>
            </a:r>
          </a:p>
        </p:txBody>
      </p:sp>
      <p:grpSp>
        <p:nvGrpSpPr>
          <p:cNvPr id="51" name="Group 51"/>
          <p:cNvGrpSpPr/>
          <p:nvPr/>
        </p:nvGrpSpPr>
        <p:grpSpPr>
          <a:xfrm>
            <a:off x="10726614" y="5780003"/>
            <a:ext cx="7101503" cy="212196"/>
            <a:chOff x="0" y="0"/>
            <a:chExt cx="9180576" cy="27432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9180576" cy="274320"/>
            </a:xfrm>
            <a:custGeom>
              <a:avLst/>
              <a:gdLst/>
              <a:ahLst/>
              <a:cxnLst/>
              <a:rect l="l" t="t" r="r" b="b"/>
              <a:pathLst>
                <a:path w="9180576" h="274320">
                  <a:moveTo>
                    <a:pt x="0" y="0"/>
                  </a:moveTo>
                  <a:lnTo>
                    <a:pt x="9180576" y="0"/>
                  </a:lnTo>
                  <a:lnTo>
                    <a:pt x="9180576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02099" b="-60209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9525"/>
              <a:ext cx="9180576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Modalités d’accès au service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721211" y="6029804"/>
            <a:ext cx="7112310" cy="1704544"/>
            <a:chOff x="0" y="0"/>
            <a:chExt cx="9194546" cy="2203575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9194546" cy="2203574"/>
            </a:xfrm>
            <a:custGeom>
              <a:avLst/>
              <a:gdLst/>
              <a:ahLst/>
              <a:cxnLst/>
              <a:rect l="l" t="t" r="r" b="b"/>
              <a:pathLst>
                <a:path w="9194546" h="2203574">
                  <a:moveTo>
                    <a:pt x="0" y="114378"/>
                  </a:moveTo>
                  <a:cubicBezTo>
                    <a:pt x="0" y="51169"/>
                    <a:pt x="45339" y="0"/>
                    <a:pt x="101346" y="0"/>
                  </a:cubicBezTo>
                  <a:lnTo>
                    <a:pt x="9093200" y="0"/>
                  </a:lnTo>
                  <a:cubicBezTo>
                    <a:pt x="9149207" y="0"/>
                    <a:pt x="9194546" y="51169"/>
                    <a:pt x="9194546" y="114378"/>
                  </a:cubicBezTo>
                  <a:lnTo>
                    <a:pt x="9194546" y="2089196"/>
                  </a:lnTo>
                  <a:cubicBezTo>
                    <a:pt x="9194546" y="2152405"/>
                    <a:pt x="9149207" y="2203574"/>
                    <a:pt x="9093200" y="2203574"/>
                  </a:cubicBezTo>
                  <a:lnTo>
                    <a:pt x="101346" y="2203574"/>
                  </a:lnTo>
                  <a:cubicBezTo>
                    <a:pt x="45339" y="2203574"/>
                    <a:pt x="0" y="2152405"/>
                    <a:pt x="0" y="2089196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0716790" y="6024815"/>
            <a:ext cx="83307" cy="1714522"/>
            <a:chOff x="0" y="0"/>
            <a:chExt cx="107696" cy="2216474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07696" cy="2216474"/>
            </a:xfrm>
            <a:custGeom>
              <a:avLst/>
              <a:gdLst/>
              <a:ahLst/>
              <a:cxnLst/>
              <a:rect l="l" t="t" r="r" b="b"/>
              <a:pathLst>
                <a:path w="107696" h="2216474">
                  <a:moveTo>
                    <a:pt x="0" y="0"/>
                  </a:moveTo>
                  <a:lnTo>
                    <a:pt x="107696" y="0"/>
                  </a:lnTo>
                  <a:lnTo>
                    <a:pt x="107696" y="2216474"/>
                  </a:lnTo>
                  <a:lnTo>
                    <a:pt x="0" y="2216474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10896637" y="6166843"/>
            <a:ext cx="6747322" cy="128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7"/>
              </a:lnSpc>
            </a:pPr>
            <a:r>
              <a:rPr lang="en-US" sz="1106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[conditions d’accès, format collectif / individuel, présentiel / hybride, relais territoriaux]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795827" y="7924983"/>
            <a:ext cx="17032291" cy="212196"/>
            <a:chOff x="0" y="0"/>
            <a:chExt cx="22018752" cy="27432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2018752" cy="274320"/>
            </a:xfrm>
            <a:custGeom>
              <a:avLst/>
              <a:gdLst/>
              <a:ahLst/>
              <a:cxnLst/>
              <a:rect l="l" t="t" r="r" b="b"/>
              <a:pathLst>
                <a:path w="22018752" h="274320">
                  <a:moveTo>
                    <a:pt x="0" y="0"/>
                  </a:moveTo>
                  <a:lnTo>
                    <a:pt x="22018752" y="0"/>
                  </a:lnTo>
                  <a:lnTo>
                    <a:pt x="22018752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3999" b="-151399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9525"/>
              <a:ext cx="22018752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Valeur ajoutée pour les bénéficiaires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790424" y="8176963"/>
            <a:ext cx="17043097" cy="1256159"/>
            <a:chOff x="0" y="0"/>
            <a:chExt cx="22032722" cy="1623918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2032723" cy="1623918"/>
            </a:xfrm>
            <a:custGeom>
              <a:avLst/>
              <a:gdLst/>
              <a:ahLst/>
              <a:cxnLst/>
              <a:rect l="l" t="t" r="r" b="b"/>
              <a:pathLst>
                <a:path w="22032723" h="1623918">
                  <a:moveTo>
                    <a:pt x="0" y="165357"/>
                  </a:moveTo>
                  <a:cubicBezTo>
                    <a:pt x="0" y="74133"/>
                    <a:pt x="45720" y="0"/>
                    <a:pt x="101981" y="0"/>
                  </a:cubicBezTo>
                  <a:lnTo>
                    <a:pt x="21930742" y="0"/>
                  </a:lnTo>
                  <a:cubicBezTo>
                    <a:pt x="21987129" y="0"/>
                    <a:pt x="22032723" y="74133"/>
                    <a:pt x="22032723" y="165357"/>
                  </a:cubicBezTo>
                  <a:lnTo>
                    <a:pt x="22032723" y="1458561"/>
                  </a:lnTo>
                  <a:cubicBezTo>
                    <a:pt x="22032723" y="1549991"/>
                    <a:pt x="21987002" y="1623918"/>
                    <a:pt x="21930742" y="1623918"/>
                  </a:cubicBezTo>
                  <a:lnTo>
                    <a:pt x="101981" y="1623918"/>
                  </a:lnTo>
                  <a:cubicBezTo>
                    <a:pt x="45720" y="1623918"/>
                    <a:pt x="0" y="1549785"/>
                    <a:pt x="0" y="1458561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786003" y="8169795"/>
            <a:ext cx="83307" cy="1270495"/>
            <a:chOff x="0" y="0"/>
            <a:chExt cx="107696" cy="1642451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107696" cy="1642451"/>
            </a:xfrm>
            <a:custGeom>
              <a:avLst/>
              <a:gdLst/>
              <a:ahLst/>
              <a:cxnLst/>
              <a:rect l="l" t="t" r="r" b="b"/>
              <a:pathLst>
                <a:path w="107696" h="1642451">
                  <a:moveTo>
                    <a:pt x="0" y="0"/>
                  </a:moveTo>
                  <a:lnTo>
                    <a:pt x="107696" y="0"/>
                  </a:lnTo>
                  <a:lnTo>
                    <a:pt x="107696" y="1642451"/>
                  </a:lnTo>
                  <a:lnTo>
                    <a:pt x="0" y="1642451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965849" y="8311823"/>
            <a:ext cx="16678110" cy="546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7"/>
              </a:lnSpc>
            </a:pPr>
            <a:r>
              <a:rPr lang="en-US" sz="1106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[bénéfice concret, complémentarité avec l’offre existante, contribution à la compétitivité]</a:t>
            </a:r>
          </a:p>
        </p:txBody>
      </p:sp>
      <p:sp>
        <p:nvSpPr>
          <p:cNvPr id="67" name="Freeform 67"/>
          <p:cNvSpPr/>
          <p:nvPr/>
        </p:nvSpPr>
        <p:spPr>
          <a:xfrm>
            <a:off x="443814" y="272834"/>
            <a:ext cx="4685097" cy="854164"/>
          </a:xfrm>
          <a:custGeom>
            <a:avLst/>
            <a:gdLst/>
            <a:ahLst/>
            <a:cxnLst/>
            <a:rect l="l" t="t" r="r" b="b"/>
            <a:pathLst>
              <a:path w="4685097" h="854164">
                <a:moveTo>
                  <a:pt x="0" y="0"/>
                </a:moveTo>
                <a:lnTo>
                  <a:pt x="4685097" y="0"/>
                </a:lnTo>
                <a:lnTo>
                  <a:pt x="4685097" y="854164"/>
                </a:lnTo>
                <a:lnTo>
                  <a:pt x="0" y="854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734" b="-10000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8" name="Group 68"/>
          <p:cNvGrpSpPr/>
          <p:nvPr/>
        </p:nvGrpSpPr>
        <p:grpSpPr>
          <a:xfrm>
            <a:off x="10111045" y="9922097"/>
            <a:ext cx="4869180" cy="219456"/>
            <a:chOff x="0" y="0"/>
            <a:chExt cx="6492240" cy="292608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6492240" cy="292608"/>
            </a:xfrm>
            <a:custGeom>
              <a:avLst/>
              <a:gdLst/>
              <a:ahLst/>
              <a:cxnLst/>
              <a:rect l="l" t="t" r="r" b="b"/>
              <a:pathLst>
                <a:path w="6492240" h="292608">
                  <a:moveTo>
                    <a:pt x="0" y="0"/>
                  </a:moveTo>
                  <a:lnTo>
                    <a:pt x="6492240" y="0"/>
                  </a:lnTo>
                  <a:lnTo>
                    <a:pt x="649224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82324" b="-38232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-9525"/>
              <a:ext cx="6492240" cy="30213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2"/>
                </a:lnSpc>
              </a:pPr>
              <a:r>
                <a:rPr lang="en-US" sz="885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Compléter uniquement les zones grisées prévues.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694182" y="2154555"/>
            <a:ext cx="1669989" cy="39387"/>
            <a:chOff x="0" y="0"/>
            <a:chExt cx="2153920" cy="50800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2381502" y="2154555"/>
            <a:ext cx="1669989" cy="39387"/>
            <a:chOff x="0" y="0"/>
            <a:chExt cx="2153920" cy="5080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4068821" y="2154555"/>
            <a:ext cx="1669989" cy="39387"/>
            <a:chOff x="0" y="0"/>
            <a:chExt cx="2153920" cy="508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798950" y="2163819"/>
            <a:ext cx="2352608" cy="60246"/>
            <a:chOff x="0" y="0"/>
            <a:chExt cx="3136811" cy="80328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3136773" cy="80264"/>
            </a:xfrm>
            <a:custGeom>
              <a:avLst/>
              <a:gdLst/>
              <a:ahLst/>
              <a:cxnLst/>
              <a:rect l="l" t="t" r="r" b="b"/>
              <a:pathLst>
                <a:path w="3136773" h="80264">
                  <a:moveTo>
                    <a:pt x="0" y="0"/>
                  </a:moveTo>
                  <a:lnTo>
                    <a:pt x="3136773" y="0"/>
                  </a:lnTo>
                  <a:lnTo>
                    <a:pt x="3136773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14A6C8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3132489" y="2163819"/>
            <a:ext cx="2009442" cy="60246"/>
            <a:chOff x="0" y="0"/>
            <a:chExt cx="2679256" cy="80328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2679192" cy="80264"/>
            </a:xfrm>
            <a:custGeom>
              <a:avLst/>
              <a:gdLst/>
              <a:ahLst/>
              <a:cxnLst/>
              <a:rect l="l" t="t" r="r" b="b"/>
              <a:pathLst>
                <a:path w="2679192" h="80264">
                  <a:moveTo>
                    <a:pt x="0" y="0"/>
                  </a:moveTo>
                  <a:lnTo>
                    <a:pt x="2679192" y="0"/>
                  </a:lnTo>
                  <a:lnTo>
                    <a:pt x="2679192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43B02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5122862" y="2163819"/>
            <a:ext cx="1803540" cy="60246"/>
            <a:chOff x="0" y="0"/>
            <a:chExt cx="2404720" cy="80328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2404745" cy="80264"/>
            </a:xfrm>
            <a:custGeom>
              <a:avLst/>
              <a:gdLst/>
              <a:ahLst/>
              <a:cxnLst/>
              <a:rect l="l" t="t" r="r" b="b"/>
              <a:pathLst>
                <a:path w="2404745" h="80264">
                  <a:moveTo>
                    <a:pt x="0" y="0"/>
                  </a:moveTo>
                  <a:lnTo>
                    <a:pt x="2404745" y="0"/>
                  </a:lnTo>
                  <a:lnTo>
                    <a:pt x="2404745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F5A623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6907342" y="2163819"/>
            <a:ext cx="5029324" cy="32795"/>
            <a:chOff x="0" y="0"/>
            <a:chExt cx="6705765" cy="43726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6705727" cy="43688"/>
            </a:xfrm>
            <a:custGeom>
              <a:avLst/>
              <a:gdLst/>
              <a:ahLst/>
              <a:cxnLst/>
              <a:rect l="l" t="t" r="r" b="b"/>
              <a:pathLst>
                <a:path w="6705727" h="43688">
                  <a:moveTo>
                    <a:pt x="0" y="0"/>
                  </a:moveTo>
                  <a:lnTo>
                    <a:pt x="6705727" y="0"/>
                  </a:lnTo>
                  <a:lnTo>
                    <a:pt x="6705727" y="43688"/>
                  </a:lnTo>
                  <a:lnTo>
                    <a:pt x="0" y="43688"/>
                  </a:lnTo>
                  <a:close/>
                </a:path>
              </a:pathLst>
            </a:custGeom>
            <a:solidFill>
              <a:srgbClr val="E8ECE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11963133" y="208431"/>
            <a:ext cx="6224672" cy="918567"/>
            <a:chOff x="0" y="0"/>
            <a:chExt cx="3717862" cy="548640"/>
          </a:xfrm>
        </p:grpSpPr>
        <p:sp>
          <p:nvSpPr>
            <p:cNvPr id="86" name="Freeform 86" descr="/mnt/data/ghostwriter_images/context/59e574f3-2618-59e4-a017-19f5a3f2f4cf.png"/>
            <p:cNvSpPr/>
            <p:nvPr/>
          </p:nvSpPr>
          <p:spPr>
            <a:xfrm>
              <a:off x="0" y="0"/>
              <a:ext cx="3717798" cy="548640"/>
            </a:xfrm>
            <a:custGeom>
              <a:avLst/>
              <a:gdLst/>
              <a:ahLst/>
              <a:cxnLst/>
              <a:rect l="l" t="t" r="r" b="b"/>
              <a:pathLst>
                <a:path w="3717798" h="548640">
                  <a:moveTo>
                    <a:pt x="0" y="0"/>
                  </a:moveTo>
                  <a:lnTo>
                    <a:pt x="3717798" y="0"/>
                  </a:lnTo>
                  <a:lnTo>
                    <a:pt x="3717798" y="548640"/>
                  </a:lnTo>
                  <a:lnTo>
                    <a:pt x="0" y="548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642" cy="10306050"/>
            <a:chOff x="0" y="0"/>
            <a:chExt cx="244856" cy="1374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856" cy="13741400"/>
            </a:xfrm>
            <a:custGeom>
              <a:avLst/>
              <a:gdLst/>
              <a:ahLst/>
              <a:cxnLst/>
              <a:rect l="l" t="t" r="r" b="b"/>
              <a:pathLst>
                <a:path w="244856" h="13741400">
                  <a:moveTo>
                    <a:pt x="0" y="0"/>
                  </a:moveTo>
                  <a:lnTo>
                    <a:pt x="244856" y="0"/>
                  </a:lnTo>
                  <a:lnTo>
                    <a:pt x="244856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5067" y="-9525"/>
            <a:ext cx="73914" cy="10306050"/>
            <a:chOff x="0" y="0"/>
            <a:chExt cx="98552" cy="1374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9931" y="-9525"/>
            <a:ext cx="73914" cy="10306050"/>
            <a:chOff x="0" y="0"/>
            <a:chExt cx="98552" cy="1374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4795" y="-9525"/>
            <a:ext cx="18028158" cy="101346"/>
            <a:chOff x="0" y="0"/>
            <a:chExt cx="24037544" cy="1351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37544" cy="135128"/>
            </a:xfrm>
            <a:custGeom>
              <a:avLst/>
              <a:gdLst/>
              <a:ahLst/>
              <a:cxnLst/>
              <a:rect l="l" t="t" r="r" b="b"/>
              <a:pathLst>
                <a:path w="24037544" h="135128">
                  <a:moveTo>
                    <a:pt x="0" y="0"/>
                  </a:moveTo>
                  <a:lnTo>
                    <a:pt x="24037544" y="0"/>
                  </a:lnTo>
                  <a:lnTo>
                    <a:pt x="24037544" y="135128"/>
                  </a:lnTo>
                  <a:lnTo>
                    <a:pt x="0" y="135128"/>
                  </a:lnTo>
                  <a:close/>
                </a:path>
              </a:pathLst>
            </a:custGeom>
            <a:solidFill>
              <a:srgbClr val="F2F4F6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066920" y="9730073"/>
            <a:ext cx="795528" cy="384048"/>
            <a:chOff x="0" y="0"/>
            <a:chExt cx="1060704" cy="51206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60704" cy="512064"/>
            </a:xfrm>
            <a:custGeom>
              <a:avLst/>
              <a:gdLst/>
              <a:ahLst/>
              <a:cxnLst/>
              <a:rect l="l" t="t" r="r" b="b"/>
              <a:pathLst>
                <a:path w="1060704" h="512064">
                  <a:moveTo>
                    <a:pt x="0" y="0"/>
                  </a:moveTo>
                  <a:lnTo>
                    <a:pt x="1060704" y="0"/>
                  </a:lnTo>
                  <a:lnTo>
                    <a:pt x="1060704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939" r="-1193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1060704" cy="52158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889"/>
                </a:lnSpc>
              </a:pPr>
              <a:r>
                <a:rPr lang="en-US" sz="1575">
                  <a:solidFill>
                    <a:srgbClr val="777F87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98950" y="1298448"/>
            <a:ext cx="16527780" cy="438912"/>
            <a:chOff x="0" y="0"/>
            <a:chExt cx="22037040" cy="58521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037039" cy="585216"/>
            </a:xfrm>
            <a:custGeom>
              <a:avLst/>
              <a:gdLst/>
              <a:ahLst/>
              <a:cxnLst/>
              <a:rect l="l" t="t" r="r" b="b"/>
              <a:pathLst>
                <a:path w="22037039" h="585216">
                  <a:moveTo>
                    <a:pt x="0" y="0"/>
                  </a:moveTo>
                  <a:lnTo>
                    <a:pt x="22037039" y="0"/>
                  </a:lnTo>
                  <a:lnTo>
                    <a:pt x="22037039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83733" b="-683733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22037040" cy="6137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311"/>
                </a:lnSpc>
              </a:pPr>
              <a:r>
                <a:rPr lang="en-US" sz="2760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Résultats attendus et premières conditions de mise en œuvre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98950" y="1775460"/>
            <a:ext cx="16459200" cy="274320"/>
            <a:chOff x="0" y="0"/>
            <a:chExt cx="21945600" cy="3657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1945600" cy="365760"/>
            </a:xfrm>
            <a:custGeom>
              <a:avLst/>
              <a:gdLst/>
              <a:ahLst/>
              <a:cxnLst/>
              <a:rect l="l" t="t" r="r" b="b"/>
              <a:pathLst>
                <a:path w="21945600" h="365760">
                  <a:moveTo>
                    <a:pt x="0" y="0"/>
                  </a:moveTo>
                  <a:lnTo>
                    <a:pt x="21945600" y="0"/>
                  </a:lnTo>
                  <a:lnTo>
                    <a:pt x="21945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19102" b="-11191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1945600" cy="3848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404"/>
                </a:lnSpc>
              </a:pP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Clarifiez les bénéficiaires, les résultats directs et les principales conditions de déploiement.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94182" y="2326386"/>
            <a:ext cx="1668666" cy="39355"/>
            <a:chOff x="0" y="0"/>
            <a:chExt cx="2153920" cy="50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380164" y="2326386"/>
            <a:ext cx="1668666" cy="39355"/>
            <a:chOff x="0" y="0"/>
            <a:chExt cx="2153920" cy="50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066146" y="2326386"/>
            <a:ext cx="1668666" cy="39355"/>
            <a:chOff x="0" y="0"/>
            <a:chExt cx="2153920" cy="50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98867" y="2501911"/>
            <a:ext cx="5667166" cy="212519"/>
            <a:chOff x="0" y="0"/>
            <a:chExt cx="7315200" cy="27432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315200" cy="274320"/>
            </a:xfrm>
            <a:custGeom>
              <a:avLst/>
              <a:gdLst/>
              <a:ahLst/>
              <a:cxnLst/>
              <a:rect l="l" t="t" r="r" b="b"/>
              <a:pathLst>
                <a:path w="7315200" h="274320">
                  <a:moveTo>
                    <a:pt x="0" y="0"/>
                  </a:moveTo>
                  <a:lnTo>
                    <a:pt x="7315200" y="0"/>
                  </a:lnTo>
                  <a:lnTo>
                    <a:pt x="731520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69601" b="-46960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9525"/>
              <a:ext cx="731520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Bénéficiaires directs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93456" y="2751522"/>
            <a:ext cx="5677989" cy="1512622"/>
            <a:chOff x="0" y="0"/>
            <a:chExt cx="7329170" cy="1952498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7329170" cy="1952498"/>
            </a:xfrm>
            <a:custGeom>
              <a:avLst/>
              <a:gdLst/>
              <a:ahLst/>
              <a:cxnLst/>
              <a:rect l="l" t="t" r="r" b="b"/>
              <a:pathLst>
                <a:path w="7329170" h="1952498">
                  <a:moveTo>
                    <a:pt x="0" y="101346"/>
                  </a:moveTo>
                  <a:cubicBezTo>
                    <a:pt x="0" y="45339"/>
                    <a:pt x="45339" y="0"/>
                    <a:pt x="101346" y="0"/>
                  </a:cubicBezTo>
                  <a:lnTo>
                    <a:pt x="7227824" y="0"/>
                  </a:lnTo>
                  <a:cubicBezTo>
                    <a:pt x="7283831" y="0"/>
                    <a:pt x="7329170" y="45339"/>
                    <a:pt x="7329170" y="101346"/>
                  </a:cubicBezTo>
                  <a:lnTo>
                    <a:pt x="7329170" y="1851152"/>
                  </a:lnTo>
                  <a:cubicBezTo>
                    <a:pt x="7329170" y="1907159"/>
                    <a:pt x="7283831" y="1952498"/>
                    <a:pt x="7227824" y="1952498"/>
                  </a:cubicBezTo>
                  <a:lnTo>
                    <a:pt x="101346" y="1952498"/>
                  </a:lnTo>
                  <a:cubicBezTo>
                    <a:pt x="45339" y="1952498"/>
                    <a:pt x="0" y="1907159"/>
                    <a:pt x="0" y="1851152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89028" y="2747094"/>
            <a:ext cx="83433" cy="1521477"/>
            <a:chOff x="0" y="0"/>
            <a:chExt cx="107696" cy="196392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7696" cy="1963928"/>
            </a:xfrm>
            <a:custGeom>
              <a:avLst/>
              <a:gdLst/>
              <a:ahLst/>
              <a:cxnLst/>
              <a:rect l="l" t="t" r="r" b="b"/>
              <a:pathLst>
                <a:path w="107696" h="1963928">
                  <a:moveTo>
                    <a:pt x="0" y="0"/>
                  </a:moveTo>
                  <a:lnTo>
                    <a:pt x="107696" y="0"/>
                  </a:lnTo>
                  <a:lnTo>
                    <a:pt x="107696" y="1963928"/>
                  </a:lnTo>
                  <a:lnTo>
                    <a:pt x="0" y="1963928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969148" y="2889353"/>
            <a:ext cx="5312447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9"/>
              </a:lnSpc>
            </a:pP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catégories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profils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localisation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nombre 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indicatif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]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6891071" y="2501911"/>
            <a:ext cx="5667166" cy="212519"/>
            <a:chOff x="0" y="0"/>
            <a:chExt cx="7315200" cy="27432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315200" cy="274320"/>
            </a:xfrm>
            <a:custGeom>
              <a:avLst/>
              <a:gdLst/>
              <a:ahLst/>
              <a:cxnLst/>
              <a:rect l="l" t="t" r="r" b="b"/>
              <a:pathLst>
                <a:path w="7315200" h="274320">
                  <a:moveTo>
                    <a:pt x="0" y="0"/>
                  </a:moveTo>
                  <a:lnTo>
                    <a:pt x="7315200" y="0"/>
                  </a:lnTo>
                  <a:lnTo>
                    <a:pt x="731520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69601" b="-46960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9525"/>
              <a:ext cx="731520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Inclusion des femmes et des jeunes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885659" y="2751522"/>
            <a:ext cx="5677989" cy="1512622"/>
            <a:chOff x="0" y="0"/>
            <a:chExt cx="7329170" cy="195249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7329170" cy="1952498"/>
            </a:xfrm>
            <a:custGeom>
              <a:avLst/>
              <a:gdLst/>
              <a:ahLst/>
              <a:cxnLst/>
              <a:rect l="l" t="t" r="r" b="b"/>
              <a:pathLst>
                <a:path w="7329170" h="1952498">
                  <a:moveTo>
                    <a:pt x="0" y="101346"/>
                  </a:moveTo>
                  <a:cubicBezTo>
                    <a:pt x="0" y="45339"/>
                    <a:pt x="45339" y="0"/>
                    <a:pt x="101346" y="0"/>
                  </a:cubicBezTo>
                  <a:lnTo>
                    <a:pt x="7227824" y="0"/>
                  </a:lnTo>
                  <a:cubicBezTo>
                    <a:pt x="7283831" y="0"/>
                    <a:pt x="7329170" y="45339"/>
                    <a:pt x="7329170" y="101346"/>
                  </a:cubicBezTo>
                  <a:lnTo>
                    <a:pt x="7329170" y="1851152"/>
                  </a:lnTo>
                  <a:cubicBezTo>
                    <a:pt x="7329170" y="1907159"/>
                    <a:pt x="7283831" y="1952498"/>
                    <a:pt x="7227824" y="1952498"/>
                  </a:cubicBezTo>
                  <a:lnTo>
                    <a:pt x="101346" y="1952498"/>
                  </a:lnTo>
                  <a:cubicBezTo>
                    <a:pt x="45339" y="1952498"/>
                    <a:pt x="0" y="1907159"/>
                    <a:pt x="0" y="1851152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6881232" y="2747094"/>
            <a:ext cx="83433" cy="1521477"/>
            <a:chOff x="0" y="0"/>
            <a:chExt cx="107696" cy="1963928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07696" cy="1963928"/>
            </a:xfrm>
            <a:custGeom>
              <a:avLst/>
              <a:gdLst/>
              <a:ahLst/>
              <a:cxnLst/>
              <a:rect l="l" t="t" r="r" b="b"/>
              <a:pathLst>
                <a:path w="107696" h="1963928">
                  <a:moveTo>
                    <a:pt x="0" y="0"/>
                  </a:moveTo>
                  <a:lnTo>
                    <a:pt x="107696" y="0"/>
                  </a:lnTo>
                  <a:lnTo>
                    <a:pt x="107696" y="1963928"/>
                  </a:lnTo>
                  <a:lnTo>
                    <a:pt x="0" y="1963928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7061351" y="2889353"/>
            <a:ext cx="5312447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9"/>
              </a:lnSpc>
            </a:pP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modalités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concrètes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d’accès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contraintes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prises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10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en</a:t>
            </a: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compte]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12983274" y="2501911"/>
            <a:ext cx="4873763" cy="212519"/>
            <a:chOff x="0" y="0"/>
            <a:chExt cx="6291072" cy="27432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291072" cy="274320"/>
            </a:xfrm>
            <a:custGeom>
              <a:avLst/>
              <a:gdLst/>
              <a:ahLst/>
              <a:cxnLst/>
              <a:rect l="l" t="t" r="r" b="b"/>
              <a:pathLst>
                <a:path w="6291072" h="274320">
                  <a:moveTo>
                    <a:pt x="0" y="0"/>
                  </a:moveTo>
                  <a:lnTo>
                    <a:pt x="6291072" y="0"/>
                  </a:lnTo>
                  <a:lnTo>
                    <a:pt x="6291072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96856" b="-396856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9525"/>
              <a:ext cx="6291072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Résultats directs attendus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2977863" y="2751522"/>
            <a:ext cx="4884586" cy="1512622"/>
            <a:chOff x="0" y="0"/>
            <a:chExt cx="6305042" cy="1952498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6305042" cy="1952498"/>
            </a:xfrm>
            <a:custGeom>
              <a:avLst/>
              <a:gdLst/>
              <a:ahLst/>
              <a:cxnLst/>
              <a:rect l="l" t="t" r="r" b="b"/>
              <a:pathLst>
                <a:path w="6305042" h="1952498">
                  <a:moveTo>
                    <a:pt x="0" y="101346"/>
                  </a:moveTo>
                  <a:cubicBezTo>
                    <a:pt x="0" y="45339"/>
                    <a:pt x="45339" y="0"/>
                    <a:pt x="101346" y="0"/>
                  </a:cubicBezTo>
                  <a:lnTo>
                    <a:pt x="6203696" y="0"/>
                  </a:lnTo>
                  <a:cubicBezTo>
                    <a:pt x="6259703" y="0"/>
                    <a:pt x="6305042" y="45339"/>
                    <a:pt x="6305042" y="101346"/>
                  </a:cubicBezTo>
                  <a:lnTo>
                    <a:pt x="6305042" y="1851152"/>
                  </a:lnTo>
                  <a:cubicBezTo>
                    <a:pt x="6305042" y="1907159"/>
                    <a:pt x="6259703" y="1952498"/>
                    <a:pt x="6203696" y="1952498"/>
                  </a:cubicBezTo>
                  <a:lnTo>
                    <a:pt x="101346" y="1952498"/>
                  </a:lnTo>
                  <a:cubicBezTo>
                    <a:pt x="45339" y="1952498"/>
                    <a:pt x="0" y="1907159"/>
                    <a:pt x="0" y="1851152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2973435" y="2747094"/>
            <a:ext cx="83433" cy="1521477"/>
            <a:chOff x="0" y="0"/>
            <a:chExt cx="107696" cy="1963928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07696" cy="1963928"/>
            </a:xfrm>
            <a:custGeom>
              <a:avLst/>
              <a:gdLst/>
              <a:ahLst/>
              <a:cxnLst/>
              <a:rect l="l" t="t" r="r" b="b"/>
              <a:pathLst>
                <a:path w="107696" h="1963928">
                  <a:moveTo>
                    <a:pt x="0" y="0"/>
                  </a:moveTo>
                  <a:lnTo>
                    <a:pt x="107696" y="0"/>
                  </a:lnTo>
                  <a:lnTo>
                    <a:pt x="107696" y="1963928"/>
                  </a:lnTo>
                  <a:lnTo>
                    <a:pt x="0" y="1963928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13153555" y="2889353"/>
            <a:ext cx="4519043" cy="1284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9"/>
              </a:lnSpc>
            </a:pP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[compétences, qualité, accès aux marchés, organisation, information, résilience…]</a:t>
            </a:r>
          </a:p>
        </p:txBody>
      </p:sp>
      <p:grpSp>
        <p:nvGrpSpPr>
          <p:cNvPr id="49" name="Group 49"/>
          <p:cNvGrpSpPr/>
          <p:nvPr/>
        </p:nvGrpSpPr>
        <p:grpSpPr>
          <a:xfrm>
            <a:off x="798867" y="4697938"/>
            <a:ext cx="8642428" cy="212519"/>
            <a:chOff x="0" y="0"/>
            <a:chExt cx="11155680" cy="27432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1155680" cy="274320"/>
            </a:xfrm>
            <a:custGeom>
              <a:avLst/>
              <a:gdLst/>
              <a:ahLst/>
              <a:cxnLst/>
              <a:rect l="l" t="t" r="r" b="b"/>
              <a:pathLst>
                <a:path w="11155680" h="274320">
                  <a:moveTo>
                    <a:pt x="0" y="0"/>
                  </a:moveTo>
                  <a:lnTo>
                    <a:pt x="11155680" y="0"/>
                  </a:lnTo>
                  <a:lnTo>
                    <a:pt x="11155680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42391" b="-74239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9525"/>
              <a:ext cx="1115568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Calendrier prévisionnel simplifié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793456" y="4948702"/>
            <a:ext cx="8653251" cy="3870805"/>
            <a:chOff x="0" y="0"/>
            <a:chExt cx="11169650" cy="4996451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1169650" cy="4996451"/>
            </a:xfrm>
            <a:custGeom>
              <a:avLst/>
              <a:gdLst/>
              <a:ahLst/>
              <a:cxnLst/>
              <a:rect l="l" t="t" r="r" b="b"/>
              <a:pathLst>
                <a:path w="11169650" h="4996451">
                  <a:moveTo>
                    <a:pt x="0" y="127256"/>
                  </a:moveTo>
                  <a:cubicBezTo>
                    <a:pt x="0" y="56985"/>
                    <a:pt x="45212" y="0"/>
                    <a:pt x="100965" y="0"/>
                  </a:cubicBezTo>
                  <a:lnTo>
                    <a:pt x="11068685" y="0"/>
                  </a:lnTo>
                  <a:cubicBezTo>
                    <a:pt x="11124438" y="0"/>
                    <a:pt x="11169650" y="56985"/>
                    <a:pt x="11169650" y="127256"/>
                  </a:cubicBezTo>
                  <a:lnTo>
                    <a:pt x="11169650" y="4869195"/>
                  </a:lnTo>
                  <a:cubicBezTo>
                    <a:pt x="11169650" y="4939466"/>
                    <a:pt x="11124438" y="4996451"/>
                    <a:pt x="11068685" y="4996451"/>
                  </a:cubicBezTo>
                  <a:lnTo>
                    <a:pt x="100965" y="4996451"/>
                  </a:lnTo>
                  <a:cubicBezTo>
                    <a:pt x="45212" y="4996451"/>
                    <a:pt x="0" y="4939466"/>
                    <a:pt x="0" y="4869195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789028" y="4943121"/>
            <a:ext cx="83433" cy="3881966"/>
            <a:chOff x="0" y="0"/>
            <a:chExt cx="107696" cy="5010857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107696" cy="5010857"/>
            </a:xfrm>
            <a:custGeom>
              <a:avLst/>
              <a:gdLst/>
              <a:ahLst/>
              <a:cxnLst/>
              <a:rect l="l" t="t" r="r" b="b"/>
              <a:pathLst>
                <a:path w="107696" h="5010857">
                  <a:moveTo>
                    <a:pt x="0" y="0"/>
                  </a:moveTo>
                  <a:lnTo>
                    <a:pt x="107696" y="0"/>
                  </a:lnTo>
                  <a:lnTo>
                    <a:pt x="107696" y="5010857"/>
                  </a:lnTo>
                  <a:lnTo>
                    <a:pt x="0" y="5010857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852784" y="4943121"/>
            <a:ext cx="8598350" cy="489090"/>
            <a:chOff x="0" y="0"/>
            <a:chExt cx="11098784" cy="631319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1098784" cy="631319"/>
            </a:xfrm>
            <a:custGeom>
              <a:avLst/>
              <a:gdLst/>
              <a:ahLst/>
              <a:cxnLst/>
              <a:rect l="l" t="t" r="r" b="b"/>
              <a:pathLst>
                <a:path w="11098784" h="631319">
                  <a:moveTo>
                    <a:pt x="0" y="0"/>
                  </a:moveTo>
                  <a:lnTo>
                    <a:pt x="11098784" y="0"/>
                  </a:lnTo>
                  <a:lnTo>
                    <a:pt x="11098784" y="631319"/>
                  </a:lnTo>
                  <a:lnTo>
                    <a:pt x="0" y="631319"/>
                  </a:lnTo>
                  <a:close/>
                </a:path>
              </a:pathLst>
            </a:custGeom>
            <a:solidFill>
              <a:srgbClr val="E2E6E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940546" y="5071594"/>
            <a:ext cx="2914547" cy="250001"/>
            <a:chOff x="0" y="0"/>
            <a:chExt cx="3762108" cy="322703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3762102" cy="322703"/>
            </a:xfrm>
            <a:custGeom>
              <a:avLst/>
              <a:gdLst/>
              <a:ahLst/>
              <a:cxnLst/>
              <a:rect l="l" t="t" r="r" b="b"/>
              <a:pathLst>
                <a:path w="3762102" h="322703">
                  <a:moveTo>
                    <a:pt x="0" y="0"/>
                  </a:moveTo>
                  <a:lnTo>
                    <a:pt x="3762102" y="0"/>
                  </a:lnTo>
                  <a:lnTo>
                    <a:pt x="3762102" y="322703"/>
                  </a:lnTo>
                  <a:lnTo>
                    <a:pt x="0" y="3227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87489" b="-16682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19050"/>
              <a:ext cx="3762108" cy="3417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53"/>
                </a:lnSpc>
              </a:pPr>
              <a:r>
                <a:rPr lang="en-US" sz="877" b="1">
                  <a:solidFill>
                    <a:srgbClr val="555B6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Phase / étape</a:t>
              </a:r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3925933" y="5071594"/>
            <a:ext cx="1571123" cy="250001"/>
            <a:chOff x="0" y="0"/>
            <a:chExt cx="2028012" cy="322703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2028008" cy="322703"/>
            </a:xfrm>
            <a:custGeom>
              <a:avLst/>
              <a:gdLst/>
              <a:ahLst/>
              <a:cxnLst/>
              <a:rect l="l" t="t" r="r" b="b"/>
              <a:pathLst>
                <a:path w="2028008" h="322703">
                  <a:moveTo>
                    <a:pt x="0" y="0"/>
                  </a:moveTo>
                  <a:lnTo>
                    <a:pt x="2028008" y="0"/>
                  </a:lnTo>
                  <a:lnTo>
                    <a:pt x="2028008" y="322703"/>
                  </a:lnTo>
                  <a:lnTo>
                    <a:pt x="0" y="3227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2782" b="-6212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0" y="-19050"/>
              <a:ext cx="2028012" cy="3417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53"/>
                </a:lnSpc>
              </a:pPr>
              <a:r>
                <a:rPr lang="en-US" sz="877" b="1">
                  <a:solidFill>
                    <a:srgbClr val="555B6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Période</a:t>
              </a:r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3865817" y="5040468"/>
            <a:ext cx="6887" cy="3687273"/>
            <a:chOff x="0" y="0"/>
            <a:chExt cx="8890" cy="4759546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8890" cy="4759546"/>
            </a:xfrm>
            <a:custGeom>
              <a:avLst/>
              <a:gdLst/>
              <a:ahLst/>
              <a:cxnLst/>
              <a:rect l="l" t="t" r="r" b="b"/>
              <a:pathLst>
                <a:path w="8890" h="4759546">
                  <a:moveTo>
                    <a:pt x="0" y="0"/>
                  </a:moveTo>
                  <a:lnTo>
                    <a:pt x="8890" y="4759546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54449692" r="-54449692" b="20660"/>
              </a:stretch>
            </a:blipFill>
            <a:ln w="6667" cap="sq">
              <a:solidFill>
                <a:srgbClr val="D0D6DC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5567886" y="5071594"/>
            <a:ext cx="3660891" cy="250001"/>
            <a:chOff x="0" y="0"/>
            <a:chExt cx="4725492" cy="322703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4725488" cy="322703"/>
            </a:xfrm>
            <a:custGeom>
              <a:avLst/>
              <a:gdLst/>
              <a:ahLst/>
              <a:cxnLst/>
              <a:rect l="l" t="t" r="r" b="b"/>
              <a:pathLst>
                <a:path w="4725488" h="322703">
                  <a:moveTo>
                    <a:pt x="0" y="0"/>
                  </a:moveTo>
                  <a:lnTo>
                    <a:pt x="4725488" y="0"/>
                  </a:lnTo>
                  <a:lnTo>
                    <a:pt x="4725488" y="322703"/>
                  </a:lnTo>
                  <a:lnTo>
                    <a:pt x="0" y="3227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5658" b="-22499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-19050"/>
              <a:ext cx="4725492" cy="3417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53"/>
                </a:lnSpc>
              </a:pPr>
              <a:r>
                <a:rPr lang="en-US" sz="877" b="1">
                  <a:solidFill>
                    <a:srgbClr val="555B6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Jalon attendu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5507771" y="5040468"/>
            <a:ext cx="6887" cy="3687273"/>
            <a:chOff x="0" y="0"/>
            <a:chExt cx="8890" cy="4759546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890" cy="4759546"/>
            </a:xfrm>
            <a:custGeom>
              <a:avLst/>
              <a:gdLst/>
              <a:ahLst/>
              <a:cxnLst/>
              <a:rect l="l" t="t" r="r" b="b"/>
              <a:pathLst>
                <a:path w="8890" h="4759546">
                  <a:moveTo>
                    <a:pt x="0" y="0"/>
                  </a:moveTo>
                  <a:lnTo>
                    <a:pt x="8890" y="4759546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54449692" r="-54449692" b="20660"/>
              </a:stretch>
            </a:blipFill>
            <a:ln w="6667" cap="sq">
              <a:solidFill>
                <a:srgbClr val="D0D6DC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909062" y="6197587"/>
            <a:ext cx="8450374" cy="47625"/>
            <a:chOff x="0" y="0"/>
            <a:chExt cx="10907776" cy="61475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10907776" cy="61475"/>
            </a:xfrm>
            <a:custGeom>
              <a:avLst/>
              <a:gdLst/>
              <a:ahLst/>
              <a:cxnLst/>
              <a:rect l="l" t="t" r="r" b="b"/>
              <a:pathLst>
                <a:path w="10907776" h="61475">
                  <a:moveTo>
                    <a:pt x="0" y="0"/>
                  </a:moveTo>
                  <a:lnTo>
                    <a:pt x="10907776" y="61475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3450730" b="-3363951"/>
              </a:stretch>
            </a:blipFill>
            <a:ln w="6096" cap="sq">
              <a:solidFill>
                <a:srgbClr val="D9DEE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909062" y="7019020"/>
            <a:ext cx="8450374" cy="47625"/>
            <a:chOff x="0" y="0"/>
            <a:chExt cx="10907776" cy="61475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10907776" cy="61475"/>
            </a:xfrm>
            <a:custGeom>
              <a:avLst/>
              <a:gdLst/>
              <a:ahLst/>
              <a:cxnLst/>
              <a:rect l="l" t="t" r="r" b="b"/>
              <a:pathLst>
                <a:path w="10907776" h="61475">
                  <a:moveTo>
                    <a:pt x="0" y="0"/>
                  </a:moveTo>
                  <a:lnTo>
                    <a:pt x="10907776" y="61475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3450730" b="-3363951"/>
              </a:stretch>
            </a:blipFill>
            <a:ln w="6096" cap="sq">
              <a:solidFill>
                <a:srgbClr val="D9DEE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909062" y="7840453"/>
            <a:ext cx="8450374" cy="47625"/>
            <a:chOff x="0" y="0"/>
            <a:chExt cx="10907776" cy="61475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10907776" cy="61475"/>
            </a:xfrm>
            <a:custGeom>
              <a:avLst/>
              <a:gdLst/>
              <a:ahLst/>
              <a:cxnLst/>
              <a:rect l="l" t="t" r="r" b="b"/>
              <a:pathLst>
                <a:path w="10907776" h="61475">
                  <a:moveTo>
                    <a:pt x="0" y="0"/>
                  </a:moveTo>
                  <a:lnTo>
                    <a:pt x="10907776" y="61475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3450730" b="-3363951"/>
              </a:stretch>
            </a:blipFill>
            <a:ln w="6096" cap="sq">
              <a:solidFill>
                <a:srgbClr val="D9DEE3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940546" y="5518025"/>
            <a:ext cx="2886211" cy="696432"/>
            <a:chOff x="0" y="0"/>
            <a:chExt cx="3725532" cy="898958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3725526" cy="898958"/>
            </a:xfrm>
            <a:custGeom>
              <a:avLst/>
              <a:gdLst/>
              <a:ahLst/>
              <a:cxnLst/>
              <a:rect l="l" t="t" r="r" b="b"/>
              <a:pathLst>
                <a:path w="3725526" h="898958">
                  <a:moveTo>
                    <a:pt x="0" y="0"/>
                  </a:moveTo>
                  <a:lnTo>
                    <a:pt x="3725526" y="0"/>
                  </a:lnTo>
                  <a:lnTo>
                    <a:pt x="3725526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1081" b="-2042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0" y="-9525"/>
              <a:ext cx="3725532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3925933" y="5518025"/>
            <a:ext cx="1542788" cy="696432"/>
            <a:chOff x="0" y="0"/>
            <a:chExt cx="1991436" cy="898958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1991432" cy="898958"/>
            </a:xfrm>
            <a:custGeom>
              <a:avLst/>
              <a:gdLst/>
              <a:ahLst/>
              <a:cxnLst/>
              <a:rect l="l" t="t" r="r" b="b"/>
              <a:pathLst>
                <a:path w="1991432" h="898958">
                  <a:moveTo>
                    <a:pt x="0" y="0"/>
                  </a:moveTo>
                  <a:lnTo>
                    <a:pt x="1991432" y="0"/>
                  </a:lnTo>
                  <a:lnTo>
                    <a:pt x="1991432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494" b="17165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0" y="-9525"/>
              <a:ext cx="1991436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5567886" y="5518025"/>
            <a:ext cx="3632555" cy="696432"/>
            <a:chOff x="0" y="0"/>
            <a:chExt cx="4688916" cy="898958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4688912" cy="898958"/>
            </a:xfrm>
            <a:custGeom>
              <a:avLst/>
              <a:gdLst/>
              <a:ahLst/>
              <a:cxnLst/>
              <a:rect l="l" t="t" r="r" b="b"/>
              <a:pathLst>
                <a:path w="4688912" h="898958">
                  <a:moveTo>
                    <a:pt x="0" y="0"/>
                  </a:moveTo>
                  <a:lnTo>
                    <a:pt x="4688912" y="0"/>
                  </a:lnTo>
                  <a:lnTo>
                    <a:pt x="4688912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1962" b="-413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0" y="-9525"/>
              <a:ext cx="4688916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940546" y="6339458"/>
            <a:ext cx="2886211" cy="696432"/>
            <a:chOff x="0" y="0"/>
            <a:chExt cx="3725532" cy="898958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3725526" cy="898958"/>
            </a:xfrm>
            <a:custGeom>
              <a:avLst/>
              <a:gdLst/>
              <a:ahLst/>
              <a:cxnLst/>
              <a:rect l="l" t="t" r="r" b="b"/>
              <a:pathLst>
                <a:path w="3725526" h="898958">
                  <a:moveTo>
                    <a:pt x="0" y="0"/>
                  </a:moveTo>
                  <a:lnTo>
                    <a:pt x="3725526" y="0"/>
                  </a:lnTo>
                  <a:lnTo>
                    <a:pt x="3725526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1081" b="-2042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0" y="-9525"/>
              <a:ext cx="3725532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3925933" y="6339458"/>
            <a:ext cx="1542788" cy="696432"/>
            <a:chOff x="0" y="0"/>
            <a:chExt cx="1991436" cy="898958"/>
          </a:xfrm>
        </p:grpSpPr>
        <p:sp>
          <p:nvSpPr>
            <p:cNvPr id="90" name="Freeform 90"/>
            <p:cNvSpPr/>
            <p:nvPr/>
          </p:nvSpPr>
          <p:spPr>
            <a:xfrm>
              <a:off x="0" y="0"/>
              <a:ext cx="1991432" cy="898958"/>
            </a:xfrm>
            <a:custGeom>
              <a:avLst/>
              <a:gdLst/>
              <a:ahLst/>
              <a:cxnLst/>
              <a:rect l="l" t="t" r="r" b="b"/>
              <a:pathLst>
                <a:path w="1991432" h="898958">
                  <a:moveTo>
                    <a:pt x="0" y="0"/>
                  </a:moveTo>
                  <a:lnTo>
                    <a:pt x="1991432" y="0"/>
                  </a:lnTo>
                  <a:lnTo>
                    <a:pt x="1991432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494" b="17165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TextBox 91"/>
            <p:cNvSpPr txBox="1"/>
            <p:nvPr/>
          </p:nvSpPr>
          <p:spPr>
            <a:xfrm>
              <a:off x="0" y="-9525"/>
              <a:ext cx="1991436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92" name="Group 92"/>
          <p:cNvGrpSpPr/>
          <p:nvPr/>
        </p:nvGrpSpPr>
        <p:grpSpPr>
          <a:xfrm>
            <a:off x="5567886" y="6339458"/>
            <a:ext cx="3632555" cy="696432"/>
            <a:chOff x="0" y="0"/>
            <a:chExt cx="4688916" cy="898958"/>
          </a:xfrm>
        </p:grpSpPr>
        <p:sp>
          <p:nvSpPr>
            <p:cNvPr id="93" name="Freeform 93"/>
            <p:cNvSpPr/>
            <p:nvPr/>
          </p:nvSpPr>
          <p:spPr>
            <a:xfrm>
              <a:off x="0" y="0"/>
              <a:ext cx="4688912" cy="898958"/>
            </a:xfrm>
            <a:custGeom>
              <a:avLst/>
              <a:gdLst/>
              <a:ahLst/>
              <a:cxnLst/>
              <a:rect l="l" t="t" r="r" b="b"/>
              <a:pathLst>
                <a:path w="4688912" h="898958">
                  <a:moveTo>
                    <a:pt x="0" y="0"/>
                  </a:moveTo>
                  <a:lnTo>
                    <a:pt x="4688912" y="0"/>
                  </a:lnTo>
                  <a:lnTo>
                    <a:pt x="4688912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1962" b="-413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94" name="TextBox 94"/>
            <p:cNvSpPr txBox="1"/>
            <p:nvPr/>
          </p:nvSpPr>
          <p:spPr>
            <a:xfrm>
              <a:off x="0" y="-9525"/>
              <a:ext cx="4688916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95" name="Group 95"/>
          <p:cNvGrpSpPr/>
          <p:nvPr/>
        </p:nvGrpSpPr>
        <p:grpSpPr>
          <a:xfrm>
            <a:off x="940546" y="7160892"/>
            <a:ext cx="2886211" cy="696432"/>
            <a:chOff x="0" y="0"/>
            <a:chExt cx="3725532" cy="898958"/>
          </a:xfrm>
        </p:grpSpPr>
        <p:sp>
          <p:nvSpPr>
            <p:cNvPr id="96" name="Freeform 96"/>
            <p:cNvSpPr/>
            <p:nvPr/>
          </p:nvSpPr>
          <p:spPr>
            <a:xfrm>
              <a:off x="0" y="0"/>
              <a:ext cx="3725526" cy="898958"/>
            </a:xfrm>
            <a:custGeom>
              <a:avLst/>
              <a:gdLst/>
              <a:ahLst/>
              <a:cxnLst/>
              <a:rect l="l" t="t" r="r" b="b"/>
              <a:pathLst>
                <a:path w="3725526" h="898958">
                  <a:moveTo>
                    <a:pt x="0" y="0"/>
                  </a:moveTo>
                  <a:lnTo>
                    <a:pt x="3725526" y="0"/>
                  </a:lnTo>
                  <a:lnTo>
                    <a:pt x="3725526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1081" b="-2042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97" name="TextBox 97"/>
            <p:cNvSpPr txBox="1"/>
            <p:nvPr/>
          </p:nvSpPr>
          <p:spPr>
            <a:xfrm>
              <a:off x="0" y="-9525"/>
              <a:ext cx="3725532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3925933" y="7160892"/>
            <a:ext cx="1542788" cy="696432"/>
            <a:chOff x="0" y="0"/>
            <a:chExt cx="1991436" cy="898958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1991432" cy="898958"/>
            </a:xfrm>
            <a:custGeom>
              <a:avLst/>
              <a:gdLst/>
              <a:ahLst/>
              <a:cxnLst/>
              <a:rect l="l" t="t" r="r" b="b"/>
              <a:pathLst>
                <a:path w="1991432" h="898958">
                  <a:moveTo>
                    <a:pt x="0" y="0"/>
                  </a:moveTo>
                  <a:lnTo>
                    <a:pt x="1991432" y="0"/>
                  </a:lnTo>
                  <a:lnTo>
                    <a:pt x="1991432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494" b="17165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0" name="TextBox 100"/>
            <p:cNvSpPr txBox="1"/>
            <p:nvPr/>
          </p:nvSpPr>
          <p:spPr>
            <a:xfrm>
              <a:off x="0" y="-9525"/>
              <a:ext cx="1991436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101" name="Group 101"/>
          <p:cNvGrpSpPr/>
          <p:nvPr/>
        </p:nvGrpSpPr>
        <p:grpSpPr>
          <a:xfrm>
            <a:off x="5567886" y="7160892"/>
            <a:ext cx="3632555" cy="696432"/>
            <a:chOff x="0" y="0"/>
            <a:chExt cx="4688916" cy="898958"/>
          </a:xfrm>
        </p:grpSpPr>
        <p:sp>
          <p:nvSpPr>
            <p:cNvPr id="102" name="Freeform 102"/>
            <p:cNvSpPr/>
            <p:nvPr/>
          </p:nvSpPr>
          <p:spPr>
            <a:xfrm>
              <a:off x="0" y="0"/>
              <a:ext cx="4688912" cy="898958"/>
            </a:xfrm>
            <a:custGeom>
              <a:avLst/>
              <a:gdLst/>
              <a:ahLst/>
              <a:cxnLst/>
              <a:rect l="l" t="t" r="r" b="b"/>
              <a:pathLst>
                <a:path w="4688912" h="898958">
                  <a:moveTo>
                    <a:pt x="0" y="0"/>
                  </a:moveTo>
                  <a:lnTo>
                    <a:pt x="4688912" y="0"/>
                  </a:lnTo>
                  <a:lnTo>
                    <a:pt x="4688912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1962" b="-413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3" name="TextBox 103"/>
            <p:cNvSpPr txBox="1"/>
            <p:nvPr/>
          </p:nvSpPr>
          <p:spPr>
            <a:xfrm>
              <a:off x="0" y="-9525"/>
              <a:ext cx="4688916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940546" y="7982325"/>
            <a:ext cx="2886211" cy="696432"/>
            <a:chOff x="0" y="0"/>
            <a:chExt cx="3725532" cy="898958"/>
          </a:xfrm>
        </p:grpSpPr>
        <p:sp>
          <p:nvSpPr>
            <p:cNvPr id="105" name="Freeform 105"/>
            <p:cNvSpPr/>
            <p:nvPr/>
          </p:nvSpPr>
          <p:spPr>
            <a:xfrm>
              <a:off x="0" y="0"/>
              <a:ext cx="3725526" cy="898958"/>
            </a:xfrm>
            <a:custGeom>
              <a:avLst/>
              <a:gdLst/>
              <a:ahLst/>
              <a:cxnLst/>
              <a:rect l="l" t="t" r="r" b="b"/>
              <a:pathLst>
                <a:path w="3725526" h="898958">
                  <a:moveTo>
                    <a:pt x="0" y="0"/>
                  </a:moveTo>
                  <a:lnTo>
                    <a:pt x="3725526" y="0"/>
                  </a:lnTo>
                  <a:lnTo>
                    <a:pt x="3725526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1081" b="-2042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6" name="TextBox 106"/>
            <p:cNvSpPr txBox="1"/>
            <p:nvPr/>
          </p:nvSpPr>
          <p:spPr>
            <a:xfrm>
              <a:off x="0" y="-9525"/>
              <a:ext cx="3725532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3925933" y="7982325"/>
            <a:ext cx="1542788" cy="696432"/>
            <a:chOff x="0" y="0"/>
            <a:chExt cx="1991436" cy="898958"/>
          </a:xfrm>
        </p:grpSpPr>
        <p:sp>
          <p:nvSpPr>
            <p:cNvPr id="108" name="Freeform 108"/>
            <p:cNvSpPr/>
            <p:nvPr/>
          </p:nvSpPr>
          <p:spPr>
            <a:xfrm>
              <a:off x="0" y="0"/>
              <a:ext cx="1991432" cy="898958"/>
            </a:xfrm>
            <a:custGeom>
              <a:avLst/>
              <a:gdLst/>
              <a:ahLst/>
              <a:cxnLst/>
              <a:rect l="l" t="t" r="r" b="b"/>
              <a:pathLst>
                <a:path w="1991432" h="898958">
                  <a:moveTo>
                    <a:pt x="0" y="0"/>
                  </a:moveTo>
                  <a:lnTo>
                    <a:pt x="1991432" y="0"/>
                  </a:lnTo>
                  <a:lnTo>
                    <a:pt x="1991432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494" b="17165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9" name="TextBox 109"/>
            <p:cNvSpPr txBox="1"/>
            <p:nvPr/>
          </p:nvSpPr>
          <p:spPr>
            <a:xfrm>
              <a:off x="0" y="-9525"/>
              <a:ext cx="1991436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5567886" y="7982325"/>
            <a:ext cx="3632555" cy="696432"/>
            <a:chOff x="0" y="0"/>
            <a:chExt cx="4688916" cy="898958"/>
          </a:xfrm>
        </p:grpSpPr>
        <p:sp>
          <p:nvSpPr>
            <p:cNvPr id="111" name="Freeform 111"/>
            <p:cNvSpPr/>
            <p:nvPr/>
          </p:nvSpPr>
          <p:spPr>
            <a:xfrm>
              <a:off x="0" y="0"/>
              <a:ext cx="4688912" cy="898958"/>
            </a:xfrm>
            <a:custGeom>
              <a:avLst/>
              <a:gdLst/>
              <a:ahLst/>
              <a:cxnLst/>
              <a:rect l="l" t="t" r="r" b="b"/>
              <a:pathLst>
                <a:path w="4688912" h="898958">
                  <a:moveTo>
                    <a:pt x="0" y="0"/>
                  </a:moveTo>
                  <a:lnTo>
                    <a:pt x="4688912" y="0"/>
                  </a:lnTo>
                  <a:lnTo>
                    <a:pt x="4688912" y="898958"/>
                  </a:lnTo>
                  <a:lnTo>
                    <a:pt x="0" y="89895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1962" b="-413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12" name="TextBox 112"/>
            <p:cNvSpPr txBox="1"/>
            <p:nvPr/>
          </p:nvSpPr>
          <p:spPr>
            <a:xfrm>
              <a:off x="0" y="-9525"/>
              <a:ext cx="4688916" cy="9084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98"/>
                </a:lnSpc>
              </a:pPr>
              <a:r>
                <a:rPr lang="en-US" sz="832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113" name="Group 113"/>
          <p:cNvGrpSpPr/>
          <p:nvPr/>
        </p:nvGrpSpPr>
        <p:grpSpPr>
          <a:xfrm>
            <a:off x="9965508" y="4697938"/>
            <a:ext cx="7891529" cy="212519"/>
            <a:chOff x="0" y="0"/>
            <a:chExt cx="10186416" cy="274320"/>
          </a:xfrm>
        </p:grpSpPr>
        <p:sp>
          <p:nvSpPr>
            <p:cNvPr id="114" name="Freeform 114"/>
            <p:cNvSpPr/>
            <p:nvPr/>
          </p:nvSpPr>
          <p:spPr>
            <a:xfrm>
              <a:off x="0" y="0"/>
              <a:ext cx="10186416" cy="274320"/>
            </a:xfrm>
            <a:custGeom>
              <a:avLst/>
              <a:gdLst/>
              <a:ahLst/>
              <a:cxnLst/>
              <a:rect l="l" t="t" r="r" b="b"/>
              <a:pathLst>
                <a:path w="10186416" h="274320">
                  <a:moveTo>
                    <a:pt x="0" y="0"/>
                  </a:moveTo>
                  <a:lnTo>
                    <a:pt x="10186416" y="0"/>
                  </a:lnTo>
                  <a:lnTo>
                    <a:pt x="10186416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73544" b="-67354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15" name="TextBox 115"/>
            <p:cNvSpPr txBox="1"/>
            <p:nvPr/>
          </p:nvSpPr>
          <p:spPr>
            <a:xfrm>
              <a:off x="0" y="-9525"/>
              <a:ext cx="10186416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Conditions clés de mise en œuvre</a:t>
              </a:r>
            </a:p>
          </p:txBody>
        </p:sp>
      </p:grpSp>
      <p:grpSp>
        <p:nvGrpSpPr>
          <p:cNvPr id="116" name="Group 116"/>
          <p:cNvGrpSpPr/>
          <p:nvPr/>
        </p:nvGrpSpPr>
        <p:grpSpPr>
          <a:xfrm>
            <a:off x="9960097" y="4948990"/>
            <a:ext cx="7902351" cy="1854693"/>
            <a:chOff x="0" y="0"/>
            <a:chExt cx="10200386" cy="2394045"/>
          </a:xfrm>
        </p:grpSpPr>
        <p:sp>
          <p:nvSpPr>
            <p:cNvPr id="117" name="Freeform 117"/>
            <p:cNvSpPr/>
            <p:nvPr/>
          </p:nvSpPr>
          <p:spPr>
            <a:xfrm>
              <a:off x="0" y="0"/>
              <a:ext cx="10200386" cy="2394045"/>
            </a:xfrm>
            <a:custGeom>
              <a:avLst/>
              <a:gdLst/>
              <a:ahLst/>
              <a:cxnLst/>
              <a:rect l="l" t="t" r="r" b="b"/>
              <a:pathLst>
                <a:path w="10200386" h="2394045">
                  <a:moveTo>
                    <a:pt x="0" y="134330"/>
                  </a:moveTo>
                  <a:cubicBezTo>
                    <a:pt x="0" y="60095"/>
                    <a:pt x="45339" y="0"/>
                    <a:pt x="101346" y="0"/>
                  </a:cubicBezTo>
                  <a:lnTo>
                    <a:pt x="10099040" y="0"/>
                  </a:lnTo>
                  <a:cubicBezTo>
                    <a:pt x="10155047" y="0"/>
                    <a:pt x="10200386" y="60095"/>
                    <a:pt x="10200386" y="134330"/>
                  </a:cubicBezTo>
                  <a:lnTo>
                    <a:pt x="10200386" y="2259715"/>
                  </a:lnTo>
                  <a:cubicBezTo>
                    <a:pt x="10200386" y="2333950"/>
                    <a:pt x="10155047" y="2394045"/>
                    <a:pt x="10099040" y="2394045"/>
                  </a:cubicBezTo>
                  <a:lnTo>
                    <a:pt x="101346" y="2394045"/>
                  </a:lnTo>
                  <a:cubicBezTo>
                    <a:pt x="45339" y="2394045"/>
                    <a:pt x="0" y="2333950"/>
                    <a:pt x="0" y="2259715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9955669" y="4943121"/>
            <a:ext cx="83433" cy="1866430"/>
            <a:chOff x="0" y="0"/>
            <a:chExt cx="107696" cy="2409195"/>
          </a:xfrm>
        </p:grpSpPr>
        <p:sp>
          <p:nvSpPr>
            <p:cNvPr id="119" name="Freeform 119"/>
            <p:cNvSpPr/>
            <p:nvPr/>
          </p:nvSpPr>
          <p:spPr>
            <a:xfrm>
              <a:off x="0" y="0"/>
              <a:ext cx="107696" cy="2409195"/>
            </a:xfrm>
            <a:custGeom>
              <a:avLst/>
              <a:gdLst/>
              <a:ahLst/>
              <a:cxnLst/>
              <a:rect l="l" t="t" r="r" b="b"/>
              <a:pathLst>
                <a:path w="107696" h="2409195">
                  <a:moveTo>
                    <a:pt x="0" y="0"/>
                  </a:moveTo>
                  <a:lnTo>
                    <a:pt x="107696" y="0"/>
                  </a:lnTo>
                  <a:lnTo>
                    <a:pt x="107696" y="2409195"/>
                  </a:lnTo>
                  <a:lnTo>
                    <a:pt x="0" y="2409195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0" name="TextBox 120"/>
          <p:cNvSpPr txBox="1"/>
          <p:nvPr/>
        </p:nvSpPr>
        <p:spPr>
          <a:xfrm>
            <a:off x="10135789" y="5085380"/>
            <a:ext cx="7536809" cy="1170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9"/>
              </a:lnSpc>
            </a:pP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[prérequis, mobilisation des partenaires, outils, données, contraintes à lever]</a:t>
            </a:r>
          </a:p>
        </p:txBody>
      </p:sp>
      <p:grpSp>
        <p:nvGrpSpPr>
          <p:cNvPr id="121" name="Group 121"/>
          <p:cNvGrpSpPr/>
          <p:nvPr/>
        </p:nvGrpSpPr>
        <p:grpSpPr>
          <a:xfrm>
            <a:off x="9965508" y="6984514"/>
            <a:ext cx="7891529" cy="212519"/>
            <a:chOff x="0" y="0"/>
            <a:chExt cx="10186416" cy="274320"/>
          </a:xfrm>
        </p:grpSpPr>
        <p:sp>
          <p:nvSpPr>
            <p:cNvPr id="122" name="Freeform 122"/>
            <p:cNvSpPr/>
            <p:nvPr/>
          </p:nvSpPr>
          <p:spPr>
            <a:xfrm>
              <a:off x="0" y="0"/>
              <a:ext cx="10186416" cy="274320"/>
            </a:xfrm>
            <a:custGeom>
              <a:avLst/>
              <a:gdLst/>
              <a:ahLst/>
              <a:cxnLst/>
              <a:rect l="l" t="t" r="r" b="b"/>
              <a:pathLst>
                <a:path w="10186416" h="274320">
                  <a:moveTo>
                    <a:pt x="0" y="0"/>
                  </a:moveTo>
                  <a:lnTo>
                    <a:pt x="10186416" y="0"/>
                  </a:lnTo>
                  <a:lnTo>
                    <a:pt x="10186416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73544" b="-67354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23" name="TextBox 123"/>
            <p:cNvSpPr txBox="1"/>
            <p:nvPr/>
          </p:nvSpPr>
          <p:spPr>
            <a:xfrm>
              <a:off x="0" y="-9525"/>
              <a:ext cx="10186416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Principaux risques et mesures initiales</a:t>
              </a:r>
            </a:p>
          </p:txBody>
        </p:sp>
      </p:grpSp>
      <p:grpSp>
        <p:nvGrpSpPr>
          <p:cNvPr id="124" name="Group 124"/>
          <p:cNvGrpSpPr/>
          <p:nvPr/>
        </p:nvGrpSpPr>
        <p:grpSpPr>
          <a:xfrm>
            <a:off x="9960097" y="7235900"/>
            <a:ext cx="7902351" cy="1582986"/>
            <a:chOff x="0" y="0"/>
            <a:chExt cx="10200386" cy="2043324"/>
          </a:xfrm>
        </p:grpSpPr>
        <p:sp>
          <p:nvSpPr>
            <p:cNvPr id="125" name="Freeform 125"/>
            <p:cNvSpPr/>
            <p:nvPr/>
          </p:nvSpPr>
          <p:spPr>
            <a:xfrm>
              <a:off x="0" y="0"/>
              <a:ext cx="10200386" cy="2043451"/>
            </a:xfrm>
            <a:custGeom>
              <a:avLst/>
              <a:gdLst/>
              <a:ahLst/>
              <a:cxnLst/>
              <a:rect l="l" t="t" r="r" b="b"/>
              <a:pathLst>
                <a:path w="10200386" h="2043451">
                  <a:moveTo>
                    <a:pt x="0" y="142318"/>
                  </a:moveTo>
                  <a:cubicBezTo>
                    <a:pt x="0" y="63687"/>
                    <a:pt x="45466" y="0"/>
                    <a:pt x="101600" y="0"/>
                  </a:cubicBezTo>
                  <a:lnTo>
                    <a:pt x="10098786" y="0"/>
                  </a:lnTo>
                  <a:cubicBezTo>
                    <a:pt x="10154920" y="0"/>
                    <a:pt x="10200386" y="63687"/>
                    <a:pt x="10200386" y="142318"/>
                  </a:cubicBezTo>
                  <a:lnTo>
                    <a:pt x="10200386" y="1901185"/>
                  </a:lnTo>
                  <a:cubicBezTo>
                    <a:pt x="10200386" y="1979815"/>
                    <a:pt x="10154920" y="2043451"/>
                    <a:pt x="10098786" y="2043451"/>
                  </a:cubicBezTo>
                  <a:lnTo>
                    <a:pt x="101600" y="2043451"/>
                  </a:lnTo>
                  <a:cubicBezTo>
                    <a:pt x="45466" y="2043451"/>
                    <a:pt x="0" y="1979815"/>
                    <a:pt x="0" y="1901185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9955669" y="7229698"/>
            <a:ext cx="83433" cy="1595389"/>
            <a:chOff x="0" y="0"/>
            <a:chExt cx="107696" cy="2059335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107696" cy="2059335"/>
            </a:xfrm>
            <a:custGeom>
              <a:avLst/>
              <a:gdLst/>
              <a:ahLst/>
              <a:cxnLst/>
              <a:rect l="l" t="t" r="r" b="b"/>
              <a:pathLst>
                <a:path w="107696" h="2059335">
                  <a:moveTo>
                    <a:pt x="0" y="0"/>
                  </a:moveTo>
                  <a:lnTo>
                    <a:pt x="107696" y="0"/>
                  </a:lnTo>
                  <a:lnTo>
                    <a:pt x="107696" y="2059335"/>
                  </a:lnTo>
                  <a:lnTo>
                    <a:pt x="0" y="2059335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8" name="TextBox 128"/>
          <p:cNvSpPr txBox="1"/>
          <p:nvPr/>
        </p:nvSpPr>
        <p:spPr>
          <a:xfrm>
            <a:off x="10135789" y="7371957"/>
            <a:ext cx="7536809" cy="901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9"/>
              </a:lnSpc>
            </a:pPr>
            <a:r>
              <a:rPr lang="en-US" sz="110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[2 à 3 risques majeurs et premières mesures envisagées]</a:t>
            </a:r>
          </a:p>
        </p:txBody>
      </p:sp>
      <p:grpSp>
        <p:nvGrpSpPr>
          <p:cNvPr id="129" name="Group 129"/>
          <p:cNvGrpSpPr/>
          <p:nvPr/>
        </p:nvGrpSpPr>
        <p:grpSpPr>
          <a:xfrm>
            <a:off x="793948" y="9171833"/>
            <a:ext cx="13752716" cy="406540"/>
            <a:chOff x="0" y="0"/>
            <a:chExt cx="17752060" cy="524764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17752061" cy="524764"/>
            </a:xfrm>
            <a:custGeom>
              <a:avLst/>
              <a:gdLst/>
              <a:ahLst/>
              <a:cxnLst/>
              <a:rect l="l" t="t" r="r" b="b"/>
              <a:pathLst>
                <a:path w="17752061" h="524764">
                  <a:moveTo>
                    <a:pt x="0" y="103124"/>
                  </a:moveTo>
                  <a:cubicBezTo>
                    <a:pt x="0" y="46101"/>
                    <a:pt x="46101" y="0"/>
                    <a:pt x="103124" y="0"/>
                  </a:cubicBezTo>
                  <a:lnTo>
                    <a:pt x="17648937" y="0"/>
                  </a:lnTo>
                  <a:cubicBezTo>
                    <a:pt x="17705832" y="0"/>
                    <a:pt x="17752061" y="46101"/>
                    <a:pt x="17752061" y="103124"/>
                  </a:cubicBezTo>
                  <a:lnTo>
                    <a:pt x="17752061" y="421640"/>
                  </a:lnTo>
                  <a:cubicBezTo>
                    <a:pt x="17752061" y="478536"/>
                    <a:pt x="17705960" y="524764"/>
                    <a:pt x="17648937" y="524764"/>
                  </a:cubicBezTo>
                  <a:lnTo>
                    <a:pt x="103124" y="524764"/>
                  </a:lnTo>
                  <a:cubicBezTo>
                    <a:pt x="46101" y="524764"/>
                    <a:pt x="0" y="478663"/>
                    <a:pt x="0" y="421640"/>
                  </a:cubicBezTo>
                  <a:close/>
                </a:path>
              </a:pathLst>
            </a:custGeom>
            <a:solidFill>
              <a:srgbClr val="FAFBFC"/>
            </a:solidFill>
            <a:ln w="9525" cap="sq">
              <a:solidFill>
                <a:srgbClr val="DCE1E6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1" name="Group 131"/>
          <p:cNvGrpSpPr/>
          <p:nvPr/>
        </p:nvGrpSpPr>
        <p:grpSpPr>
          <a:xfrm>
            <a:off x="789028" y="9166914"/>
            <a:ext cx="83433" cy="416379"/>
            <a:chOff x="0" y="0"/>
            <a:chExt cx="107696" cy="537464"/>
          </a:xfrm>
        </p:grpSpPr>
        <p:sp>
          <p:nvSpPr>
            <p:cNvPr id="132" name="Freeform 132"/>
            <p:cNvSpPr/>
            <p:nvPr/>
          </p:nvSpPr>
          <p:spPr>
            <a:xfrm>
              <a:off x="0" y="0"/>
              <a:ext cx="107696" cy="537464"/>
            </a:xfrm>
            <a:custGeom>
              <a:avLst/>
              <a:gdLst/>
              <a:ahLst/>
              <a:cxnLst/>
              <a:rect l="l" t="t" r="r" b="b"/>
              <a:pathLst>
                <a:path w="107696" h="537464">
                  <a:moveTo>
                    <a:pt x="0" y="0"/>
                  </a:moveTo>
                  <a:lnTo>
                    <a:pt x="107696" y="0"/>
                  </a:lnTo>
                  <a:lnTo>
                    <a:pt x="107696" y="537464"/>
                  </a:lnTo>
                  <a:lnTo>
                    <a:pt x="0" y="537464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3" name="Group 133"/>
          <p:cNvGrpSpPr/>
          <p:nvPr/>
        </p:nvGrpSpPr>
        <p:grpSpPr>
          <a:xfrm>
            <a:off x="968882" y="9290096"/>
            <a:ext cx="13431184" cy="212519"/>
            <a:chOff x="0" y="0"/>
            <a:chExt cx="17337024" cy="274320"/>
          </a:xfrm>
        </p:grpSpPr>
        <p:sp>
          <p:nvSpPr>
            <p:cNvPr id="134" name="Freeform 134"/>
            <p:cNvSpPr/>
            <p:nvPr/>
          </p:nvSpPr>
          <p:spPr>
            <a:xfrm>
              <a:off x="0" y="0"/>
              <a:ext cx="17337024" cy="274320"/>
            </a:xfrm>
            <a:custGeom>
              <a:avLst/>
              <a:gdLst/>
              <a:ahLst/>
              <a:cxnLst/>
              <a:rect l="l" t="t" r="r" b="b"/>
              <a:pathLst>
                <a:path w="17337024" h="274320">
                  <a:moveTo>
                    <a:pt x="0" y="0"/>
                  </a:moveTo>
                  <a:lnTo>
                    <a:pt x="17337024" y="0"/>
                  </a:lnTo>
                  <a:lnTo>
                    <a:pt x="17337024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81454" b="-118145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35" name="TextBox 135"/>
            <p:cNvSpPr txBox="1"/>
            <p:nvPr/>
          </p:nvSpPr>
          <p:spPr>
            <a:xfrm>
              <a:off x="0" y="-9525"/>
              <a:ext cx="17337024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 i="1">
                  <a:solidFill>
                    <a:srgbClr val="747B82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Le calendrier est indicatif et pourra être consolidé pendant l’accompagnement à la maturation.</a:t>
              </a:r>
            </a:p>
          </p:txBody>
        </p:sp>
      </p:grpSp>
      <p:sp>
        <p:nvSpPr>
          <p:cNvPr id="136" name="Freeform 136"/>
          <p:cNvSpPr/>
          <p:nvPr/>
        </p:nvSpPr>
        <p:spPr>
          <a:xfrm>
            <a:off x="443814" y="272834"/>
            <a:ext cx="4685097" cy="854164"/>
          </a:xfrm>
          <a:custGeom>
            <a:avLst/>
            <a:gdLst/>
            <a:ahLst/>
            <a:cxnLst/>
            <a:rect l="l" t="t" r="r" b="b"/>
            <a:pathLst>
              <a:path w="4685097" h="854164">
                <a:moveTo>
                  <a:pt x="0" y="0"/>
                </a:moveTo>
                <a:lnTo>
                  <a:pt x="4685097" y="0"/>
                </a:lnTo>
                <a:lnTo>
                  <a:pt x="4685097" y="854164"/>
                </a:lnTo>
                <a:lnTo>
                  <a:pt x="0" y="854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734" b="-10000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37" name="Group 137"/>
          <p:cNvGrpSpPr/>
          <p:nvPr/>
        </p:nvGrpSpPr>
        <p:grpSpPr>
          <a:xfrm>
            <a:off x="10111045" y="9922097"/>
            <a:ext cx="4869180" cy="219456"/>
            <a:chOff x="0" y="0"/>
            <a:chExt cx="6492240" cy="292608"/>
          </a:xfrm>
        </p:grpSpPr>
        <p:sp>
          <p:nvSpPr>
            <p:cNvPr id="138" name="Freeform 138"/>
            <p:cNvSpPr/>
            <p:nvPr/>
          </p:nvSpPr>
          <p:spPr>
            <a:xfrm>
              <a:off x="0" y="0"/>
              <a:ext cx="6492240" cy="292608"/>
            </a:xfrm>
            <a:custGeom>
              <a:avLst/>
              <a:gdLst/>
              <a:ahLst/>
              <a:cxnLst/>
              <a:rect l="l" t="t" r="r" b="b"/>
              <a:pathLst>
                <a:path w="6492240" h="292608">
                  <a:moveTo>
                    <a:pt x="0" y="0"/>
                  </a:moveTo>
                  <a:lnTo>
                    <a:pt x="6492240" y="0"/>
                  </a:lnTo>
                  <a:lnTo>
                    <a:pt x="649224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82324" b="-38232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39" name="TextBox 139"/>
            <p:cNvSpPr txBox="1"/>
            <p:nvPr/>
          </p:nvSpPr>
          <p:spPr>
            <a:xfrm>
              <a:off x="0" y="-9525"/>
              <a:ext cx="6492240" cy="30213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2"/>
                </a:lnSpc>
              </a:pPr>
              <a:r>
                <a:rPr lang="en-US" sz="885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Compléter uniquement les zones grisées prévues.</a:t>
              </a:r>
            </a:p>
          </p:txBody>
        </p:sp>
      </p:grpSp>
      <p:grpSp>
        <p:nvGrpSpPr>
          <p:cNvPr id="140" name="Group 140"/>
          <p:cNvGrpSpPr/>
          <p:nvPr/>
        </p:nvGrpSpPr>
        <p:grpSpPr>
          <a:xfrm>
            <a:off x="694182" y="2154555"/>
            <a:ext cx="1669989" cy="39387"/>
            <a:chOff x="0" y="0"/>
            <a:chExt cx="2153920" cy="50800"/>
          </a:xfrm>
        </p:grpSpPr>
        <p:sp>
          <p:nvSpPr>
            <p:cNvPr id="141" name="Freeform 141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2" name="Group 142"/>
          <p:cNvGrpSpPr/>
          <p:nvPr/>
        </p:nvGrpSpPr>
        <p:grpSpPr>
          <a:xfrm>
            <a:off x="2381502" y="2154555"/>
            <a:ext cx="1669989" cy="39387"/>
            <a:chOff x="0" y="0"/>
            <a:chExt cx="2153920" cy="50800"/>
          </a:xfrm>
        </p:grpSpPr>
        <p:sp>
          <p:nvSpPr>
            <p:cNvPr id="143" name="Freeform 143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4068821" y="2154555"/>
            <a:ext cx="1669989" cy="39387"/>
            <a:chOff x="0" y="0"/>
            <a:chExt cx="2153920" cy="5080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798950" y="2163819"/>
            <a:ext cx="2352608" cy="60246"/>
            <a:chOff x="0" y="0"/>
            <a:chExt cx="3136811" cy="80328"/>
          </a:xfrm>
        </p:grpSpPr>
        <p:sp>
          <p:nvSpPr>
            <p:cNvPr id="147" name="Freeform 147"/>
            <p:cNvSpPr/>
            <p:nvPr/>
          </p:nvSpPr>
          <p:spPr>
            <a:xfrm>
              <a:off x="0" y="0"/>
              <a:ext cx="3136773" cy="80264"/>
            </a:xfrm>
            <a:custGeom>
              <a:avLst/>
              <a:gdLst/>
              <a:ahLst/>
              <a:cxnLst/>
              <a:rect l="l" t="t" r="r" b="b"/>
              <a:pathLst>
                <a:path w="3136773" h="80264">
                  <a:moveTo>
                    <a:pt x="0" y="0"/>
                  </a:moveTo>
                  <a:lnTo>
                    <a:pt x="3136773" y="0"/>
                  </a:lnTo>
                  <a:lnTo>
                    <a:pt x="3136773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14A6C8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8" name="Group 148"/>
          <p:cNvGrpSpPr/>
          <p:nvPr/>
        </p:nvGrpSpPr>
        <p:grpSpPr>
          <a:xfrm>
            <a:off x="3132489" y="2163819"/>
            <a:ext cx="2009442" cy="60246"/>
            <a:chOff x="0" y="0"/>
            <a:chExt cx="2679256" cy="80328"/>
          </a:xfrm>
        </p:grpSpPr>
        <p:sp>
          <p:nvSpPr>
            <p:cNvPr id="149" name="Freeform 149"/>
            <p:cNvSpPr/>
            <p:nvPr/>
          </p:nvSpPr>
          <p:spPr>
            <a:xfrm>
              <a:off x="0" y="0"/>
              <a:ext cx="2679192" cy="80264"/>
            </a:xfrm>
            <a:custGeom>
              <a:avLst/>
              <a:gdLst/>
              <a:ahLst/>
              <a:cxnLst/>
              <a:rect l="l" t="t" r="r" b="b"/>
              <a:pathLst>
                <a:path w="2679192" h="80264">
                  <a:moveTo>
                    <a:pt x="0" y="0"/>
                  </a:moveTo>
                  <a:lnTo>
                    <a:pt x="2679192" y="0"/>
                  </a:lnTo>
                  <a:lnTo>
                    <a:pt x="2679192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43B02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5122862" y="2163819"/>
            <a:ext cx="1803540" cy="60246"/>
            <a:chOff x="0" y="0"/>
            <a:chExt cx="2404720" cy="80328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2404745" cy="80264"/>
            </a:xfrm>
            <a:custGeom>
              <a:avLst/>
              <a:gdLst/>
              <a:ahLst/>
              <a:cxnLst/>
              <a:rect l="l" t="t" r="r" b="b"/>
              <a:pathLst>
                <a:path w="2404745" h="80264">
                  <a:moveTo>
                    <a:pt x="0" y="0"/>
                  </a:moveTo>
                  <a:lnTo>
                    <a:pt x="2404745" y="0"/>
                  </a:lnTo>
                  <a:lnTo>
                    <a:pt x="2404745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F5A623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2" name="Group 152"/>
          <p:cNvGrpSpPr/>
          <p:nvPr/>
        </p:nvGrpSpPr>
        <p:grpSpPr>
          <a:xfrm>
            <a:off x="6907342" y="2163819"/>
            <a:ext cx="5029324" cy="32795"/>
            <a:chOff x="0" y="0"/>
            <a:chExt cx="6705765" cy="43726"/>
          </a:xfrm>
        </p:grpSpPr>
        <p:sp>
          <p:nvSpPr>
            <p:cNvPr id="153" name="Freeform 153"/>
            <p:cNvSpPr/>
            <p:nvPr/>
          </p:nvSpPr>
          <p:spPr>
            <a:xfrm>
              <a:off x="0" y="0"/>
              <a:ext cx="6705727" cy="43688"/>
            </a:xfrm>
            <a:custGeom>
              <a:avLst/>
              <a:gdLst/>
              <a:ahLst/>
              <a:cxnLst/>
              <a:rect l="l" t="t" r="r" b="b"/>
              <a:pathLst>
                <a:path w="6705727" h="43688">
                  <a:moveTo>
                    <a:pt x="0" y="0"/>
                  </a:moveTo>
                  <a:lnTo>
                    <a:pt x="6705727" y="0"/>
                  </a:lnTo>
                  <a:lnTo>
                    <a:pt x="6705727" y="43688"/>
                  </a:lnTo>
                  <a:lnTo>
                    <a:pt x="0" y="43688"/>
                  </a:lnTo>
                  <a:close/>
                </a:path>
              </a:pathLst>
            </a:custGeom>
            <a:solidFill>
              <a:srgbClr val="E8ECE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4" name="Group 154"/>
          <p:cNvGrpSpPr/>
          <p:nvPr/>
        </p:nvGrpSpPr>
        <p:grpSpPr>
          <a:xfrm>
            <a:off x="11963133" y="208431"/>
            <a:ext cx="6224672" cy="918567"/>
            <a:chOff x="0" y="0"/>
            <a:chExt cx="3717862" cy="548640"/>
          </a:xfrm>
        </p:grpSpPr>
        <p:sp>
          <p:nvSpPr>
            <p:cNvPr id="155" name="Freeform 155" descr="/mnt/data/ghostwriter_images/context/59e574f3-2618-59e4-a017-19f5a3f2f4cf.png"/>
            <p:cNvSpPr/>
            <p:nvPr/>
          </p:nvSpPr>
          <p:spPr>
            <a:xfrm>
              <a:off x="0" y="0"/>
              <a:ext cx="3717798" cy="548640"/>
            </a:xfrm>
            <a:custGeom>
              <a:avLst/>
              <a:gdLst/>
              <a:ahLst/>
              <a:cxnLst/>
              <a:rect l="l" t="t" r="r" b="b"/>
              <a:pathLst>
                <a:path w="3717798" h="548640">
                  <a:moveTo>
                    <a:pt x="0" y="0"/>
                  </a:moveTo>
                  <a:lnTo>
                    <a:pt x="3717798" y="0"/>
                  </a:lnTo>
                  <a:lnTo>
                    <a:pt x="3717798" y="548640"/>
                  </a:lnTo>
                  <a:lnTo>
                    <a:pt x="0" y="548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642" cy="10306050"/>
            <a:chOff x="0" y="0"/>
            <a:chExt cx="244856" cy="1374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856" cy="13741400"/>
            </a:xfrm>
            <a:custGeom>
              <a:avLst/>
              <a:gdLst/>
              <a:ahLst/>
              <a:cxnLst/>
              <a:rect l="l" t="t" r="r" b="b"/>
              <a:pathLst>
                <a:path w="244856" h="13741400">
                  <a:moveTo>
                    <a:pt x="0" y="0"/>
                  </a:moveTo>
                  <a:lnTo>
                    <a:pt x="244856" y="0"/>
                  </a:lnTo>
                  <a:lnTo>
                    <a:pt x="244856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5067" y="-9525"/>
            <a:ext cx="73914" cy="10306050"/>
            <a:chOff x="0" y="0"/>
            <a:chExt cx="98552" cy="1374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9931" y="-9525"/>
            <a:ext cx="73914" cy="10306050"/>
            <a:chOff x="0" y="0"/>
            <a:chExt cx="98552" cy="1374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552" cy="13741400"/>
            </a:xfrm>
            <a:custGeom>
              <a:avLst/>
              <a:gdLst/>
              <a:ahLst/>
              <a:cxnLst/>
              <a:rect l="l" t="t" r="r" b="b"/>
              <a:pathLst>
                <a:path w="98552" h="13741400">
                  <a:moveTo>
                    <a:pt x="0" y="0"/>
                  </a:moveTo>
                  <a:lnTo>
                    <a:pt x="98552" y="0"/>
                  </a:lnTo>
                  <a:lnTo>
                    <a:pt x="98552" y="13741400"/>
                  </a:lnTo>
                  <a:lnTo>
                    <a:pt x="0" y="13741400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4795" y="-9525"/>
            <a:ext cx="18028158" cy="101346"/>
            <a:chOff x="0" y="0"/>
            <a:chExt cx="24037544" cy="1351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37544" cy="135128"/>
            </a:xfrm>
            <a:custGeom>
              <a:avLst/>
              <a:gdLst/>
              <a:ahLst/>
              <a:cxnLst/>
              <a:rect l="l" t="t" r="r" b="b"/>
              <a:pathLst>
                <a:path w="24037544" h="135128">
                  <a:moveTo>
                    <a:pt x="0" y="0"/>
                  </a:moveTo>
                  <a:lnTo>
                    <a:pt x="24037544" y="0"/>
                  </a:lnTo>
                  <a:lnTo>
                    <a:pt x="24037544" y="135128"/>
                  </a:lnTo>
                  <a:lnTo>
                    <a:pt x="0" y="135128"/>
                  </a:lnTo>
                  <a:close/>
                </a:path>
              </a:pathLst>
            </a:custGeom>
            <a:solidFill>
              <a:srgbClr val="F2F4F6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7041" y="9471565"/>
            <a:ext cx="16800766" cy="12383"/>
            <a:chOff x="0" y="0"/>
            <a:chExt cx="22401022" cy="165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401022" cy="16510"/>
            </a:xfrm>
            <a:custGeom>
              <a:avLst/>
              <a:gdLst/>
              <a:ahLst/>
              <a:cxnLst/>
              <a:rect l="l" t="t" r="r" b="b"/>
              <a:pathLst>
                <a:path w="22401022" h="16510">
                  <a:moveTo>
                    <a:pt x="0" y="0"/>
                  </a:moveTo>
                  <a:lnTo>
                    <a:pt x="22401022" y="1651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26387600" b="-26387600"/>
              </a:stretch>
            </a:blipFill>
            <a:ln w="12383" cap="sq">
              <a:solidFill>
                <a:srgbClr val="E5E8EB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019595" y="9839801"/>
            <a:ext cx="795528" cy="384048"/>
            <a:chOff x="0" y="0"/>
            <a:chExt cx="1060704" cy="51206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60704" cy="512064"/>
            </a:xfrm>
            <a:custGeom>
              <a:avLst/>
              <a:gdLst/>
              <a:ahLst/>
              <a:cxnLst/>
              <a:rect l="l" t="t" r="r" b="b"/>
              <a:pathLst>
                <a:path w="1060704" h="512064">
                  <a:moveTo>
                    <a:pt x="0" y="0"/>
                  </a:moveTo>
                  <a:lnTo>
                    <a:pt x="1060704" y="0"/>
                  </a:lnTo>
                  <a:lnTo>
                    <a:pt x="1060704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939" r="-11939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1060704" cy="52158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889"/>
                </a:lnSpc>
              </a:pPr>
              <a:r>
                <a:rPr lang="en-US" sz="1575">
                  <a:solidFill>
                    <a:srgbClr val="777F87"/>
                  </a:solidFill>
                  <a:latin typeface="Arial"/>
                  <a:ea typeface="Arial"/>
                  <a:cs typeface="Arial"/>
                  <a:sym typeface="Arial"/>
                </a:rPr>
                <a:t>06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13232" y="1144115"/>
            <a:ext cx="16527780" cy="592001"/>
            <a:chOff x="0" y="-28575"/>
            <a:chExt cx="22037040" cy="78933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2037039" cy="760760"/>
            </a:xfrm>
            <a:custGeom>
              <a:avLst/>
              <a:gdLst/>
              <a:ahLst/>
              <a:cxnLst/>
              <a:rect l="l" t="t" r="r" b="b"/>
              <a:pathLst>
                <a:path w="22037039" h="760760">
                  <a:moveTo>
                    <a:pt x="0" y="0"/>
                  </a:moveTo>
                  <a:lnTo>
                    <a:pt x="22037039" y="0"/>
                  </a:lnTo>
                  <a:lnTo>
                    <a:pt x="22037039" y="760760"/>
                  </a:lnTo>
                  <a:lnTo>
                    <a:pt x="0" y="760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25963" b="-50288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2037040" cy="7893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311"/>
                </a:lnSpc>
              </a:pPr>
              <a:r>
                <a:rPr lang="en-US" sz="2760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Viabilité du Service Non-Financier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33573" y="1622959"/>
            <a:ext cx="17014987" cy="283583"/>
            <a:chOff x="0" y="0"/>
            <a:chExt cx="21945600" cy="36576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1945600" cy="365760"/>
            </a:xfrm>
            <a:custGeom>
              <a:avLst/>
              <a:gdLst/>
              <a:ahLst/>
              <a:cxnLst/>
              <a:rect l="l" t="t" r="r" b="b"/>
              <a:pathLst>
                <a:path w="21945600" h="365760">
                  <a:moveTo>
                    <a:pt x="0" y="0"/>
                  </a:moveTo>
                  <a:lnTo>
                    <a:pt x="21945600" y="0"/>
                  </a:lnTo>
                  <a:lnTo>
                    <a:pt x="21945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19102" b="-111910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21945600" cy="3848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404"/>
                </a:lnSpc>
              </a:pPr>
              <a:r>
                <a:rPr lang="en-US" sz="1170">
                  <a:solidFill>
                    <a:srgbClr val="7B828A"/>
                  </a:solidFill>
                  <a:latin typeface="Arial"/>
                  <a:ea typeface="Arial"/>
                  <a:cs typeface="Arial"/>
                  <a:sym typeface="Arial"/>
                </a:rPr>
                <a:t>Allouez un développement suffisant aux hypothèses de viabilité du SNF et aux appuis attendus.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38651" y="1954167"/>
            <a:ext cx="1669989" cy="39387"/>
            <a:chOff x="0" y="0"/>
            <a:chExt cx="2153920" cy="50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15AFC7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325971" y="1954167"/>
            <a:ext cx="1669989" cy="39387"/>
            <a:chOff x="0" y="0"/>
            <a:chExt cx="2153920" cy="50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43AD3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013290" y="1954167"/>
            <a:ext cx="1669989" cy="39387"/>
            <a:chOff x="0" y="0"/>
            <a:chExt cx="2153920" cy="50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153920" cy="50800"/>
            </a:xfrm>
            <a:custGeom>
              <a:avLst/>
              <a:gdLst/>
              <a:ahLst/>
              <a:cxnLst/>
              <a:rect l="l" t="t" r="r" b="b"/>
              <a:pathLst>
                <a:path w="2153920" h="50800">
                  <a:moveTo>
                    <a:pt x="0" y="0"/>
                  </a:moveTo>
                  <a:lnTo>
                    <a:pt x="2153920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t="-776165" b="-776165"/>
              </a:stretch>
            </a:blipFill>
            <a:ln w="38100" cap="sq">
              <a:solidFill>
                <a:srgbClr val="F3B22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43419" y="2073114"/>
            <a:ext cx="11272429" cy="212687"/>
            <a:chOff x="0" y="0"/>
            <a:chExt cx="14538960" cy="27432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4538961" cy="274320"/>
            </a:xfrm>
            <a:custGeom>
              <a:avLst/>
              <a:gdLst/>
              <a:ahLst/>
              <a:cxnLst/>
              <a:rect l="l" t="t" r="r" b="b"/>
              <a:pathLst>
                <a:path w="14538961" h="274320">
                  <a:moveTo>
                    <a:pt x="0" y="0"/>
                  </a:moveTo>
                  <a:lnTo>
                    <a:pt x="14538961" y="0"/>
                  </a:lnTo>
                  <a:lnTo>
                    <a:pt x="14538961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82707" b="-982707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9525"/>
              <a:ext cx="14538960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Modèle économique proposé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38004" y="2322923"/>
            <a:ext cx="11283260" cy="5611598"/>
            <a:chOff x="0" y="0"/>
            <a:chExt cx="14552930" cy="723773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4552930" cy="7237730"/>
            </a:xfrm>
            <a:custGeom>
              <a:avLst/>
              <a:gdLst/>
              <a:ahLst/>
              <a:cxnLst/>
              <a:rect l="l" t="t" r="r" b="b"/>
              <a:pathLst>
                <a:path w="14552930" h="7237730">
                  <a:moveTo>
                    <a:pt x="0" y="100711"/>
                  </a:moveTo>
                  <a:cubicBezTo>
                    <a:pt x="0" y="45085"/>
                    <a:pt x="45085" y="0"/>
                    <a:pt x="100711" y="0"/>
                  </a:cubicBezTo>
                  <a:lnTo>
                    <a:pt x="14452219" y="0"/>
                  </a:lnTo>
                  <a:cubicBezTo>
                    <a:pt x="14507845" y="0"/>
                    <a:pt x="14552930" y="45085"/>
                    <a:pt x="14552930" y="100711"/>
                  </a:cubicBezTo>
                  <a:lnTo>
                    <a:pt x="14552930" y="7137019"/>
                  </a:lnTo>
                  <a:cubicBezTo>
                    <a:pt x="14552930" y="7192645"/>
                    <a:pt x="14507845" y="7237730"/>
                    <a:pt x="14452219" y="7237730"/>
                  </a:cubicBezTo>
                  <a:lnTo>
                    <a:pt x="100711" y="7237730"/>
                  </a:lnTo>
                  <a:cubicBezTo>
                    <a:pt x="45085" y="7237730"/>
                    <a:pt x="0" y="7192645"/>
                    <a:pt x="0" y="7137019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33573" y="2318493"/>
            <a:ext cx="83499" cy="5620460"/>
            <a:chOff x="0" y="0"/>
            <a:chExt cx="107696" cy="72491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7696" cy="7249160"/>
            </a:xfrm>
            <a:custGeom>
              <a:avLst/>
              <a:gdLst/>
              <a:ahLst/>
              <a:cxnLst/>
              <a:rect l="l" t="t" r="r" b="b"/>
              <a:pathLst>
                <a:path w="107696" h="7249160">
                  <a:moveTo>
                    <a:pt x="0" y="0"/>
                  </a:moveTo>
                  <a:lnTo>
                    <a:pt x="107696" y="0"/>
                  </a:lnTo>
                  <a:lnTo>
                    <a:pt x="107696" y="7249160"/>
                  </a:lnTo>
                  <a:lnTo>
                    <a:pt x="0" y="7249160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913835" y="2460872"/>
            <a:ext cx="10917428" cy="324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3"/>
              </a:lnSpc>
            </a:pP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décrire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le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modèle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envisagé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: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logique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de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revenus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ou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de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ressources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utilisateurs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payants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/ non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payants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contribution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éventuelle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des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bénéficiaires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ressources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propres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partenariats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coûts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récurrents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modalités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de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gouvernance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, conditions de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viabilité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 à moyen </a:t>
            </a:r>
            <a:r>
              <a:rPr lang="en-US" sz="1077" i="1" err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terme</a:t>
            </a: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]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2540477" y="2073114"/>
            <a:ext cx="5274646" cy="212687"/>
            <a:chOff x="0" y="0"/>
            <a:chExt cx="6803136" cy="27432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803136" cy="274320"/>
            </a:xfrm>
            <a:custGeom>
              <a:avLst/>
              <a:gdLst/>
              <a:ahLst/>
              <a:cxnLst/>
              <a:rect l="l" t="t" r="r" b="b"/>
              <a:pathLst>
                <a:path w="6803136" h="274320">
                  <a:moveTo>
                    <a:pt x="0" y="0"/>
                  </a:moveTo>
                  <a:lnTo>
                    <a:pt x="6803136" y="0"/>
                  </a:lnTo>
                  <a:lnTo>
                    <a:pt x="6803136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33228" b="-43322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9525"/>
              <a:ext cx="6803136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Hypothèses de pérennisation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535061" y="2322923"/>
            <a:ext cx="5285477" cy="1925017"/>
            <a:chOff x="0" y="0"/>
            <a:chExt cx="6817106" cy="248285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817106" cy="2482850"/>
            </a:xfrm>
            <a:custGeom>
              <a:avLst/>
              <a:gdLst/>
              <a:ahLst/>
              <a:cxnLst/>
              <a:rect l="l" t="t" r="r" b="b"/>
              <a:pathLst>
                <a:path w="6817106" h="2482850">
                  <a:moveTo>
                    <a:pt x="0" y="101092"/>
                  </a:moveTo>
                  <a:cubicBezTo>
                    <a:pt x="0" y="45339"/>
                    <a:pt x="45339" y="0"/>
                    <a:pt x="101092" y="0"/>
                  </a:cubicBezTo>
                  <a:lnTo>
                    <a:pt x="6716014" y="0"/>
                  </a:lnTo>
                  <a:cubicBezTo>
                    <a:pt x="6771894" y="0"/>
                    <a:pt x="6817106" y="45339"/>
                    <a:pt x="6817106" y="101092"/>
                  </a:cubicBezTo>
                  <a:lnTo>
                    <a:pt x="6817106" y="2381758"/>
                  </a:lnTo>
                  <a:cubicBezTo>
                    <a:pt x="6817106" y="2437638"/>
                    <a:pt x="6771767" y="2482850"/>
                    <a:pt x="6716014" y="2482850"/>
                  </a:cubicBezTo>
                  <a:lnTo>
                    <a:pt x="101092" y="2482850"/>
                  </a:lnTo>
                  <a:cubicBezTo>
                    <a:pt x="45212" y="2482850"/>
                    <a:pt x="0" y="2437511"/>
                    <a:pt x="0" y="2381758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2530630" y="2318493"/>
            <a:ext cx="83499" cy="1933879"/>
            <a:chOff x="0" y="0"/>
            <a:chExt cx="107696" cy="249428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07696" cy="2494280"/>
            </a:xfrm>
            <a:custGeom>
              <a:avLst/>
              <a:gdLst/>
              <a:ahLst/>
              <a:cxnLst/>
              <a:rect l="l" t="t" r="r" b="b"/>
              <a:pathLst>
                <a:path w="107696" h="2494280">
                  <a:moveTo>
                    <a:pt x="0" y="0"/>
                  </a:moveTo>
                  <a:lnTo>
                    <a:pt x="107696" y="0"/>
                  </a:lnTo>
                  <a:lnTo>
                    <a:pt x="107696" y="2494280"/>
                  </a:lnTo>
                  <a:lnTo>
                    <a:pt x="0" y="2494280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2710893" y="2460872"/>
            <a:ext cx="4919645" cy="1696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3"/>
              </a:lnSpc>
            </a:pP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[continuité du service, intégration dans l’offre de la structure, organisation interne, amélioration continue]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12540477" y="4511929"/>
            <a:ext cx="5274646" cy="212687"/>
            <a:chOff x="0" y="0"/>
            <a:chExt cx="6803136" cy="27432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6803136" cy="274320"/>
            </a:xfrm>
            <a:custGeom>
              <a:avLst/>
              <a:gdLst/>
              <a:ahLst/>
              <a:cxnLst/>
              <a:rect l="l" t="t" r="r" b="b"/>
              <a:pathLst>
                <a:path w="6803136" h="274320">
                  <a:moveTo>
                    <a:pt x="0" y="0"/>
                  </a:moveTo>
                  <a:lnTo>
                    <a:pt x="6803136" y="0"/>
                  </a:lnTo>
                  <a:lnTo>
                    <a:pt x="6803136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33228" b="-43322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9525"/>
              <a:ext cx="6803136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Ressources et partenariats mobilisables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2535061" y="4761738"/>
            <a:ext cx="5285477" cy="1428747"/>
            <a:chOff x="0" y="0"/>
            <a:chExt cx="6817106" cy="184277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6817106" cy="1842770"/>
            </a:xfrm>
            <a:custGeom>
              <a:avLst/>
              <a:gdLst/>
              <a:ahLst/>
              <a:cxnLst/>
              <a:rect l="l" t="t" r="r" b="b"/>
              <a:pathLst>
                <a:path w="6817106" h="1842770">
                  <a:moveTo>
                    <a:pt x="0" y="101346"/>
                  </a:moveTo>
                  <a:cubicBezTo>
                    <a:pt x="0" y="45339"/>
                    <a:pt x="45339" y="0"/>
                    <a:pt x="101346" y="0"/>
                  </a:cubicBezTo>
                  <a:lnTo>
                    <a:pt x="6715760" y="0"/>
                  </a:lnTo>
                  <a:cubicBezTo>
                    <a:pt x="6771767" y="0"/>
                    <a:pt x="6817106" y="45339"/>
                    <a:pt x="6817106" y="101346"/>
                  </a:cubicBezTo>
                  <a:lnTo>
                    <a:pt x="6817106" y="1741424"/>
                  </a:lnTo>
                  <a:cubicBezTo>
                    <a:pt x="6817106" y="1797431"/>
                    <a:pt x="6771767" y="1842770"/>
                    <a:pt x="6715760" y="1842770"/>
                  </a:cubicBezTo>
                  <a:lnTo>
                    <a:pt x="101346" y="1842770"/>
                  </a:lnTo>
                  <a:cubicBezTo>
                    <a:pt x="45339" y="1842770"/>
                    <a:pt x="0" y="1797431"/>
                    <a:pt x="0" y="1741424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2530630" y="4757307"/>
            <a:ext cx="83499" cy="1437609"/>
            <a:chOff x="0" y="0"/>
            <a:chExt cx="107696" cy="18542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07696" cy="1854200"/>
            </a:xfrm>
            <a:custGeom>
              <a:avLst/>
              <a:gdLst/>
              <a:ahLst/>
              <a:cxnLst/>
              <a:rect l="l" t="t" r="r" b="b"/>
              <a:pathLst>
                <a:path w="107696" h="1854200">
                  <a:moveTo>
                    <a:pt x="0" y="0"/>
                  </a:moveTo>
                  <a:lnTo>
                    <a:pt x="107696" y="0"/>
                  </a:lnTo>
                  <a:lnTo>
                    <a:pt x="107696" y="1854200"/>
                  </a:lnTo>
                  <a:lnTo>
                    <a:pt x="0" y="1854200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12710893" y="4899686"/>
            <a:ext cx="4919645" cy="1200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3"/>
              </a:lnSpc>
            </a:pP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[ressources internes, partenaires, relais, contributions ou apports disponibles]</a:t>
            </a:r>
          </a:p>
        </p:txBody>
      </p:sp>
      <p:grpSp>
        <p:nvGrpSpPr>
          <p:cNvPr id="51" name="Group 51"/>
          <p:cNvGrpSpPr/>
          <p:nvPr/>
        </p:nvGrpSpPr>
        <p:grpSpPr>
          <a:xfrm>
            <a:off x="12540477" y="6454473"/>
            <a:ext cx="5274646" cy="212687"/>
            <a:chOff x="0" y="0"/>
            <a:chExt cx="6803136" cy="27432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6803136" cy="274320"/>
            </a:xfrm>
            <a:custGeom>
              <a:avLst/>
              <a:gdLst/>
              <a:ahLst/>
              <a:cxnLst/>
              <a:rect l="l" t="t" r="r" b="b"/>
              <a:pathLst>
                <a:path w="6803136" h="274320">
                  <a:moveTo>
                    <a:pt x="0" y="0"/>
                  </a:moveTo>
                  <a:lnTo>
                    <a:pt x="6803136" y="0"/>
                  </a:lnTo>
                  <a:lnTo>
                    <a:pt x="6803136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33228" b="-43322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9525"/>
              <a:ext cx="6803136" cy="2838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Appuis prioritaires attendus du projet DER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2535061" y="6704283"/>
            <a:ext cx="5285477" cy="1230239"/>
            <a:chOff x="0" y="0"/>
            <a:chExt cx="6817106" cy="1586738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6817106" cy="1586738"/>
            </a:xfrm>
            <a:custGeom>
              <a:avLst/>
              <a:gdLst/>
              <a:ahLst/>
              <a:cxnLst/>
              <a:rect l="l" t="t" r="r" b="b"/>
              <a:pathLst>
                <a:path w="6817106" h="1586738">
                  <a:moveTo>
                    <a:pt x="0" y="101473"/>
                  </a:moveTo>
                  <a:cubicBezTo>
                    <a:pt x="0" y="45466"/>
                    <a:pt x="45466" y="0"/>
                    <a:pt x="101473" y="0"/>
                  </a:cubicBezTo>
                  <a:lnTo>
                    <a:pt x="6715633" y="0"/>
                  </a:lnTo>
                  <a:cubicBezTo>
                    <a:pt x="6771640" y="0"/>
                    <a:pt x="6817106" y="45466"/>
                    <a:pt x="6817106" y="101473"/>
                  </a:cubicBezTo>
                  <a:lnTo>
                    <a:pt x="6817106" y="1485265"/>
                  </a:lnTo>
                  <a:cubicBezTo>
                    <a:pt x="6817106" y="1541272"/>
                    <a:pt x="6771640" y="1586738"/>
                    <a:pt x="6715633" y="1586738"/>
                  </a:cubicBezTo>
                  <a:lnTo>
                    <a:pt x="101473" y="1586738"/>
                  </a:lnTo>
                  <a:cubicBezTo>
                    <a:pt x="45466" y="1586738"/>
                    <a:pt x="0" y="1541272"/>
                    <a:pt x="0" y="1485265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2530630" y="6699852"/>
            <a:ext cx="83499" cy="1239101"/>
            <a:chOff x="0" y="0"/>
            <a:chExt cx="107696" cy="1598168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07696" cy="1598168"/>
            </a:xfrm>
            <a:custGeom>
              <a:avLst/>
              <a:gdLst/>
              <a:ahLst/>
              <a:cxnLst/>
              <a:rect l="l" t="t" r="r" b="b"/>
              <a:pathLst>
                <a:path w="107696" h="1598168">
                  <a:moveTo>
                    <a:pt x="0" y="0"/>
                  </a:moveTo>
                  <a:lnTo>
                    <a:pt x="107696" y="0"/>
                  </a:lnTo>
                  <a:lnTo>
                    <a:pt x="107696" y="1598168"/>
                  </a:lnTo>
                  <a:lnTo>
                    <a:pt x="0" y="1598168"/>
                  </a:lnTo>
                  <a:close/>
                </a:path>
              </a:pathLst>
            </a:custGeom>
            <a:solidFill>
              <a:srgbClr val="F3B22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12710893" y="6842231"/>
            <a:ext cx="4919645" cy="1001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3"/>
              </a:lnSpc>
            </a:pPr>
            <a:r>
              <a:rPr lang="en-US" sz="1077" i="1">
                <a:solidFill>
                  <a:srgbClr val="8B9299"/>
                </a:solidFill>
                <a:latin typeface="Arial Italics"/>
                <a:ea typeface="Arial Italics"/>
                <a:cs typeface="Arial Italics"/>
                <a:sym typeface="Arial Italics"/>
              </a:rPr>
              <a:t>[appui technique, organisationnel, méthodologique ou de consolidation attendu]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743419" y="8226868"/>
            <a:ext cx="8578389" cy="207907"/>
            <a:chOff x="0" y="0"/>
            <a:chExt cx="11064240" cy="268154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11064240" cy="268154"/>
            </a:xfrm>
            <a:custGeom>
              <a:avLst/>
              <a:gdLst/>
              <a:ahLst/>
              <a:cxnLst/>
              <a:rect l="l" t="t" r="r" b="b"/>
              <a:pathLst>
                <a:path w="11064240" h="268154">
                  <a:moveTo>
                    <a:pt x="0" y="0"/>
                  </a:moveTo>
                  <a:lnTo>
                    <a:pt x="11064240" y="0"/>
                  </a:lnTo>
                  <a:lnTo>
                    <a:pt x="11064240" y="268154"/>
                  </a:lnTo>
                  <a:lnTo>
                    <a:pt x="0" y="26815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52817" b="-755116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9525"/>
              <a:ext cx="11064240" cy="2776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15"/>
                </a:lnSpc>
              </a:pPr>
              <a:r>
                <a:rPr lang="en-US" sz="1012" b="1">
                  <a:solidFill>
                    <a:srgbClr val="1E242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Budget prévisionnel — synthèse très courte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738004" y="8479384"/>
            <a:ext cx="8589220" cy="1273651"/>
            <a:chOff x="0" y="0"/>
            <a:chExt cx="11078210" cy="1642731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11078211" cy="1642731"/>
            </a:xfrm>
            <a:custGeom>
              <a:avLst/>
              <a:gdLst/>
              <a:ahLst/>
              <a:cxnLst/>
              <a:rect l="l" t="t" r="r" b="b"/>
              <a:pathLst>
                <a:path w="11078211" h="1642731">
                  <a:moveTo>
                    <a:pt x="0" y="164273"/>
                  </a:moveTo>
                  <a:cubicBezTo>
                    <a:pt x="0" y="73647"/>
                    <a:pt x="45720" y="0"/>
                    <a:pt x="101981" y="0"/>
                  </a:cubicBezTo>
                  <a:lnTo>
                    <a:pt x="10976229" y="0"/>
                  </a:lnTo>
                  <a:cubicBezTo>
                    <a:pt x="11032490" y="0"/>
                    <a:pt x="11078211" y="73647"/>
                    <a:pt x="11078211" y="164273"/>
                  </a:cubicBezTo>
                  <a:lnTo>
                    <a:pt x="11078211" y="1478457"/>
                  </a:lnTo>
                  <a:cubicBezTo>
                    <a:pt x="11078211" y="1569084"/>
                    <a:pt x="11032490" y="1642731"/>
                    <a:pt x="10976229" y="1642731"/>
                  </a:cubicBezTo>
                  <a:lnTo>
                    <a:pt x="101981" y="1642731"/>
                  </a:lnTo>
                  <a:cubicBezTo>
                    <a:pt x="45720" y="1642731"/>
                    <a:pt x="0" y="1569084"/>
                    <a:pt x="0" y="1478457"/>
                  </a:cubicBezTo>
                  <a:close/>
                </a:path>
              </a:pathLst>
            </a:custGeom>
            <a:solidFill>
              <a:srgbClr val="EEF1F3"/>
            </a:solidFill>
            <a:ln w="10478" cap="sq">
              <a:solidFill>
                <a:srgbClr val="CBD3DA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733573" y="8472246"/>
            <a:ext cx="83499" cy="1287926"/>
            <a:chOff x="0" y="0"/>
            <a:chExt cx="107696" cy="1661142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107696" cy="1661142"/>
            </a:xfrm>
            <a:custGeom>
              <a:avLst/>
              <a:gdLst/>
              <a:ahLst/>
              <a:cxnLst/>
              <a:rect l="l" t="t" r="r" b="b"/>
              <a:pathLst>
                <a:path w="107696" h="1661142">
                  <a:moveTo>
                    <a:pt x="0" y="0"/>
                  </a:moveTo>
                  <a:lnTo>
                    <a:pt x="107696" y="0"/>
                  </a:lnTo>
                  <a:lnTo>
                    <a:pt x="107696" y="1661142"/>
                  </a:lnTo>
                  <a:lnTo>
                    <a:pt x="0" y="1661142"/>
                  </a:lnTo>
                  <a:close/>
                </a:path>
              </a:pathLst>
            </a:custGeom>
            <a:solidFill>
              <a:srgbClr val="43AD3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797379" y="8472246"/>
            <a:ext cx="8534276" cy="331635"/>
            <a:chOff x="0" y="0"/>
            <a:chExt cx="11007344" cy="427736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11007344" cy="427736"/>
            </a:xfrm>
            <a:custGeom>
              <a:avLst/>
              <a:gdLst/>
              <a:ahLst/>
              <a:cxnLst/>
              <a:rect l="l" t="t" r="r" b="b"/>
              <a:pathLst>
                <a:path w="11007344" h="427736">
                  <a:moveTo>
                    <a:pt x="0" y="0"/>
                  </a:moveTo>
                  <a:lnTo>
                    <a:pt x="11007344" y="0"/>
                  </a:lnTo>
                  <a:lnTo>
                    <a:pt x="11007344" y="427736"/>
                  </a:lnTo>
                  <a:lnTo>
                    <a:pt x="0" y="427736"/>
                  </a:lnTo>
                  <a:close/>
                </a:path>
              </a:pathLst>
            </a:custGeom>
            <a:solidFill>
              <a:srgbClr val="E2E6E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885211" y="8574257"/>
            <a:ext cx="3832537" cy="198508"/>
            <a:chOff x="0" y="0"/>
            <a:chExt cx="4943132" cy="256032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4943138" cy="256032"/>
            </a:xfrm>
            <a:custGeom>
              <a:avLst/>
              <a:gdLst/>
              <a:ahLst/>
              <a:cxnLst/>
              <a:rect l="l" t="t" r="r" b="b"/>
              <a:pathLst>
                <a:path w="4943138" h="256032">
                  <a:moveTo>
                    <a:pt x="0" y="0"/>
                  </a:moveTo>
                  <a:lnTo>
                    <a:pt x="4943138" y="0"/>
                  </a:lnTo>
                  <a:lnTo>
                    <a:pt x="4943138" y="256032"/>
                  </a:lnTo>
                  <a:lnTo>
                    <a:pt x="0" y="2560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26191" b="-32619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-9525"/>
              <a:ext cx="4943132" cy="2655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72"/>
                </a:lnSpc>
              </a:pPr>
              <a:r>
                <a:rPr lang="en-US" sz="810" b="1">
                  <a:solidFill>
                    <a:srgbClr val="555B6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Composante budgétaire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4788644" y="8574257"/>
            <a:ext cx="4320477" cy="198508"/>
            <a:chOff x="0" y="0"/>
            <a:chExt cx="5572468" cy="256032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5572462" cy="256032"/>
            </a:xfrm>
            <a:custGeom>
              <a:avLst/>
              <a:gdLst/>
              <a:ahLst/>
              <a:cxnLst/>
              <a:rect l="l" t="t" r="r" b="b"/>
              <a:pathLst>
                <a:path w="5572462" h="256032">
                  <a:moveTo>
                    <a:pt x="0" y="0"/>
                  </a:moveTo>
                  <a:lnTo>
                    <a:pt x="5572462" y="0"/>
                  </a:lnTo>
                  <a:lnTo>
                    <a:pt x="5572462" y="256032"/>
                  </a:lnTo>
                  <a:lnTo>
                    <a:pt x="0" y="2560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74086" b="-374086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0" y="-9525"/>
              <a:ext cx="5572468" cy="2655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72"/>
                </a:lnSpc>
              </a:pPr>
              <a:r>
                <a:rPr lang="en-US" sz="810" b="1">
                  <a:solidFill>
                    <a:srgbClr val="555B6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Hypothèse / ordre de grandeur</a:t>
              </a: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4728481" y="8596756"/>
            <a:ext cx="6893" cy="1038906"/>
            <a:chOff x="0" y="0"/>
            <a:chExt cx="8890" cy="1339961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8890" cy="1339961"/>
            </a:xfrm>
            <a:custGeom>
              <a:avLst/>
              <a:gdLst/>
              <a:ahLst/>
              <a:cxnLst/>
              <a:rect l="l" t="t" r="r" b="b"/>
              <a:pathLst>
                <a:path w="8890" h="1339961">
                  <a:moveTo>
                    <a:pt x="0" y="0"/>
                  </a:moveTo>
                  <a:lnTo>
                    <a:pt x="8890" y="133996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11955548" r="-11955548" b="37919"/>
              </a:stretch>
            </a:blipFill>
            <a:ln w="6667" cap="sq">
              <a:solidFill>
                <a:srgbClr val="D0D6DC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885211" y="9116209"/>
            <a:ext cx="3804179" cy="456801"/>
            <a:chOff x="0" y="0"/>
            <a:chExt cx="4906556" cy="589174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4906562" cy="589174"/>
            </a:xfrm>
            <a:custGeom>
              <a:avLst/>
              <a:gdLst/>
              <a:ahLst/>
              <a:cxnLst/>
              <a:rect l="l" t="t" r="r" b="b"/>
              <a:pathLst>
                <a:path w="4906562" h="589174">
                  <a:moveTo>
                    <a:pt x="0" y="0"/>
                  </a:moveTo>
                  <a:lnTo>
                    <a:pt x="4906562" y="0"/>
                  </a:lnTo>
                  <a:lnTo>
                    <a:pt x="4906562" y="589174"/>
                  </a:lnTo>
                  <a:lnTo>
                    <a:pt x="0" y="58917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1228" b="-9330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0" y="-9525"/>
              <a:ext cx="4906556" cy="5986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53"/>
                </a:lnSpc>
              </a:pPr>
              <a:r>
                <a:rPr lang="en-US" sz="794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4788644" y="9116209"/>
            <a:ext cx="4292119" cy="456801"/>
            <a:chOff x="0" y="0"/>
            <a:chExt cx="5535892" cy="589174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5535886" cy="589174"/>
            </a:xfrm>
            <a:custGeom>
              <a:avLst/>
              <a:gdLst/>
              <a:ahLst/>
              <a:cxnLst/>
              <a:rect l="l" t="t" r="r" b="b"/>
              <a:pathLst>
                <a:path w="5535886" h="589174">
                  <a:moveTo>
                    <a:pt x="0" y="0"/>
                  </a:moveTo>
                  <a:lnTo>
                    <a:pt x="5535886" y="0"/>
                  </a:lnTo>
                  <a:lnTo>
                    <a:pt x="5535886" y="589174"/>
                  </a:lnTo>
                  <a:lnTo>
                    <a:pt x="0" y="58917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2041" b="-11412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0" y="-9525"/>
              <a:ext cx="5535892" cy="5986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53"/>
                </a:lnSpc>
              </a:pPr>
              <a:r>
                <a:rPr lang="en-US" sz="794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[à compléter]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9770618" y="8480177"/>
            <a:ext cx="8049428" cy="1272065"/>
            <a:chOff x="0" y="0"/>
            <a:chExt cx="10381996" cy="1640685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10381997" cy="1640685"/>
            </a:xfrm>
            <a:custGeom>
              <a:avLst/>
              <a:gdLst/>
              <a:ahLst/>
              <a:cxnLst/>
              <a:rect l="l" t="t" r="r" b="b"/>
              <a:pathLst>
                <a:path w="10381997" h="1640685">
                  <a:moveTo>
                    <a:pt x="0" y="164068"/>
                  </a:moveTo>
                  <a:cubicBezTo>
                    <a:pt x="0" y="73442"/>
                    <a:pt x="45593" y="0"/>
                    <a:pt x="101854" y="0"/>
                  </a:cubicBezTo>
                  <a:lnTo>
                    <a:pt x="10280142" y="0"/>
                  </a:lnTo>
                  <a:cubicBezTo>
                    <a:pt x="10336403" y="0"/>
                    <a:pt x="10381997" y="73442"/>
                    <a:pt x="10381997" y="164068"/>
                  </a:cubicBezTo>
                  <a:lnTo>
                    <a:pt x="10381997" y="1476616"/>
                  </a:lnTo>
                  <a:cubicBezTo>
                    <a:pt x="10381997" y="1567243"/>
                    <a:pt x="10336403" y="1640685"/>
                    <a:pt x="10280142" y="1640685"/>
                  </a:cubicBezTo>
                  <a:lnTo>
                    <a:pt x="101854" y="1640685"/>
                  </a:lnTo>
                  <a:cubicBezTo>
                    <a:pt x="45593" y="1640685"/>
                    <a:pt x="0" y="1567243"/>
                    <a:pt x="0" y="1476616"/>
                  </a:cubicBezTo>
                  <a:close/>
                </a:path>
              </a:pathLst>
            </a:custGeom>
            <a:solidFill>
              <a:srgbClr val="FAFBFC"/>
            </a:solidFill>
            <a:ln w="9525" cap="sq">
              <a:solidFill>
                <a:srgbClr val="DCE1E6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9765695" y="8472246"/>
            <a:ext cx="83499" cy="1287926"/>
            <a:chOff x="0" y="0"/>
            <a:chExt cx="107696" cy="1661142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107696" cy="1661142"/>
            </a:xfrm>
            <a:custGeom>
              <a:avLst/>
              <a:gdLst/>
              <a:ahLst/>
              <a:cxnLst/>
              <a:rect l="l" t="t" r="r" b="b"/>
              <a:pathLst>
                <a:path w="107696" h="1661142">
                  <a:moveTo>
                    <a:pt x="0" y="0"/>
                  </a:moveTo>
                  <a:lnTo>
                    <a:pt x="107696" y="0"/>
                  </a:lnTo>
                  <a:lnTo>
                    <a:pt x="107696" y="1661142"/>
                  </a:lnTo>
                  <a:lnTo>
                    <a:pt x="0" y="1661142"/>
                  </a:lnTo>
                  <a:close/>
                </a:path>
              </a:pathLst>
            </a:custGeom>
            <a:solidFill>
              <a:srgbClr val="15AFC7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9945691" y="8670828"/>
            <a:ext cx="7727640" cy="959283"/>
            <a:chOff x="0" y="0"/>
            <a:chExt cx="9966960" cy="1237265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9966960" cy="1237265"/>
            </a:xfrm>
            <a:custGeom>
              <a:avLst/>
              <a:gdLst/>
              <a:ahLst/>
              <a:cxnLst/>
              <a:rect l="l" t="t" r="r" b="b"/>
              <a:pathLst>
                <a:path w="9966960" h="1237265">
                  <a:moveTo>
                    <a:pt x="0" y="0"/>
                  </a:moveTo>
                  <a:lnTo>
                    <a:pt x="9966960" y="0"/>
                  </a:lnTo>
                  <a:lnTo>
                    <a:pt x="9966960" y="1237265"/>
                  </a:lnTo>
                  <a:lnTo>
                    <a:pt x="0" y="123726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25924" b="-8800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0" y="-9525"/>
              <a:ext cx="9966960" cy="12467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 i="1">
                  <a:solidFill>
                    <a:srgbClr val="747B82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Le budget demeure indicatif. L’inscription d’un coût ne signifie pas qu’il sera pris en charge par le projet DER.</a:t>
              </a:r>
            </a:p>
          </p:txBody>
        </p:sp>
      </p:grpSp>
      <p:sp>
        <p:nvSpPr>
          <p:cNvPr id="89" name="Freeform 89"/>
          <p:cNvSpPr/>
          <p:nvPr/>
        </p:nvSpPr>
        <p:spPr>
          <a:xfrm>
            <a:off x="443814" y="272834"/>
            <a:ext cx="4685097" cy="854164"/>
          </a:xfrm>
          <a:custGeom>
            <a:avLst/>
            <a:gdLst/>
            <a:ahLst/>
            <a:cxnLst/>
            <a:rect l="l" t="t" r="r" b="b"/>
            <a:pathLst>
              <a:path w="4685097" h="854164">
                <a:moveTo>
                  <a:pt x="0" y="0"/>
                </a:moveTo>
                <a:lnTo>
                  <a:pt x="4685097" y="0"/>
                </a:lnTo>
                <a:lnTo>
                  <a:pt x="4685097" y="854164"/>
                </a:lnTo>
                <a:lnTo>
                  <a:pt x="0" y="854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734" b="-10000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90" name="Group 90"/>
          <p:cNvGrpSpPr/>
          <p:nvPr/>
        </p:nvGrpSpPr>
        <p:grpSpPr>
          <a:xfrm>
            <a:off x="10111045" y="9922097"/>
            <a:ext cx="4869180" cy="219456"/>
            <a:chOff x="0" y="0"/>
            <a:chExt cx="6492240" cy="292608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6492240" cy="292608"/>
            </a:xfrm>
            <a:custGeom>
              <a:avLst/>
              <a:gdLst/>
              <a:ahLst/>
              <a:cxnLst/>
              <a:rect l="l" t="t" r="r" b="b"/>
              <a:pathLst>
                <a:path w="6492240" h="292608">
                  <a:moveTo>
                    <a:pt x="0" y="0"/>
                  </a:moveTo>
                  <a:lnTo>
                    <a:pt x="6492240" y="0"/>
                  </a:lnTo>
                  <a:lnTo>
                    <a:pt x="649224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82324" b="-382324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0" y="-9525"/>
              <a:ext cx="6492240" cy="30213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2"/>
                </a:lnSpc>
              </a:pPr>
              <a:r>
                <a:rPr lang="en-US" sz="885" i="1">
                  <a:solidFill>
                    <a:srgbClr val="969DA4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Compléter uniquement les zones grisées prévues.</a:t>
              </a:r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743419" y="1963431"/>
            <a:ext cx="2352608" cy="60246"/>
            <a:chOff x="0" y="0"/>
            <a:chExt cx="3136811" cy="80328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3136773" cy="80264"/>
            </a:xfrm>
            <a:custGeom>
              <a:avLst/>
              <a:gdLst/>
              <a:ahLst/>
              <a:cxnLst/>
              <a:rect l="l" t="t" r="r" b="b"/>
              <a:pathLst>
                <a:path w="3136773" h="80264">
                  <a:moveTo>
                    <a:pt x="0" y="0"/>
                  </a:moveTo>
                  <a:lnTo>
                    <a:pt x="3136773" y="0"/>
                  </a:lnTo>
                  <a:lnTo>
                    <a:pt x="3136773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14A6C8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5" name="Group 95"/>
          <p:cNvGrpSpPr/>
          <p:nvPr/>
        </p:nvGrpSpPr>
        <p:grpSpPr>
          <a:xfrm>
            <a:off x="3076959" y="1963431"/>
            <a:ext cx="2009442" cy="60246"/>
            <a:chOff x="0" y="0"/>
            <a:chExt cx="2679256" cy="80328"/>
          </a:xfrm>
        </p:grpSpPr>
        <p:sp>
          <p:nvSpPr>
            <p:cNvPr id="96" name="Freeform 96"/>
            <p:cNvSpPr/>
            <p:nvPr/>
          </p:nvSpPr>
          <p:spPr>
            <a:xfrm>
              <a:off x="0" y="0"/>
              <a:ext cx="2679192" cy="80264"/>
            </a:xfrm>
            <a:custGeom>
              <a:avLst/>
              <a:gdLst/>
              <a:ahLst/>
              <a:cxnLst/>
              <a:rect l="l" t="t" r="r" b="b"/>
              <a:pathLst>
                <a:path w="2679192" h="80264">
                  <a:moveTo>
                    <a:pt x="0" y="0"/>
                  </a:moveTo>
                  <a:lnTo>
                    <a:pt x="2679192" y="0"/>
                  </a:lnTo>
                  <a:lnTo>
                    <a:pt x="2679192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43B02A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7" name="Group 97"/>
          <p:cNvGrpSpPr/>
          <p:nvPr/>
        </p:nvGrpSpPr>
        <p:grpSpPr>
          <a:xfrm>
            <a:off x="5067331" y="1963431"/>
            <a:ext cx="1803540" cy="60246"/>
            <a:chOff x="0" y="0"/>
            <a:chExt cx="2404720" cy="80328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2404745" cy="80264"/>
            </a:xfrm>
            <a:custGeom>
              <a:avLst/>
              <a:gdLst/>
              <a:ahLst/>
              <a:cxnLst/>
              <a:rect l="l" t="t" r="r" b="b"/>
              <a:pathLst>
                <a:path w="2404745" h="80264">
                  <a:moveTo>
                    <a:pt x="0" y="0"/>
                  </a:moveTo>
                  <a:lnTo>
                    <a:pt x="2404745" y="0"/>
                  </a:lnTo>
                  <a:lnTo>
                    <a:pt x="2404745" y="80264"/>
                  </a:lnTo>
                  <a:lnTo>
                    <a:pt x="0" y="80264"/>
                  </a:lnTo>
                  <a:close/>
                </a:path>
              </a:pathLst>
            </a:custGeom>
            <a:solidFill>
              <a:srgbClr val="F5A623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6851811" y="1963431"/>
            <a:ext cx="5029324" cy="32795"/>
            <a:chOff x="0" y="0"/>
            <a:chExt cx="6705765" cy="43726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6705727" cy="43688"/>
            </a:xfrm>
            <a:custGeom>
              <a:avLst/>
              <a:gdLst/>
              <a:ahLst/>
              <a:cxnLst/>
              <a:rect l="l" t="t" r="r" b="b"/>
              <a:pathLst>
                <a:path w="6705727" h="43688">
                  <a:moveTo>
                    <a:pt x="0" y="0"/>
                  </a:moveTo>
                  <a:lnTo>
                    <a:pt x="6705727" y="0"/>
                  </a:lnTo>
                  <a:lnTo>
                    <a:pt x="6705727" y="43688"/>
                  </a:lnTo>
                  <a:lnTo>
                    <a:pt x="0" y="43688"/>
                  </a:lnTo>
                  <a:close/>
                </a:path>
              </a:pathLst>
            </a:custGeom>
            <a:solidFill>
              <a:srgbClr val="E8ECE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1" name="Group 101"/>
          <p:cNvGrpSpPr/>
          <p:nvPr/>
        </p:nvGrpSpPr>
        <p:grpSpPr>
          <a:xfrm>
            <a:off x="11963133" y="208431"/>
            <a:ext cx="6224672" cy="918567"/>
            <a:chOff x="0" y="0"/>
            <a:chExt cx="3717862" cy="548640"/>
          </a:xfrm>
        </p:grpSpPr>
        <p:sp>
          <p:nvSpPr>
            <p:cNvPr id="102" name="Freeform 102" descr="/mnt/data/ghostwriter_images/context/59e574f3-2618-59e4-a017-19f5a3f2f4cf.png"/>
            <p:cNvSpPr/>
            <p:nvPr/>
          </p:nvSpPr>
          <p:spPr>
            <a:xfrm>
              <a:off x="0" y="0"/>
              <a:ext cx="3717798" cy="548640"/>
            </a:xfrm>
            <a:custGeom>
              <a:avLst/>
              <a:gdLst/>
              <a:ahLst/>
              <a:cxnLst/>
              <a:rect l="l" t="t" r="r" b="b"/>
              <a:pathLst>
                <a:path w="3717798" h="548640">
                  <a:moveTo>
                    <a:pt x="0" y="0"/>
                  </a:moveTo>
                  <a:lnTo>
                    <a:pt x="3717798" y="0"/>
                  </a:lnTo>
                  <a:lnTo>
                    <a:pt x="3717798" y="548640"/>
                  </a:lnTo>
                  <a:lnTo>
                    <a:pt x="0" y="548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0ad2100-f1ff-4f1a-b5e4-20c5be526ea2">
      <Terms xmlns="http://schemas.microsoft.com/office/infopath/2007/PartnerControls"/>
    </lcf76f155ced4ddcb4097134ff3c332f>
    <TaxCatchAll xmlns="0e9df809-9d66-4116-9d2b-58e563cba68a" xsi:nil="true"/>
    <_ApprovalAssignedTo xmlns="c0ad2100-f1ff-4f1a-b5e4-20c5be526ea2">
      <UserInfo>
        <DisplayName/>
        <AccountId xsi:nil="true"/>
        <AccountType/>
      </UserInfo>
    </_ApprovalAssignedTo>
    <_ApprovalRespondedBy xmlns="c0ad2100-f1ff-4f1a-b5e4-20c5be526ea2">
      <UserInfo>
        <DisplayName/>
        <AccountId xsi:nil="true"/>
        <AccountType/>
      </UserInfo>
    </_ApprovalRespondedBy>
    <_ApprovalStatus xmlns="c0ad2100-f1ff-4f1a-b5e4-20c5be526ea2">0</_ApprovalStatus>
    <_ApprovalSentBy xmlns="c0ad2100-f1ff-4f1a-b5e4-20c5be526ea2">
      <UserInfo>
        <DisplayName/>
        <AccountId xsi:nil="true"/>
        <AccountType/>
      </UserInfo>
    </_ApprovalSentBy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EA5E46B46A22F4F80AD4479BE920983" ma:contentTypeVersion="17" ma:contentTypeDescription="Ein neues Dokument erstellen." ma:contentTypeScope="" ma:versionID="077d6ae896325c14a9fbf3f1a115048e">
  <xsd:schema xmlns:xsd="http://www.w3.org/2001/XMLSchema" xmlns:xs="http://www.w3.org/2001/XMLSchema" xmlns:p="http://schemas.microsoft.com/office/2006/metadata/properties" xmlns:ns2="c0ad2100-f1ff-4f1a-b5e4-20c5be526ea2" xmlns:ns3="0e9df809-9d66-4116-9d2b-58e563cba68a" targetNamespace="http://schemas.microsoft.com/office/2006/metadata/properties" ma:root="true" ma:fieldsID="ba3f503214fd5021b084cb9aff958970" ns2:_="" ns3:_="">
    <xsd:import namespace="c0ad2100-f1ff-4f1a-b5e4-20c5be526ea2"/>
    <xsd:import namespace="0e9df809-9d66-4116-9d2b-58e563cba6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_ApprovalAssignedTo" minOccurs="0"/>
                <xsd:element ref="ns2:_ApprovalRespondedBy" minOccurs="0"/>
                <xsd:element ref="ns2:_ApprovalSentBy" minOccurs="0"/>
                <xsd:element ref="ns2:_ApprovalStatu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ad2100-f1ff-4f1a-b5e4-20c5be526e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0aed264e-563a-469a-8ebe-271e849ec1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ApprovalAssignedTo" ma:index="19" nillable="true" ma:displayName="Approbateurs" ma:list="UserInfo" ma:internalName="_ApprovalAssignedTo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RespondedBy" ma:index="20" nillable="true" ma:displayName="Réponses" ma:list="UserInfo" ma:internalName="_ApprovalRespondedBy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SentBy" ma:index="21" nillable="true" ma:displayName="Créateur de l’approbation" ma:list="UserInfo" ma:internalName="_ApprovalSent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Status" ma:index="22" nillable="true" ma:displayName="Statut d’approbation" ma:internalName="_ApprovalStatus" ma:readOnly="true">
      <xsd:simpleType>
        <xsd:restriction base="dms:Unknown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df809-9d66-4116-9d2b-58e563cba68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c97e79-b720-40ab-bfb3-767ca9fabadd}" ma:internalName="TaxCatchAll" ma:showField="CatchAllData" ma:web="0e9df809-9d66-4116-9d2b-58e563cba6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731CB6-0C9B-4BFC-B5C5-6F530AB0FBB1}">
  <ds:schemaRefs>
    <ds:schemaRef ds:uri="0e9df809-9d66-4116-9d2b-58e563cba68a"/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c0ad2100-f1ff-4f1a-b5e4-20c5be526ea2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751B71D-B877-494D-A726-29882FA72B50}">
  <ds:schemaRefs>
    <ds:schemaRef ds:uri="0e9df809-9d66-4116-9d2b-58e563cba68a"/>
    <ds:schemaRef ds:uri="c0ad2100-f1ff-4f1a-b5e4-20c5be526ea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8CFE428-1177-49B4-9E14-3A0F1416F7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915</Words>
  <Application>Microsoft Office PowerPoint</Application>
  <PresentationFormat>Personnalisé</PresentationFormat>
  <Paragraphs>126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 Bold</vt:lpstr>
      <vt:lpstr>Arial Italics</vt:lpstr>
      <vt:lpstr>Calibri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Modele_PPT_SNF_DER_VF6_Design_Elegant_Modele_Economique.pptx</dc:title>
  <dc:creator>Jerbi, Maroua GIZ TN</dc:creator>
  <cp:lastModifiedBy>Jerbi, Maroua GIZ TN</cp:lastModifiedBy>
  <cp:revision>2</cp:revision>
  <dcterms:created xsi:type="dcterms:W3CDTF">2006-08-16T00:00:00Z</dcterms:created>
  <dcterms:modified xsi:type="dcterms:W3CDTF">2026-09-03T20:00:40Z</dcterms:modified>
  <dc:identifier>DAHPi17i8IQ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0x010100EEA5E46B46A22F4F80AD4479BE920983</vt:lpwstr>
  </property>
  <property fmtid="{D5CDD505-2E9C-101B-9397-08002B2CF9AE}" pid="3" name="MediaServiceImageTags">
    <vt:lpwstr/>
  </property>
</Properties>
</file>